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340" r:id="rId2"/>
    <p:sldId id="348" r:id="rId3"/>
    <p:sldId id="349"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343"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46"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45" r:id="rId90"/>
    <p:sldId id="347" r:id="rId9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8A13C8FD-B587-4124-9451-7054C3D91A68}"/>
    <pc:docChg chg="undo custSel addSld delSld modSld sldOrd">
      <pc:chgData name="Michael Larche" userId="58ea3cfbf7f6997c" providerId="LiveId" clId="{8A13C8FD-B587-4124-9451-7054C3D91A68}" dt="2021-03-10T02:55:25.965" v="608" actId="20577"/>
      <pc:docMkLst>
        <pc:docMk/>
      </pc:docMkLst>
      <pc:sldChg chg="modSp mod ord">
        <pc:chgData name="Michael Larche" userId="58ea3cfbf7f6997c" providerId="LiveId" clId="{8A13C8FD-B587-4124-9451-7054C3D91A68}" dt="2021-03-10T02:44:53.240" v="540"/>
        <pc:sldMkLst>
          <pc:docMk/>
          <pc:sldMk cId="4049413207" sldId="340"/>
        </pc:sldMkLst>
        <pc:spChg chg="mod">
          <ac:chgData name="Michael Larche" userId="58ea3cfbf7f6997c" providerId="LiveId" clId="{8A13C8FD-B587-4124-9451-7054C3D91A68}" dt="2021-03-10T02:44:53.240" v="540"/>
          <ac:spMkLst>
            <pc:docMk/>
            <pc:sldMk cId="4049413207" sldId="340"/>
            <ac:spMk id="3" creationId="{00000000-0000-0000-0000-000000000000}"/>
          </ac:spMkLst>
        </pc:spChg>
      </pc:sldChg>
      <pc:sldChg chg="modSp mod ord">
        <pc:chgData name="Michael Larche" userId="58ea3cfbf7f6997c" providerId="LiveId" clId="{8A13C8FD-B587-4124-9451-7054C3D91A68}" dt="2021-03-10T02:41:12.635" v="524" actId="20577"/>
        <pc:sldMkLst>
          <pc:docMk/>
          <pc:sldMk cId="2527166188" sldId="343"/>
        </pc:sldMkLst>
        <pc:spChg chg="mod">
          <ac:chgData name="Michael Larche" userId="58ea3cfbf7f6997c" providerId="LiveId" clId="{8A13C8FD-B587-4124-9451-7054C3D91A68}" dt="2021-03-10T01:58:56.042" v="9" actId="20577"/>
          <ac:spMkLst>
            <pc:docMk/>
            <pc:sldMk cId="2527166188" sldId="343"/>
            <ac:spMk id="2" creationId="{00000000-0000-0000-0000-000000000000}"/>
          </ac:spMkLst>
        </pc:spChg>
        <pc:spChg chg="mod">
          <ac:chgData name="Michael Larche" userId="58ea3cfbf7f6997c" providerId="LiveId" clId="{8A13C8FD-B587-4124-9451-7054C3D91A68}" dt="2021-03-10T02:13:30.259" v="194" actId="1076"/>
          <ac:spMkLst>
            <pc:docMk/>
            <pc:sldMk cId="2527166188" sldId="343"/>
            <ac:spMk id="3" creationId="{00000000-0000-0000-0000-000000000000}"/>
          </ac:spMkLst>
        </pc:spChg>
        <pc:spChg chg="mod">
          <ac:chgData name="Michael Larche" userId="58ea3cfbf7f6997c" providerId="LiveId" clId="{8A13C8FD-B587-4124-9451-7054C3D91A68}" dt="2021-03-10T02:41:12.635" v="524" actId="20577"/>
          <ac:spMkLst>
            <pc:docMk/>
            <pc:sldMk cId="2527166188" sldId="343"/>
            <ac:spMk id="5" creationId="{00000000-0000-0000-0000-000000000000}"/>
          </ac:spMkLst>
        </pc:spChg>
      </pc:sldChg>
      <pc:sldChg chg="modSp mod">
        <pc:chgData name="Michael Larche" userId="58ea3cfbf7f6997c" providerId="LiveId" clId="{8A13C8FD-B587-4124-9451-7054C3D91A68}" dt="2021-03-10T02:55:25.965" v="608" actId="20577"/>
        <pc:sldMkLst>
          <pc:docMk/>
          <pc:sldMk cId="354022995" sldId="345"/>
        </pc:sldMkLst>
        <pc:spChg chg="mod">
          <ac:chgData name="Michael Larche" userId="58ea3cfbf7f6997c" providerId="LiveId" clId="{8A13C8FD-B587-4124-9451-7054C3D91A68}" dt="2021-03-10T02:55:25.965" v="608" actId="20577"/>
          <ac:spMkLst>
            <pc:docMk/>
            <pc:sldMk cId="354022995" sldId="345"/>
            <ac:spMk id="3" creationId="{00000000-0000-0000-0000-000000000000}"/>
          </ac:spMkLst>
        </pc:spChg>
        <pc:spChg chg="mod">
          <ac:chgData name="Michael Larche" userId="58ea3cfbf7f6997c" providerId="LiveId" clId="{8A13C8FD-B587-4124-9451-7054C3D91A68}" dt="2021-03-10T02:46:13.506" v="559" actId="20577"/>
          <ac:spMkLst>
            <pc:docMk/>
            <pc:sldMk cId="354022995" sldId="345"/>
            <ac:spMk id="6" creationId="{54BE24A7-5869-4F32-9A22-C95E6A9D4CD1}"/>
          </ac:spMkLst>
        </pc:spChg>
      </pc:sldChg>
      <pc:sldChg chg="modSp add del mod ord">
        <pc:chgData name="Michael Larche" userId="58ea3cfbf7f6997c" providerId="LiveId" clId="{8A13C8FD-B587-4124-9451-7054C3D91A68}" dt="2021-03-10T02:45:29.720" v="541" actId="2696"/>
        <pc:sldMkLst>
          <pc:docMk/>
          <pc:sldMk cId="1889828060" sldId="345"/>
        </pc:sldMkLst>
        <pc:spChg chg="mod">
          <ac:chgData name="Michael Larche" userId="58ea3cfbf7f6997c" providerId="LiveId" clId="{8A13C8FD-B587-4124-9451-7054C3D91A68}" dt="2021-03-10T02:38:18.327" v="512" actId="113"/>
          <ac:spMkLst>
            <pc:docMk/>
            <pc:sldMk cId="1889828060" sldId="345"/>
            <ac:spMk id="3" creationId="{00000000-0000-0000-0000-000000000000}"/>
          </ac:spMkLst>
        </pc:spChg>
        <pc:spChg chg="mod">
          <ac:chgData name="Michael Larche" userId="58ea3cfbf7f6997c" providerId="LiveId" clId="{8A13C8FD-B587-4124-9451-7054C3D91A68}" dt="2021-03-10T02:29:25.518" v="329" actId="20577"/>
          <ac:spMkLst>
            <pc:docMk/>
            <pc:sldMk cId="1889828060" sldId="345"/>
            <ac:spMk id="6" creationId="{54BE24A7-5869-4F32-9A22-C95E6A9D4CD1}"/>
          </ac:spMkLst>
        </pc:spChg>
        <pc:spChg chg="mod">
          <ac:chgData name="Michael Larche" userId="58ea3cfbf7f6997c" providerId="LiveId" clId="{8A13C8FD-B587-4124-9451-7054C3D91A68}" dt="2021-03-10T02:29:52.935" v="352" actId="20577"/>
          <ac:spMkLst>
            <pc:docMk/>
            <pc:sldMk cId="1889828060" sldId="345"/>
            <ac:spMk id="9" creationId="{19756777-4B5A-439F-919A-AB05522E42DA}"/>
          </ac:spMkLst>
        </pc:spChg>
      </pc:sldChg>
      <pc:sldChg chg="addSp delSp modSp add mod ord">
        <pc:chgData name="Michael Larche" userId="58ea3cfbf7f6997c" providerId="LiveId" clId="{8A13C8FD-B587-4124-9451-7054C3D91A68}" dt="2021-03-10T02:43:16.768" v="535" actId="20577"/>
        <pc:sldMkLst>
          <pc:docMk/>
          <pc:sldMk cId="3823601792" sldId="346"/>
        </pc:sldMkLst>
        <pc:spChg chg="mod">
          <ac:chgData name="Michael Larche" userId="58ea3cfbf7f6997c" providerId="LiveId" clId="{8A13C8FD-B587-4124-9451-7054C3D91A68}" dt="2021-03-10T02:14:24.297" v="199" actId="20577"/>
          <ac:spMkLst>
            <pc:docMk/>
            <pc:sldMk cId="3823601792" sldId="346"/>
            <ac:spMk id="2" creationId="{00000000-0000-0000-0000-000000000000}"/>
          </ac:spMkLst>
        </pc:spChg>
        <pc:spChg chg="mod">
          <ac:chgData name="Michael Larche" userId="58ea3cfbf7f6997c" providerId="LiveId" clId="{8A13C8FD-B587-4124-9451-7054C3D91A68}" dt="2021-03-10T02:17:53.756" v="237" actId="20577"/>
          <ac:spMkLst>
            <pc:docMk/>
            <pc:sldMk cId="3823601792" sldId="346"/>
            <ac:spMk id="3" creationId="{00000000-0000-0000-0000-000000000000}"/>
          </ac:spMkLst>
        </pc:spChg>
        <pc:spChg chg="mod">
          <ac:chgData name="Michael Larche" userId="58ea3cfbf7f6997c" providerId="LiveId" clId="{8A13C8FD-B587-4124-9451-7054C3D91A68}" dt="2021-03-10T02:43:16.768" v="535" actId="20577"/>
          <ac:spMkLst>
            <pc:docMk/>
            <pc:sldMk cId="3823601792" sldId="346"/>
            <ac:spMk id="5" creationId="{00000000-0000-0000-0000-000000000000}"/>
          </ac:spMkLst>
        </pc:spChg>
        <pc:spChg chg="add del mod">
          <ac:chgData name="Michael Larche" userId="58ea3cfbf7f6997c" providerId="LiveId" clId="{8A13C8FD-B587-4124-9451-7054C3D91A68}" dt="2021-03-10T02:15:01.340" v="205"/>
          <ac:spMkLst>
            <pc:docMk/>
            <pc:sldMk cId="3823601792" sldId="346"/>
            <ac:spMk id="6" creationId="{4CACA40E-A08D-4760-A199-57A0253CECE4}"/>
          </ac:spMkLst>
        </pc:spChg>
        <pc:spChg chg="add del mod">
          <ac:chgData name="Michael Larche" userId="58ea3cfbf7f6997c" providerId="LiveId" clId="{8A13C8FD-B587-4124-9451-7054C3D91A68}" dt="2021-03-10T02:15:15.447" v="212"/>
          <ac:spMkLst>
            <pc:docMk/>
            <pc:sldMk cId="3823601792" sldId="346"/>
            <ac:spMk id="11" creationId="{418D0445-AA92-4479-9E99-458456CC5768}"/>
          </ac:spMkLst>
        </pc:spChg>
        <pc:graphicFrameChg chg="add del mod">
          <ac:chgData name="Michael Larche" userId="58ea3cfbf7f6997c" providerId="LiveId" clId="{8A13C8FD-B587-4124-9451-7054C3D91A68}" dt="2021-03-10T02:15:01.340" v="205"/>
          <ac:graphicFrameMkLst>
            <pc:docMk/>
            <pc:sldMk cId="3823601792" sldId="346"/>
            <ac:graphicFrameMk id="7" creationId="{25F61D90-E1A0-4F9D-AE95-F3F9EF25E0E3}"/>
          </ac:graphicFrameMkLst>
        </pc:graphicFrameChg>
        <pc:graphicFrameChg chg="add del mod">
          <ac:chgData name="Michael Larche" userId="58ea3cfbf7f6997c" providerId="LiveId" clId="{8A13C8FD-B587-4124-9451-7054C3D91A68}" dt="2021-03-10T02:15:01.340" v="205"/>
          <ac:graphicFrameMkLst>
            <pc:docMk/>
            <pc:sldMk cId="3823601792" sldId="346"/>
            <ac:graphicFrameMk id="8" creationId="{540E5C42-18B6-4BA0-9AED-813FDDFC881B}"/>
          </ac:graphicFrameMkLst>
        </pc:graphicFrameChg>
        <pc:graphicFrameChg chg="add del mod">
          <ac:chgData name="Michael Larche" userId="58ea3cfbf7f6997c" providerId="LiveId" clId="{8A13C8FD-B587-4124-9451-7054C3D91A68}" dt="2021-03-10T02:15:01.340" v="205"/>
          <ac:graphicFrameMkLst>
            <pc:docMk/>
            <pc:sldMk cId="3823601792" sldId="346"/>
            <ac:graphicFrameMk id="9" creationId="{79CA10E6-3381-45DF-8431-33E2A3401F53}"/>
          </ac:graphicFrameMkLst>
        </pc:graphicFrameChg>
        <pc:graphicFrameChg chg="add del mod">
          <ac:chgData name="Michael Larche" userId="58ea3cfbf7f6997c" providerId="LiveId" clId="{8A13C8FD-B587-4124-9451-7054C3D91A68}" dt="2021-03-10T02:15:01.340" v="205"/>
          <ac:graphicFrameMkLst>
            <pc:docMk/>
            <pc:sldMk cId="3823601792" sldId="346"/>
            <ac:graphicFrameMk id="10" creationId="{ED0F8B18-875D-44C6-814E-2F70676A05AD}"/>
          </ac:graphicFrameMkLst>
        </pc:graphicFrameChg>
        <pc:graphicFrameChg chg="add del mod">
          <ac:chgData name="Michael Larche" userId="58ea3cfbf7f6997c" providerId="LiveId" clId="{8A13C8FD-B587-4124-9451-7054C3D91A68}" dt="2021-03-10T02:15:15.447" v="212"/>
          <ac:graphicFrameMkLst>
            <pc:docMk/>
            <pc:sldMk cId="3823601792" sldId="346"/>
            <ac:graphicFrameMk id="12" creationId="{21546739-E562-49FA-AF20-AD43BFDE68D9}"/>
          </ac:graphicFrameMkLst>
        </pc:graphicFrameChg>
        <pc:graphicFrameChg chg="add del mod">
          <ac:chgData name="Michael Larche" userId="58ea3cfbf7f6997c" providerId="LiveId" clId="{8A13C8FD-B587-4124-9451-7054C3D91A68}" dt="2021-03-10T02:15:15.447" v="212"/>
          <ac:graphicFrameMkLst>
            <pc:docMk/>
            <pc:sldMk cId="3823601792" sldId="346"/>
            <ac:graphicFrameMk id="13" creationId="{F6FC47FB-D9A8-474D-8E24-89B6516F8223}"/>
          </ac:graphicFrameMkLst>
        </pc:graphicFrameChg>
        <pc:graphicFrameChg chg="add del mod">
          <ac:chgData name="Michael Larche" userId="58ea3cfbf7f6997c" providerId="LiveId" clId="{8A13C8FD-B587-4124-9451-7054C3D91A68}" dt="2021-03-10T02:15:15.447" v="212"/>
          <ac:graphicFrameMkLst>
            <pc:docMk/>
            <pc:sldMk cId="3823601792" sldId="346"/>
            <ac:graphicFrameMk id="14" creationId="{6CA1D76B-82F9-4D44-B7DF-F5F1F2CE1F63}"/>
          </ac:graphicFrameMkLst>
        </pc:graphicFrameChg>
        <pc:graphicFrameChg chg="add del mod">
          <ac:chgData name="Michael Larche" userId="58ea3cfbf7f6997c" providerId="LiveId" clId="{8A13C8FD-B587-4124-9451-7054C3D91A68}" dt="2021-03-10T02:15:15.447" v="212"/>
          <ac:graphicFrameMkLst>
            <pc:docMk/>
            <pc:sldMk cId="3823601792" sldId="346"/>
            <ac:graphicFrameMk id="15" creationId="{2F96D6A2-A037-4F18-9BC9-F4AC454485F9}"/>
          </ac:graphicFrameMkLst>
        </pc:graphicFrameChg>
      </pc:sldChg>
      <pc:sldChg chg="modSp add del mod">
        <pc:chgData name="Michael Larche" userId="58ea3cfbf7f6997c" providerId="LiveId" clId="{8A13C8FD-B587-4124-9451-7054C3D91A68}" dt="2021-03-10T02:45:29.720" v="541" actId="2696"/>
        <pc:sldMkLst>
          <pc:docMk/>
          <pc:sldMk cId="1856988067" sldId="347"/>
        </pc:sldMkLst>
        <pc:spChg chg="mod">
          <ac:chgData name="Michael Larche" userId="58ea3cfbf7f6997c" providerId="LiveId" clId="{8A13C8FD-B587-4124-9451-7054C3D91A68}" dt="2021-03-10T02:33:54.814" v="439" actId="948"/>
          <ac:spMkLst>
            <pc:docMk/>
            <pc:sldMk cId="1856988067" sldId="347"/>
            <ac:spMk id="3" creationId="{00000000-0000-0000-0000-000000000000}"/>
          </ac:spMkLst>
        </pc:spChg>
        <pc:spChg chg="mod">
          <ac:chgData name="Michael Larche" userId="58ea3cfbf7f6997c" providerId="LiveId" clId="{8A13C8FD-B587-4124-9451-7054C3D91A68}" dt="2021-03-10T02:30:51.681" v="369" actId="5793"/>
          <ac:spMkLst>
            <pc:docMk/>
            <pc:sldMk cId="1856988067" sldId="347"/>
            <ac:spMk id="6" creationId="{54BE24A7-5869-4F32-9A22-C95E6A9D4CD1}"/>
          </ac:spMkLst>
        </pc:spChg>
      </pc:sldChg>
      <pc:sldChg chg="modSp mod">
        <pc:chgData name="Michael Larche" userId="58ea3cfbf7f6997c" providerId="LiveId" clId="{8A13C8FD-B587-4124-9451-7054C3D91A68}" dt="2021-03-10T02:46:27.050" v="573" actId="20577"/>
        <pc:sldMkLst>
          <pc:docMk/>
          <pc:sldMk cId="3830860729" sldId="347"/>
        </pc:sldMkLst>
        <pc:spChg chg="mod">
          <ac:chgData name="Michael Larche" userId="58ea3cfbf7f6997c" providerId="LiveId" clId="{8A13C8FD-B587-4124-9451-7054C3D91A68}" dt="2021-03-10T02:46:27.050" v="573" actId="20577"/>
          <ac:spMkLst>
            <pc:docMk/>
            <pc:sldMk cId="3830860729" sldId="347"/>
            <ac:spMk id="6" creationId="{54BE24A7-5869-4F32-9A22-C95E6A9D4CD1}"/>
          </ac:spMkLst>
        </pc:spChg>
      </pc:sldChg>
      <pc:sldChg chg="add del">
        <pc:chgData name="Michael Larche" userId="58ea3cfbf7f6997c" providerId="LiveId" clId="{8A13C8FD-B587-4124-9451-7054C3D91A68}" dt="2021-03-10T02:30:29.738" v="355" actId="47"/>
        <pc:sldMkLst>
          <pc:docMk/>
          <pc:sldMk cId="4244770800" sldId="3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C68C9D9-6A4E-4F63-B91C-FC0AEF9D5298}" type="datetimeFigureOut">
              <a:rPr lang="en-US" smtClean="0"/>
              <a:t>3/9/2021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6CA38B4-6884-4ED7-BC30-A32C192B8238}" type="slidenum">
              <a:rPr lang="en-US" smtClean="0"/>
              <a:t>‹#›</a:t>
            </a:fld>
            <a:endParaRPr lang="en-US"/>
          </a:p>
        </p:txBody>
      </p:sp>
    </p:spTree>
    <p:extLst>
      <p:ext uri="{BB962C8B-B14F-4D97-AF65-F5344CB8AC3E}">
        <p14:creationId xmlns:p14="http://schemas.microsoft.com/office/powerpoint/2010/main" val="285931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89</a:t>
            </a:fld>
            <a:endParaRPr lang="en-US"/>
          </a:p>
        </p:txBody>
      </p:sp>
    </p:spTree>
    <p:extLst>
      <p:ext uri="{BB962C8B-B14F-4D97-AF65-F5344CB8AC3E}">
        <p14:creationId xmlns:p14="http://schemas.microsoft.com/office/powerpoint/2010/main" val="306180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90</a:t>
            </a:fld>
            <a:endParaRPr lang="en-US"/>
          </a:p>
        </p:txBody>
      </p:sp>
    </p:spTree>
    <p:extLst>
      <p:ext uri="{BB962C8B-B14F-4D97-AF65-F5344CB8AC3E}">
        <p14:creationId xmlns:p14="http://schemas.microsoft.com/office/powerpoint/2010/main" val="142488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3/9/2021</a:t>
            </a:fld>
            <a:endParaRPr lang="en-US"/>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3/9/2021</a:t>
            </a:fld>
            <a:endParaRPr lang="en-US"/>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6414048" y="5776940"/>
            <a:ext cx="1165802" cy="142580"/>
          </a:xfrm>
          <a:prstGeom prst="rect">
            <a:avLst/>
          </a:prstGeom>
        </p:spPr>
      </p:pic>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073908" y="5528712"/>
            <a:ext cx="185428" cy="172694"/>
          </a:xfrm>
          <a:prstGeom prst="rect">
            <a:avLst/>
          </a:prstGeom>
        </p:spPr>
      </p:pic>
      <p:pic>
        <p:nvPicPr>
          <p:cNvPr id="20" name="bg object 20"/>
          <p:cNvPicPr/>
          <p:nvPr/>
        </p:nvPicPr>
        <p:blipFill>
          <a:blip r:embed="rId4" cstate="print"/>
          <a:stretch>
            <a:fillRect/>
          </a:stretch>
        </p:blipFill>
        <p:spPr>
          <a:xfrm>
            <a:off x="7318230" y="5528712"/>
            <a:ext cx="1734656" cy="172694"/>
          </a:xfrm>
          <a:prstGeom prst="rect">
            <a:avLst/>
          </a:prstGeom>
        </p:spPr>
      </p:pic>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3/9/2021</a:t>
            </a:fld>
            <a:endParaRPr lang="en-US"/>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048500" y="6454861"/>
            <a:ext cx="1992229" cy="302561"/>
          </a:xfrm>
          <a:prstGeom prst="rect">
            <a:avLst/>
          </a:prstGeom>
        </p:spPr>
      </p:pic>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2" name="Holder 2"/>
          <p:cNvSpPr>
            <a:spLocks noGrp="1"/>
          </p:cNvSpPr>
          <p:nvPr>
            <p:ph type="title"/>
          </p:nvPr>
        </p:nvSpPr>
        <p:spPr>
          <a:xfrm>
            <a:off x="846836" y="989584"/>
            <a:ext cx="4076065" cy="665480"/>
          </a:xfrm>
          <a:prstGeom prst="rect">
            <a:avLst/>
          </a:prstGeom>
        </p:spPr>
        <p:txBody>
          <a:bodyPr wrap="square" lIns="0" tIns="0" rIns="0" bIns="0">
            <a:spAutoFit/>
          </a:bodyPr>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680889" y="1614874"/>
            <a:ext cx="7517130" cy="4720590"/>
          </a:xfrm>
          <a:prstGeom prst="rect">
            <a:avLst/>
          </a:prstGeom>
        </p:spPr>
        <p:txBody>
          <a:bodyPr wrap="square" lIns="0" tIns="0" rIns="0" bIns="0">
            <a:spAutoFit/>
          </a:bodyPr>
          <a:lstStyle>
            <a:lvl1pPr>
              <a:defRPr sz="20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3/9/2021</a:t>
            </a:fld>
            <a:endParaRPr lang="en-US"/>
          </a:p>
        </p:txBody>
      </p:sp>
      <p:sp>
        <p:nvSpPr>
          <p:cNvPr id="6" name="Holder 6"/>
          <p:cNvSpPr>
            <a:spLocks noGrp="1"/>
          </p:cNvSpPr>
          <p:nvPr>
            <p:ph type="sldNum" sz="quarter" idx="7"/>
          </p:nvPr>
        </p:nvSpPr>
        <p:spPr>
          <a:xfrm>
            <a:off x="6222715" y="6489438"/>
            <a:ext cx="127000" cy="19430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2su.ischoolonline.syr.edu/ap/courses/1308/sections/d0111984-8953-41c1-a3e1-9994163e0e9d/activity_report/module/a312878a-c3ae-449b-ba80-edc10f5209f7?topicUuid=4595631d-ccf1-4ee1-9a7b-05398e252c15"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www.surdeanu.info/mihai/teaching/ista55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groups.inf.ed.ac.uk/ccg/software.html" TargetMode="External"/><Relationship Id="rId2" Type="http://schemas.openxmlformats.org/officeDocument/2006/relationships/hyperlink" Target="https://nlp.stanford.edu/software/lex-parser.shtml" TargetMode="External"/><Relationship Id="rId1" Type="http://schemas.openxmlformats.org/officeDocument/2006/relationships/slideLayout" Target="../slideLayouts/slideLayout2.xml"/><Relationship Id="rId4" Type="http://schemas.openxmlformats.org/officeDocument/2006/relationships/hyperlink" Target="http://opennlp.sourceforge.n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a:t>
            </a:fld>
            <a:endParaRPr sz="800" dirty="0">
              <a:latin typeface="Times New Roman"/>
              <a:cs typeface="Times New Roman"/>
            </a:endParaRPr>
          </a:p>
        </p:txBody>
      </p:sp>
      <p:sp>
        <p:nvSpPr>
          <p:cNvPr id="3" name="object 3"/>
          <p:cNvSpPr txBox="1"/>
          <p:nvPr/>
        </p:nvSpPr>
        <p:spPr>
          <a:xfrm>
            <a:off x="773097" y="2209800"/>
            <a:ext cx="7108445" cy="1674817"/>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5 Lectures</a:t>
            </a:r>
          </a:p>
          <a:p>
            <a:endParaRPr lang="en-US" sz="2400" dirty="0">
              <a:solidFill>
                <a:srgbClr val="282828"/>
              </a:solidFill>
              <a:latin typeface="Proxima Nova"/>
            </a:endParaRPr>
          </a:p>
          <a:p>
            <a:pPr algn="l"/>
            <a:r>
              <a:rPr lang="en-US" sz="2400" b="0" i="0" dirty="0">
                <a:solidFill>
                  <a:srgbClr val="040F1A"/>
                </a:solidFill>
                <a:effectLst/>
                <a:latin typeface="Inter"/>
              </a:rPr>
              <a:t>Context-Free Grammars (CFG) and Parsing</a:t>
            </a:r>
          </a:p>
          <a:p>
            <a:br>
              <a:rPr lang="en-US" b="1" u="none" strike="noStrike" dirty="0">
                <a:solidFill>
                  <a:srgbClr val="2278B5"/>
                </a:solidFill>
                <a:effectLst/>
                <a:hlinkClick r:id="rId2"/>
              </a:rPr>
            </a:br>
            <a:endParaRPr lang="en-US" b="1" i="1" dirty="0">
              <a:solidFill>
                <a:srgbClr val="FF0000"/>
              </a:solidFill>
              <a:effectLst/>
              <a:latin typeface="Proxima Nova"/>
            </a:endParaRPr>
          </a:p>
        </p:txBody>
      </p:sp>
    </p:spTree>
    <p:extLst>
      <p:ext uri="{BB962C8B-B14F-4D97-AF65-F5344CB8AC3E}">
        <p14:creationId xmlns:p14="http://schemas.microsoft.com/office/powerpoint/2010/main" val="404941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28285" cy="665480"/>
          </a:xfrm>
          <a:prstGeom prst="rect">
            <a:avLst/>
          </a:prstGeom>
        </p:spPr>
        <p:txBody>
          <a:bodyPr vert="horz" wrap="square" lIns="0" tIns="12700" rIns="0" bIns="0" rtlCol="0">
            <a:spAutoFit/>
          </a:bodyPr>
          <a:lstStyle/>
          <a:p>
            <a:pPr marL="12700">
              <a:lnSpc>
                <a:spcPct val="100000"/>
              </a:lnSpc>
              <a:spcBef>
                <a:spcPts val="100"/>
              </a:spcBef>
            </a:pPr>
            <a:r>
              <a:rPr spc="65" dirty="0"/>
              <a:t>CFG</a:t>
            </a:r>
            <a:r>
              <a:rPr spc="160" dirty="0"/>
              <a:t> </a:t>
            </a:r>
            <a:r>
              <a:rPr spc="80" dirty="0"/>
              <a:t>Formal</a:t>
            </a:r>
            <a:r>
              <a:rPr spc="150" dirty="0"/>
              <a:t> </a:t>
            </a:r>
            <a:r>
              <a:rPr spc="95" dirty="0"/>
              <a:t>Definition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10</a:t>
            </a:fld>
            <a:endParaRPr dirty="0"/>
          </a:p>
        </p:txBody>
      </p:sp>
      <p:sp>
        <p:nvSpPr>
          <p:cNvPr id="3" name="object 3"/>
          <p:cNvSpPr txBox="1"/>
          <p:nvPr/>
        </p:nvSpPr>
        <p:spPr>
          <a:xfrm>
            <a:off x="832791" y="1707178"/>
            <a:ext cx="7423150" cy="4191000"/>
          </a:xfrm>
          <a:prstGeom prst="rect">
            <a:avLst/>
          </a:prstGeom>
        </p:spPr>
        <p:txBody>
          <a:bodyPr vert="horz" wrap="square" lIns="0" tIns="88900" rIns="0" bIns="0" rtlCol="0">
            <a:spAutoFit/>
          </a:bodyPr>
          <a:lstStyle/>
          <a:p>
            <a:pPr marL="12700">
              <a:lnSpc>
                <a:spcPct val="100000"/>
              </a:lnSpc>
              <a:spcBef>
                <a:spcPts val="700"/>
              </a:spcBef>
            </a:pPr>
            <a:r>
              <a:rPr sz="2000" b="1" spc="-20" dirty="0">
                <a:solidFill>
                  <a:srgbClr val="595959"/>
                </a:solidFill>
                <a:latin typeface="Times New Roman"/>
                <a:cs typeface="Times New Roman"/>
              </a:rPr>
              <a:t>Non-Terminal </a:t>
            </a:r>
            <a:r>
              <a:rPr sz="2000" b="1" spc="-5" dirty="0">
                <a:solidFill>
                  <a:srgbClr val="595959"/>
                </a:solidFill>
                <a:latin typeface="Times New Roman"/>
                <a:cs typeface="Times New Roman"/>
              </a:rPr>
              <a:t>Symbols</a:t>
            </a:r>
            <a:endParaRPr sz="2000">
              <a:latin typeface="Times New Roman"/>
              <a:cs typeface="Times New Roman"/>
            </a:endParaRPr>
          </a:p>
          <a:p>
            <a:pPr marL="12700">
              <a:lnSpc>
                <a:spcPct val="100000"/>
              </a:lnSpc>
              <a:spcBef>
                <a:spcPts val="600"/>
              </a:spcBef>
            </a:pPr>
            <a:r>
              <a:rPr sz="2000" dirty="0">
                <a:solidFill>
                  <a:srgbClr val="595959"/>
                </a:solidFill>
                <a:latin typeface="Times New Roman"/>
                <a:cs typeface="Times New Roman"/>
              </a:rPr>
              <a:t>S,</a:t>
            </a:r>
            <a:r>
              <a:rPr sz="2000" spc="-5" dirty="0">
                <a:solidFill>
                  <a:srgbClr val="595959"/>
                </a:solidFill>
                <a:latin typeface="Times New Roman"/>
                <a:cs typeface="Times New Roman"/>
              </a:rPr>
              <a:t> </a:t>
            </a:r>
            <a:r>
              <a:rPr sz="2000" spc="-75" dirty="0">
                <a:solidFill>
                  <a:srgbClr val="595959"/>
                </a:solidFill>
                <a:latin typeface="Times New Roman"/>
                <a:cs typeface="Times New Roman"/>
              </a:rPr>
              <a:t>NP,</a:t>
            </a:r>
            <a:r>
              <a:rPr sz="2000" spc="-45" dirty="0">
                <a:solidFill>
                  <a:srgbClr val="595959"/>
                </a:solidFill>
                <a:latin typeface="Times New Roman"/>
                <a:cs typeface="Times New Roman"/>
              </a:rPr>
              <a:t> </a:t>
            </a:r>
            <a:r>
              <a:rPr sz="2000" spc="-75" dirty="0">
                <a:solidFill>
                  <a:srgbClr val="595959"/>
                </a:solidFill>
                <a:latin typeface="Times New Roman"/>
                <a:cs typeface="Times New Roman"/>
              </a:rPr>
              <a:t>VP,</a:t>
            </a:r>
            <a:r>
              <a:rPr sz="2000" dirty="0">
                <a:solidFill>
                  <a:srgbClr val="595959"/>
                </a:solidFill>
                <a:latin typeface="Times New Roman"/>
                <a:cs typeface="Times New Roman"/>
              </a:rPr>
              <a:t> </a:t>
            </a:r>
            <a:r>
              <a:rPr sz="2000" spc="-5" dirty="0">
                <a:solidFill>
                  <a:srgbClr val="595959"/>
                </a:solidFill>
                <a:latin typeface="Times New Roman"/>
                <a:cs typeface="Times New Roman"/>
              </a:rPr>
              <a:t>etc. representing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constituents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categories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phrases</a:t>
            </a:r>
            <a:endParaRPr sz="2000">
              <a:latin typeface="Times New Roman"/>
              <a:cs typeface="Times New Roman"/>
            </a:endParaRPr>
          </a:p>
          <a:p>
            <a:pPr marL="12700">
              <a:lnSpc>
                <a:spcPct val="100000"/>
              </a:lnSpc>
              <a:spcBef>
                <a:spcPts val="600"/>
              </a:spcBef>
            </a:pPr>
            <a:r>
              <a:rPr sz="2000" b="1" spc="-30" dirty="0">
                <a:solidFill>
                  <a:srgbClr val="595959"/>
                </a:solidFill>
                <a:latin typeface="Times New Roman"/>
                <a:cs typeface="Times New Roman"/>
              </a:rPr>
              <a:t>Terminal</a:t>
            </a:r>
            <a:r>
              <a:rPr sz="2000" b="1" spc="-20" dirty="0">
                <a:solidFill>
                  <a:srgbClr val="595959"/>
                </a:solidFill>
                <a:latin typeface="Times New Roman"/>
                <a:cs typeface="Times New Roman"/>
              </a:rPr>
              <a:t> </a:t>
            </a:r>
            <a:r>
              <a:rPr sz="2000" b="1" spc="-5" dirty="0">
                <a:solidFill>
                  <a:srgbClr val="595959"/>
                </a:solidFill>
                <a:latin typeface="Times New Roman"/>
                <a:cs typeface="Times New Roman"/>
              </a:rPr>
              <a:t>Symbols</a:t>
            </a:r>
            <a:endParaRPr sz="2000">
              <a:latin typeface="Times New Roman"/>
              <a:cs typeface="Times New Roman"/>
            </a:endParaRPr>
          </a:p>
          <a:p>
            <a:pPr marL="12700">
              <a:lnSpc>
                <a:spcPct val="100000"/>
              </a:lnSpc>
            </a:pPr>
            <a:r>
              <a:rPr sz="2000" i="1" spc="-60" dirty="0">
                <a:solidFill>
                  <a:srgbClr val="595959"/>
                </a:solidFill>
                <a:latin typeface="Times New Roman"/>
                <a:cs typeface="Times New Roman"/>
              </a:rPr>
              <a:t>car,</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man,</a:t>
            </a:r>
            <a:r>
              <a:rPr sz="2000" i="1" spc="-5" dirty="0">
                <a:solidFill>
                  <a:srgbClr val="595959"/>
                </a:solidFill>
                <a:latin typeface="Times New Roman"/>
                <a:cs typeface="Times New Roman"/>
              </a:rPr>
              <a:t> house,</a:t>
            </a:r>
            <a:r>
              <a:rPr sz="2000" i="1" spc="-10" dirty="0">
                <a:solidFill>
                  <a:srgbClr val="595959"/>
                </a:solidFill>
                <a:latin typeface="Times New Roman"/>
                <a:cs typeface="Times New Roman"/>
              </a:rPr>
              <a:t> </a:t>
            </a:r>
            <a:r>
              <a:rPr sz="2000" spc="-5" dirty="0">
                <a:solidFill>
                  <a:srgbClr val="595959"/>
                </a:solidFill>
                <a:latin typeface="Times New Roman"/>
                <a:cs typeface="Times New Roman"/>
              </a:rPr>
              <a:t>representing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lexicon</a:t>
            </a:r>
            <a:endParaRPr sz="2000">
              <a:latin typeface="Times New Roman"/>
              <a:cs typeface="Times New Roman"/>
            </a:endParaRPr>
          </a:p>
          <a:p>
            <a:pPr marL="48895">
              <a:lnSpc>
                <a:spcPct val="100000"/>
              </a:lnSpc>
              <a:spcBef>
                <a:spcPts val="60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rewrite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rules</a:t>
            </a:r>
            <a:r>
              <a:rPr sz="1800" dirty="0">
                <a:solidFill>
                  <a:srgbClr val="595959"/>
                </a:solidFill>
                <a:latin typeface="Times New Roman"/>
                <a:cs typeface="Times New Roman"/>
              </a:rPr>
              <a:t> </a:t>
            </a:r>
            <a:r>
              <a:rPr sz="1800" spc="-5" dirty="0">
                <a:solidFill>
                  <a:srgbClr val="595959"/>
                </a:solidFill>
                <a:latin typeface="Times New Roman"/>
                <a:cs typeface="Times New Roman"/>
              </a:rPr>
              <a:t>will</a:t>
            </a:r>
            <a:r>
              <a:rPr sz="1800" dirty="0">
                <a:solidFill>
                  <a:srgbClr val="595959"/>
                </a:solidFill>
                <a:latin typeface="Times New Roman"/>
                <a:cs typeface="Times New Roman"/>
              </a:rPr>
              <a:t> </a:t>
            </a:r>
            <a:r>
              <a:rPr sz="1800" spc="-5" dirty="0">
                <a:solidFill>
                  <a:srgbClr val="595959"/>
                </a:solidFill>
                <a:latin typeface="Times New Roman"/>
                <a:cs typeface="Times New Roman"/>
              </a:rPr>
              <a:t>include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lexical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rules</a:t>
            </a:r>
            <a:r>
              <a:rPr sz="1800" dirty="0">
                <a:solidFill>
                  <a:srgbClr val="595959"/>
                </a:solidFill>
                <a:latin typeface="Times New Roman"/>
                <a:cs typeface="Times New Roman"/>
              </a:rPr>
              <a:t> (e.g.,</a:t>
            </a:r>
            <a:r>
              <a:rPr sz="1800" spc="5" dirty="0">
                <a:solidFill>
                  <a:srgbClr val="595959"/>
                </a:solidFill>
                <a:latin typeface="Times New Roman"/>
                <a:cs typeface="Times New Roman"/>
              </a:rPr>
              <a:t> </a:t>
            </a:r>
            <a:r>
              <a:rPr sz="1800" dirty="0">
                <a:solidFill>
                  <a:srgbClr val="595959"/>
                </a:solidFill>
                <a:latin typeface="Times New Roman"/>
                <a:cs typeface="Times New Roman"/>
              </a:rPr>
              <a:t>N</a:t>
            </a:r>
            <a:r>
              <a:rPr sz="1800" spc="5" dirty="0">
                <a:solidFill>
                  <a:srgbClr val="595959"/>
                </a:solidFill>
                <a:latin typeface="Times New Roman"/>
                <a:cs typeface="Times New Roman"/>
              </a:rPr>
              <a:t> </a:t>
            </a:r>
            <a:r>
              <a:rPr sz="1800" dirty="0">
                <a:solidFill>
                  <a:srgbClr val="595959"/>
                </a:solidFill>
                <a:latin typeface="Times New Roman"/>
                <a:cs typeface="Times New Roman"/>
              </a:rPr>
              <a:t>-&gt;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car|man|house)</a:t>
            </a:r>
            <a:endParaRPr sz="1800">
              <a:latin typeface="Times New Roman"/>
              <a:cs typeface="Times New Roman"/>
            </a:endParaRPr>
          </a:p>
          <a:p>
            <a:pPr marL="12700">
              <a:lnSpc>
                <a:spcPct val="100000"/>
              </a:lnSpc>
              <a:spcBef>
                <a:spcPts val="640"/>
              </a:spcBef>
            </a:pPr>
            <a:r>
              <a:rPr sz="2000" b="1" spc="-5" dirty="0">
                <a:solidFill>
                  <a:srgbClr val="595959"/>
                </a:solidFill>
                <a:latin typeface="Times New Roman"/>
                <a:cs typeface="Times New Roman"/>
              </a:rPr>
              <a:t>Rewrite</a:t>
            </a:r>
            <a:r>
              <a:rPr sz="2000" b="1" spc="-25" dirty="0">
                <a:solidFill>
                  <a:srgbClr val="595959"/>
                </a:solidFill>
                <a:latin typeface="Times New Roman"/>
                <a:cs typeface="Times New Roman"/>
              </a:rPr>
              <a:t> </a:t>
            </a:r>
            <a:r>
              <a:rPr sz="2000" b="1" spc="-5" dirty="0">
                <a:solidFill>
                  <a:srgbClr val="595959"/>
                </a:solidFill>
                <a:latin typeface="Times New Roman"/>
                <a:cs typeface="Times New Roman"/>
              </a:rPr>
              <a:t>Rules/Productions</a:t>
            </a:r>
            <a:endParaRPr sz="2000">
              <a:latin typeface="Times New Roman"/>
              <a:cs typeface="Times New Roman"/>
            </a:endParaRPr>
          </a:p>
          <a:p>
            <a:pPr marL="12700">
              <a:lnSpc>
                <a:spcPct val="100000"/>
              </a:lnSpc>
            </a:pPr>
            <a:r>
              <a:rPr sz="2000" dirty="0">
                <a:solidFill>
                  <a:srgbClr val="595959"/>
                </a:solidFill>
                <a:latin typeface="Times New Roman"/>
                <a:cs typeface="Times New Roman"/>
              </a:rPr>
              <a:t>S</a:t>
            </a:r>
            <a:r>
              <a:rPr sz="2000" spc="-10" dirty="0">
                <a:solidFill>
                  <a:srgbClr val="595959"/>
                </a:solidFill>
                <a:latin typeface="Times New Roman"/>
                <a:cs typeface="Times New Roman"/>
              </a:rPr>
              <a:t> </a:t>
            </a:r>
            <a:r>
              <a:rPr sz="2000" dirty="0">
                <a:solidFill>
                  <a:srgbClr val="595959"/>
                </a:solidFill>
                <a:latin typeface="Wingdings"/>
                <a:cs typeface="Wingdings"/>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NP</a:t>
            </a:r>
            <a:r>
              <a:rPr sz="2000" spc="-120" dirty="0">
                <a:solidFill>
                  <a:srgbClr val="595959"/>
                </a:solidFill>
                <a:latin typeface="Times New Roman"/>
                <a:cs typeface="Times New Roman"/>
              </a:rPr>
              <a:t> </a:t>
            </a:r>
            <a:r>
              <a:rPr sz="2000" dirty="0">
                <a:solidFill>
                  <a:srgbClr val="595959"/>
                </a:solidFill>
                <a:latin typeface="Times New Roman"/>
                <a:cs typeface="Times New Roman"/>
              </a:rPr>
              <a:t>VP</a:t>
            </a:r>
            <a:r>
              <a:rPr sz="2000" spc="-85" dirty="0">
                <a:solidFill>
                  <a:srgbClr val="595959"/>
                </a:solidFill>
                <a:latin typeface="Times New Roman"/>
                <a:cs typeface="Times New Roman"/>
              </a:rPr>
              <a:t> </a:t>
            </a:r>
            <a:r>
              <a:rPr sz="2000" dirty="0">
                <a:solidFill>
                  <a:srgbClr val="595959"/>
                </a:solidFill>
                <a:latin typeface="Times New Roman"/>
                <a:cs typeface="Times New Roman"/>
              </a:rPr>
              <a:t>|</a:t>
            </a:r>
            <a:r>
              <a:rPr sz="2000" spc="-50" dirty="0">
                <a:solidFill>
                  <a:srgbClr val="595959"/>
                </a:solidFill>
                <a:latin typeface="Times New Roman"/>
                <a:cs typeface="Times New Roman"/>
              </a:rPr>
              <a:t> </a:t>
            </a:r>
            <a:r>
              <a:rPr sz="2000" dirty="0">
                <a:solidFill>
                  <a:srgbClr val="595959"/>
                </a:solidFill>
                <a:latin typeface="Times New Roman"/>
                <a:cs typeface="Times New Roman"/>
              </a:rPr>
              <a:t>VP</a:t>
            </a:r>
            <a:endParaRPr sz="2000">
              <a:latin typeface="Times New Roman"/>
              <a:cs typeface="Times New Roman"/>
            </a:endParaRPr>
          </a:p>
          <a:p>
            <a:pPr marL="12700" marR="70485">
              <a:lnSpc>
                <a:spcPct val="100000"/>
              </a:lnSpc>
            </a:pPr>
            <a:r>
              <a:rPr sz="2000" spc="-5" dirty="0">
                <a:solidFill>
                  <a:srgbClr val="595959"/>
                </a:solidFill>
                <a:latin typeface="Times New Roman"/>
                <a:cs typeface="Times New Roman"/>
              </a:rPr>
              <a:t>showing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possible constituents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phrase (note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use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 symbol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to give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alternate</a:t>
            </a:r>
            <a:r>
              <a:rPr sz="2000" spc="-5" dirty="0">
                <a:solidFill>
                  <a:srgbClr val="595959"/>
                </a:solidFill>
                <a:latin typeface="Times New Roman"/>
                <a:cs typeface="Times New Roman"/>
              </a:rPr>
              <a:t> right-hand</a:t>
            </a:r>
            <a:r>
              <a:rPr sz="2000" dirty="0">
                <a:solidFill>
                  <a:srgbClr val="595959"/>
                </a:solidFill>
                <a:latin typeface="Times New Roman"/>
                <a:cs typeface="Times New Roman"/>
              </a:rPr>
              <a:t> </a:t>
            </a:r>
            <a:r>
              <a:rPr sz="2000" spc="-5" dirty="0">
                <a:solidFill>
                  <a:srgbClr val="595959"/>
                </a:solidFill>
                <a:latin typeface="Times New Roman"/>
                <a:cs typeface="Times New Roman"/>
              </a:rPr>
              <a:t>side </a:t>
            </a:r>
            <a:r>
              <a:rPr sz="2000" dirty="0">
                <a:solidFill>
                  <a:srgbClr val="595959"/>
                </a:solidFill>
                <a:latin typeface="Times New Roman"/>
                <a:cs typeface="Times New Roman"/>
              </a:rPr>
              <a:t>(RHS)</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rules)</a:t>
            </a:r>
            <a:endParaRPr sz="2000">
              <a:latin typeface="Times New Roman"/>
              <a:cs typeface="Times New Roman"/>
            </a:endParaRPr>
          </a:p>
          <a:p>
            <a:pPr marL="12700">
              <a:lnSpc>
                <a:spcPct val="100000"/>
              </a:lnSpc>
              <a:spcBef>
                <a:spcPts val="600"/>
              </a:spcBef>
            </a:pPr>
            <a:r>
              <a:rPr sz="2000" b="1" dirty="0">
                <a:solidFill>
                  <a:srgbClr val="595959"/>
                </a:solidFill>
                <a:latin typeface="Times New Roman"/>
                <a:cs typeface="Times New Roman"/>
              </a:rPr>
              <a:t>A</a:t>
            </a:r>
            <a:r>
              <a:rPr sz="2000" b="1" spc="-110" dirty="0">
                <a:solidFill>
                  <a:srgbClr val="595959"/>
                </a:solidFill>
                <a:latin typeface="Times New Roman"/>
                <a:cs typeface="Times New Roman"/>
              </a:rPr>
              <a:t> </a:t>
            </a:r>
            <a:r>
              <a:rPr sz="2000" b="1" spc="-5" dirty="0">
                <a:solidFill>
                  <a:srgbClr val="595959"/>
                </a:solidFill>
                <a:latin typeface="Times New Roman"/>
                <a:cs typeface="Times New Roman"/>
              </a:rPr>
              <a:t>Designated Start</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Symbol</a:t>
            </a:r>
            <a:r>
              <a:rPr sz="2000" b="1" spc="-15" dirty="0">
                <a:solidFill>
                  <a:srgbClr val="595959"/>
                </a:solidFill>
                <a:latin typeface="Times New Roman"/>
                <a:cs typeface="Times New Roman"/>
              </a:rPr>
              <a:t> </a:t>
            </a:r>
            <a:r>
              <a:rPr sz="2000" b="1" dirty="0">
                <a:solidFill>
                  <a:srgbClr val="595959"/>
                </a:solidFill>
                <a:latin typeface="Times New Roman"/>
                <a:cs typeface="Times New Roman"/>
              </a:rPr>
              <a:t>S</a:t>
            </a:r>
            <a:endParaRPr sz="2000">
              <a:latin typeface="Times New Roman"/>
              <a:cs typeface="Times New Roman"/>
            </a:endParaRPr>
          </a:p>
          <a:p>
            <a:pPr marL="12700" marR="5080">
              <a:lnSpc>
                <a:spcPct val="100000"/>
              </a:lnSpc>
              <a:spcBef>
                <a:spcPts val="600"/>
              </a:spcBef>
            </a:pPr>
            <a:r>
              <a:rPr sz="2000" dirty="0">
                <a:solidFill>
                  <a:srgbClr val="595959"/>
                </a:solidFill>
                <a:latin typeface="Times New Roman"/>
                <a:cs typeface="Times New Roman"/>
              </a:rPr>
              <a:t>A </a:t>
            </a:r>
            <a:r>
              <a:rPr sz="2000" spc="-5" dirty="0">
                <a:solidFill>
                  <a:srgbClr val="595959"/>
                </a:solidFill>
                <a:latin typeface="Times New Roman"/>
                <a:cs typeface="Times New Roman"/>
              </a:rPr>
              <a:t>derivation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rewrite rules applied to </a:t>
            </a:r>
            <a:r>
              <a:rPr sz="2000" dirty="0">
                <a:solidFill>
                  <a:srgbClr val="595959"/>
                </a:solidFill>
                <a:latin typeface="Times New Roman"/>
                <a:cs typeface="Times New Roman"/>
              </a:rPr>
              <a:t>a </a:t>
            </a:r>
            <a:r>
              <a:rPr sz="2000" spc="-5" dirty="0">
                <a:solidFill>
                  <a:srgbClr val="595959"/>
                </a:solidFill>
                <a:latin typeface="Times New Roman"/>
                <a:cs typeface="Times New Roman"/>
              </a:rPr>
              <a:t>string that exactly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covers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items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string</a:t>
            </a:r>
            <a:endParaRPr sz="20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457190" cy="665480"/>
          </a:xfrm>
          <a:prstGeom prst="rect">
            <a:avLst/>
          </a:prstGeom>
        </p:spPr>
        <p:txBody>
          <a:bodyPr vert="horz" wrap="square" lIns="0" tIns="12700" rIns="0" bIns="0" rtlCol="0">
            <a:spAutoFit/>
          </a:bodyPr>
          <a:lstStyle/>
          <a:p>
            <a:pPr marL="12700">
              <a:lnSpc>
                <a:spcPct val="100000"/>
              </a:lnSpc>
              <a:spcBef>
                <a:spcPts val="100"/>
              </a:spcBef>
            </a:pPr>
            <a:r>
              <a:rPr spc="85" dirty="0"/>
              <a:t>Generativity</a:t>
            </a:r>
            <a:r>
              <a:rPr spc="190" dirty="0"/>
              <a:t> </a:t>
            </a:r>
            <a:r>
              <a:rPr spc="65" dirty="0"/>
              <a:t>vs.</a:t>
            </a:r>
            <a:r>
              <a:rPr spc="190" dirty="0"/>
              <a:t> </a:t>
            </a:r>
            <a:r>
              <a:rPr spc="80" dirty="0"/>
              <a:t>Parsing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11</a:t>
            </a:fld>
            <a:endParaRPr dirty="0"/>
          </a:p>
        </p:txBody>
      </p:sp>
      <p:sp>
        <p:nvSpPr>
          <p:cNvPr id="3" name="object 3"/>
          <p:cNvSpPr txBox="1"/>
          <p:nvPr/>
        </p:nvSpPr>
        <p:spPr>
          <a:xfrm>
            <a:off x="802908" y="1711944"/>
            <a:ext cx="7369809" cy="4324350"/>
          </a:xfrm>
          <a:prstGeom prst="rect">
            <a:avLst/>
          </a:prstGeom>
        </p:spPr>
        <p:txBody>
          <a:bodyPr vert="horz" wrap="square" lIns="0" tIns="188595" rIns="0" bIns="0" rtlCol="0">
            <a:spAutoFit/>
          </a:bodyPr>
          <a:lstStyle/>
          <a:p>
            <a:pPr marL="12700">
              <a:lnSpc>
                <a:spcPct val="100000"/>
              </a:lnSpc>
              <a:spcBef>
                <a:spcPts val="1485"/>
              </a:spcBef>
            </a:pPr>
            <a:r>
              <a:rPr sz="2200" spc="-75" dirty="0">
                <a:solidFill>
                  <a:srgbClr val="595959"/>
                </a:solidFill>
                <a:latin typeface="Times New Roman"/>
                <a:cs typeface="Times New Roman"/>
              </a:rPr>
              <a:t>You</a:t>
            </a:r>
            <a:r>
              <a:rPr sz="220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view</a:t>
            </a:r>
            <a:r>
              <a:rPr sz="2200" dirty="0">
                <a:solidFill>
                  <a:srgbClr val="595959"/>
                </a:solidFill>
                <a:latin typeface="Times New Roman"/>
                <a:cs typeface="Times New Roman"/>
              </a:rPr>
              <a:t> </a:t>
            </a:r>
            <a:r>
              <a:rPr sz="2200" spc="-5" dirty="0">
                <a:solidFill>
                  <a:srgbClr val="595959"/>
                </a:solidFill>
                <a:latin typeface="Times New Roman"/>
                <a:cs typeface="Times New Roman"/>
              </a:rPr>
              <a:t>these rules as either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synthesis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analysis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machines.</a:t>
            </a:r>
            <a:endParaRPr sz="2200">
              <a:latin typeface="Times New Roman"/>
              <a:cs typeface="Times New Roman"/>
            </a:endParaRPr>
          </a:p>
          <a:p>
            <a:pPr marL="48895">
              <a:lnSpc>
                <a:spcPct val="100000"/>
              </a:lnSpc>
              <a:spcBef>
                <a:spcPts val="12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Generate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language.</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Impose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a:t>
            </a:r>
            <a:r>
              <a:rPr sz="2000" spc="-5" dirty="0">
                <a:solidFill>
                  <a:srgbClr val="595959"/>
                </a:solidFill>
                <a:latin typeface="Times New Roman"/>
                <a:cs typeface="Times New Roman"/>
              </a:rPr>
              <a:t> strings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language.</a:t>
            </a:r>
            <a:endParaRPr sz="2000">
              <a:latin typeface="Times New Roman"/>
              <a:cs typeface="Times New Roman"/>
            </a:endParaRPr>
          </a:p>
          <a:p>
            <a:pPr marL="12700">
              <a:lnSpc>
                <a:spcPct val="100000"/>
              </a:lnSpc>
              <a:spcBef>
                <a:spcPts val="1200"/>
              </a:spcBef>
            </a:pP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latter</a:t>
            </a:r>
            <a:r>
              <a:rPr sz="2200" dirty="0">
                <a:solidFill>
                  <a:srgbClr val="595959"/>
                </a:solidFill>
                <a:latin typeface="Times New Roman"/>
                <a:cs typeface="Times New Roman"/>
              </a:rPr>
              <a:t> is</a:t>
            </a:r>
            <a:r>
              <a:rPr sz="2200" spc="-1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analysis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task</a:t>
            </a:r>
            <a:r>
              <a:rPr sz="2200" dirty="0">
                <a:solidFill>
                  <a:srgbClr val="595959"/>
                </a:solidFill>
                <a:latin typeface="Times New Roman"/>
                <a:cs typeface="Times New Roman"/>
              </a:rPr>
              <a:t> of</a:t>
            </a:r>
            <a:r>
              <a:rPr sz="2200" spc="-5" dirty="0">
                <a:solidFill>
                  <a:srgbClr val="595959"/>
                </a:solidFill>
                <a:latin typeface="Times New Roman"/>
                <a:cs typeface="Times New Roman"/>
              </a:rPr>
              <a:t> parsing.</a:t>
            </a:r>
            <a:endParaRPr sz="2200">
              <a:latin typeface="Times New Roman"/>
              <a:cs typeface="Times New Roman"/>
            </a:endParaRPr>
          </a:p>
          <a:p>
            <a:pPr marL="186690" marR="266700" indent="-137160">
              <a:lnSpc>
                <a:spcPct val="99500"/>
              </a:lnSpc>
              <a:spcBef>
                <a:spcPts val="1170"/>
              </a:spcBef>
            </a:pPr>
            <a:r>
              <a:rPr sz="1800" spc="-10" dirty="0">
                <a:solidFill>
                  <a:srgbClr val="002060"/>
                </a:solidFill>
                <a:latin typeface="Impact"/>
                <a:cs typeface="Impact"/>
              </a:rPr>
              <a:t>­</a:t>
            </a:r>
            <a:r>
              <a:rPr sz="1800" spc="254" dirty="0">
                <a:solidFill>
                  <a:srgbClr val="002060"/>
                </a:solidFill>
                <a:latin typeface="Impact"/>
                <a:cs typeface="Impact"/>
              </a:rPr>
              <a:t> </a:t>
            </a:r>
            <a:r>
              <a:rPr sz="1800" spc="-5" dirty="0">
                <a:solidFill>
                  <a:srgbClr val="595959"/>
                </a:solidFill>
                <a:latin typeface="Times New Roman"/>
                <a:cs typeface="Times New Roman"/>
              </a:rPr>
              <a:t>Parsing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process</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finding</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derivation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productions)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leading</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start</a:t>
            </a:r>
            <a:r>
              <a:rPr sz="1800" b="1" spc="10" dirty="0">
                <a:solidFill>
                  <a:srgbClr val="595959"/>
                </a:solidFill>
                <a:latin typeface="Times New Roman"/>
                <a:cs typeface="Times New Roman"/>
              </a:rPr>
              <a:t> </a:t>
            </a:r>
            <a:r>
              <a:rPr sz="1800" spc="-5" dirty="0">
                <a:solidFill>
                  <a:srgbClr val="595959"/>
                </a:solidFill>
                <a:latin typeface="Times New Roman"/>
                <a:cs typeface="Times New Roman"/>
              </a:rPr>
              <a:t>symbol</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terminal</a:t>
            </a:r>
            <a:r>
              <a:rPr sz="1800" b="1" spc="10" dirty="0">
                <a:solidFill>
                  <a:srgbClr val="595959"/>
                </a:solidFill>
                <a:latin typeface="Times New Roman"/>
                <a:cs typeface="Times New Roman"/>
              </a:rPr>
              <a:t> </a:t>
            </a:r>
            <a:r>
              <a:rPr sz="1800" spc="-5" dirty="0">
                <a:solidFill>
                  <a:srgbClr val="595959"/>
                </a:solidFill>
                <a:latin typeface="Times New Roman"/>
                <a:cs typeface="Times New Roman"/>
              </a:rPr>
              <a:t>symbol</a:t>
            </a:r>
            <a:r>
              <a:rPr sz="1800" dirty="0">
                <a:solidFill>
                  <a:srgbClr val="595959"/>
                </a:solidFill>
                <a:latin typeface="Times New Roman"/>
                <a:cs typeface="Times New Roman"/>
              </a:rPr>
              <a:t> (or</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terminals</a:t>
            </a:r>
            <a:r>
              <a:rPr sz="1800" b="1"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b="1" spc="-5" dirty="0">
                <a:solidFill>
                  <a:srgbClr val="595959"/>
                </a:solidFill>
                <a:latin typeface="Times New Roman"/>
                <a:cs typeface="Times New Roman"/>
              </a:rPr>
              <a:t>start </a:t>
            </a:r>
            <a:r>
              <a:rPr sz="1800" b="1" dirty="0">
                <a:solidFill>
                  <a:srgbClr val="595959"/>
                </a:solidFill>
                <a:latin typeface="Times New Roman"/>
                <a:cs typeface="Times New Roman"/>
              </a:rPr>
              <a:t> </a:t>
            </a:r>
            <a:r>
              <a:rPr sz="1800" spc="-5" dirty="0">
                <a:solidFill>
                  <a:srgbClr val="595959"/>
                </a:solidFill>
                <a:latin typeface="Times New Roman"/>
                <a:cs typeface="Times New Roman"/>
              </a:rPr>
              <a:t>symbol).</a:t>
            </a:r>
            <a:endParaRPr sz="1800">
              <a:latin typeface="Times New Roman"/>
              <a:cs typeface="Times New Roman"/>
            </a:endParaRPr>
          </a:p>
          <a:p>
            <a:pPr marL="186690" marR="1111250" indent="-137160">
              <a:lnSpc>
                <a:spcPct val="101899"/>
              </a:lnSpc>
              <a:spcBef>
                <a:spcPts val="120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It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shows</a:t>
            </a:r>
            <a:r>
              <a:rPr sz="1800" dirty="0">
                <a:solidFill>
                  <a:srgbClr val="595959"/>
                </a:solidFill>
                <a:latin typeface="Times New Roman"/>
                <a:cs typeface="Times New Roman"/>
              </a:rPr>
              <a:t> how</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particular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sentence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could</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generated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rules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the</a:t>
            </a:r>
            <a:r>
              <a:rPr sz="1800" dirty="0">
                <a:solidFill>
                  <a:srgbClr val="595959"/>
                </a:solidFill>
                <a:latin typeface="Times New Roman"/>
                <a:cs typeface="Times New Roman"/>
              </a:rPr>
              <a:t> </a:t>
            </a:r>
            <a:r>
              <a:rPr sz="1800" spc="-15" dirty="0">
                <a:solidFill>
                  <a:srgbClr val="595959"/>
                </a:solidFill>
                <a:latin typeface="Times New Roman"/>
                <a:cs typeface="Times New Roman"/>
              </a:rPr>
              <a:t>grammar.</a:t>
            </a:r>
            <a:endParaRPr sz="1800">
              <a:latin typeface="Times New Roman"/>
              <a:cs typeface="Times New Roman"/>
            </a:endParaRPr>
          </a:p>
          <a:p>
            <a:pPr marL="186690" marR="228600" indent="-137160">
              <a:lnSpc>
                <a:spcPct val="101899"/>
              </a:lnSpc>
              <a:spcBef>
                <a:spcPts val="1100"/>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If</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sentence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structurally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ambiguous,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than</a:t>
            </a:r>
            <a:r>
              <a:rPr sz="1800" spc="10" dirty="0">
                <a:solidFill>
                  <a:srgbClr val="595959"/>
                </a:solidFill>
                <a:latin typeface="Times New Roman"/>
                <a:cs typeface="Times New Roman"/>
              </a:rPr>
              <a:t> </a:t>
            </a:r>
            <a:r>
              <a:rPr sz="1800" dirty="0">
                <a:solidFill>
                  <a:srgbClr val="595959"/>
                </a:solidFill>
                <a:latin typeface="Times New Roman"/>
                <a:cs typeface="Times New Roman"/>
              </a:rPr>
              <a:t>one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possible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derivation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produced.</a:t>
            </a:r>
            <a:endParaRPr sz="18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490210" cy="665480"/>
          </a:xfrm>
          <a:prstGeom prst="rect">
            <a:avLst/>
          </a:prstGeom>
        </p:spPr>
        <p:txBody>
          <a:bodyPr vert="horz" wrap="square" lIns="0" tIns="12700" rIns="0" bIns="0" rtlCol="0">
            <a:spAutoFit/>
          </a:bodyPr>
          <a:lstStyle/>
          <a:p>
            <a:pPr marL="12700">
              <a:lnSpc>
                <a:spcPct val="100000"/>
              </a:lnSpc>
              <a:spcBef>
                <a:spcPts val="100"/>
              </a:spcBef>
            </a:pPr>
            <a:r>
              <a:rPr spc="85" dirty="0"/>
              <a:t>Context-Free</a:t>
            </a:r>
            <a:r>
              <a:rPr spc="150" dirty="0"/>
              <a:t> </a:t>
            </a:r>
            <a:r>
              <a:rPr spc="95" dirty="0"/>
              <a:t>Grammars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12</a:t>
            </a:fld>
            <a:endParaRPr dirty="0"/>
          </a:p>
        </p:txBody>
      </p:sp>
      <p:sp>
        <p:nvSpPr>
          <p:cNvPr id="3" name="object 3"/>
          <p:cNvSpPr txBox="1"/>
          <p:nvPr/>
        </p:nvSpPr>
        <p:spPr>
          <a:xfrm>
            <a:off x="817849" y="1795765"/>
            <a:ext cx="7589520" cy="4347210"/>
          </a:xfrm>
          <a:prstGeom prst="rect">
            <a:avLst/>
          </a:prstGeom>
        </p:spPr>
        <p:txBody>
          <a:bodyPr vert="horz" wrap="square" lIns="0" tIns="104775" rIns="0" bIns="0" rtlCol="0">
            <a:spAutoFit/>
          </a:bodyPr>
          <a:lstStyle/>
          <a:p>
            <a:pPr marL="12700">
              <a:lnSpc>
                <a:spcPct val="100000"/>
              </a:lnSpc>
              <a:spcBef>
                <a:spcPts val="825"/>
              </a:spcBef>
            </a:pPr>
            <a:r>
              <a:rPr sz="2200" spc="-5" dirty="0">
                <a:solidFill>
                  <a:srgbClr val="595959"/>
                </a:solidFill>
                <a:latin typeface="Times New Roman"/>
                <a:cs typeface="Times New Roman"/>
              </a:rPr>
              <a:t>Why use</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term “context-free”?</a:t>
            </a:r>
            <a:endParaRPr sz="2200">
              <a:latin typeface="Times New Roman"/>
              <a:cs typeface="Times New Roman"/>
            </a:endParaRPr>
          </a:p>
          <a:p>
            <a:pPr marL="186690" marR="659765"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notion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context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CFGs</a:t>
            </a:r>
            <a:r>
              <a:rPr sz="2000" spc="-5" dirty="0">
                <a:solidFill>
                  <a:srgbClr val="595959"/>
                </a:solidFill>
                <a:latin typeface="Times New Roman"/>
                <a:cs typeface="Times New Roman"/>
              </a:rPr>
              <a:t> has nothing to</a:t>
            </a:r>
            <a:r>
              <a:rPr sz="2000" dirty="0">
                <a:solidFill>
                  <a:srgbClr val="595959"/>
                </a:solidFill>
                <a:latin typeface="Times New Roman"/>
                <a:cs typeface="Times New Roman"/>
              </a:rPr>
              <a:t> do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ordinary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meaning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context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language</a:t>
            </a:r>
            <a:endParaRPr sz="2000">
              <a:latin typeface="Times New Roman"/>
              <a:cs typeface="Times New Roman"/>
            </a:endParaRPr>
          </a:p>
          <a:p>
            <a:pPr marL="186690" marR="49530"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really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means is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non-terminal</a:t>
            </a:r>
            <a:r>
              <a:rPr sz="2000" spc="-10" dirty="0">
                <a:solidFill>
                  <a:srgbClr val="595959"/>
                </a:solidFill>
                <a:latin typeface="Times New Roman"/>
                <a:cs typeface="Times New Roman"/>
              </a:rPr>
              <a:t>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left-hand</a:t>
            </a:r>
            <a:r>
              <a:rPr sz="2000" dirty="0">
                <a:solidFill>
                  <a:srgbClr val="595959"/>
                </a:solidFill>
                <a:latin typeface="Times New Roman"/>
                <a:cs typeface="Times New Roman"/>
              </a:rPr>
              <a:t> </a:t>
            </a:r>
            <a:r>
              <a:rPr sz="2000" spc="-5" dirty="0">
                <a:solidFill>
                  <a:srgbClr val="595959"/>
                </a:solidFill>
                <a:latin typeface="Times New Roman"/>
                <a:cs typeface="Times New Roman"/>
              </a:rPr>
              <a:t>side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rule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5" dirty="0">
                <a:solidFill>
                  <a:srgbClr val="595959"/>
                </a:solidFill>
                <a:latin typeface="Times New Roman"/>
                <a:cs typeface="Times New Roman"/>
              </a:rPr>
              <a:t> replaced,</a:t>
            </a:r>
            <a:r>
              <a:rPr sz="2000" dirty="0">
                <a:solidFill>
                  <a:srgbClr val="595959"/>
                </a:solidFill>
                <a:latin typeface="Times New Roman"/>
                <a:cs typeface="Times New Roman"/>
              </a:rPr>
              <a:t> </a:t>
            </a:r>
            <a:r>
              <a:rPr sz="2000" spc="-5" dirty="0">
                <a:solidFill>
                  <a:srgbClr val="595959"/>
                </a:solidFill>
                <a:latin typeface="Times New Roman"/>
                <a:cs typeface="Times New Roman"/>
              </a:rPr>
              <a:t>regardless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context</a:t>
            </a:r>
            <a:endParaRPr sz="2000">
              <a:latin typeface="Times New Roman"/>
              <a:cs typeface="Times New Roman"/>
            </a:endParaRPr>
          </a:p>
          <a:p>
            <a:pPr marL="368935" marR="5080" indent="-137160">
              <a:lnSpc>
                <a:spcPts val="2100"/>
              </a:lnSpc>
              <a:spcBef>
                <a:spcPts val="72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Context-sensitive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grammars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allow</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context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placed</a:t>
            </a:r>
            <a:r>
              <a:rPr sz="1800" spc="10" dirty="0">
                <a:solidFill>
                  <a:srgbClr val="595959"/>
                </a:solidFill>
                <a:latin typeface="Times New Roman"/>
                <a:cs typeface="Times New Roman"/>
              </a:rPr>
              <a:t> </a:t>
            </a:r>
            <a:r>
              <a:rPr sz="1800" dirty="0">
                <a:solidFill>
                  <a:srgbClr val="595959"/>
                </a:solidFill>
                <a:latin typeface="Times New Roman"/>
                <a:cs typeface="Times New Roman"/>
              </a:rPr>
              <a:t>on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left-hand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side</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the rewrite</a:t>
            </a:r>
            <a:r>
              <a:rPr sz="1800" dirty="0">
                <a:solidFill>
                  <a:srgbClr val="595959"/>
                </a:solidFill>
                <a:latin typeface="Times New Roman"/>
                <a:cs typeface="Times New Roman"/>
              </a:rPr>
              <a:t> </a:t>
            </a:r>
            <a:r>
              <a:rPr sz="1800" spc="-5" dirty="0">
                <a:solidFill>
                  <a:srgbClr val="595959"/>
                </a:solidFill>
                <a:latin typeface="Times New Roman"/>
                <a:cs typeface="Times New Roman"/>
              </a:rPr>
              <a:t>rule</a:t>
            </a:r>
            <a:endParaRPr sz="1800">
              <a:latin typeface="Times New Roman"/>
              <a:cs typeface="Times New Roman"/>
            </a:endParaRPr>
          </a:p>
          <a:p>
            <a:pPr marL="12700" marR="454659">
              <a:lnSpc>
                <a:spcPts val="2600"/>
              </a:lnSpc>
              <a:spcBef>
                <a:spcPts val="70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programming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languages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CFGs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computer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science, notably</a:t>
            </a:r>
            <a:r>
              <a:rPr sz="2200" dirty="0">
                <a:solidFill>
                  <a:srgbClr val="595959"/>
                </a:solidFill>
                <a:latin typeface="Times New Roman"/>
                <a:cs typeface="Times New Roman"/>
              </a:rPr>
              <a:t> </a:t>
            </a:r>
            <a:r>
              <a:rPr sz="2200" spc="-5" dirty="0">
                <a:solidFill>
                  <a:srgbClr val="595959"/>
                </a:solidFill>
                <a:latin typeface="Times New Roman"/>
                <a:cs typeface="Times New Roman"/>
              </a:rPr>
              <a:t>XML,</a:t>
            </a:r>
            <a:r>
              <a:rPr sz="2200" dirty="0">
                <a:solidFill>
                  <a:srgbClr val="595959"/>
                </a:solidFill>
                <a:latin typeface="Times New Roman"/>
                <a:cs typeface="Times New Roman"/>
              </a:rPr>
              <a:t> </a:t>
            </a:r>
            <a:r>
              <a:rPr sz="2200" spc="-5" dirty="0">
                <a:solidFill>
                  <a:srgbClr val="595959"/>
                </a:solidFill>
                <a:latin typeface="Times New Roman"/>
                <a:cs typeface="Times New Roman"/>
              </a:rPr>
              <a:t>CFGs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endParaRPr sz="2200">
              <a:latin typeface="Times New Roman"/>
              <a:cs typeface="Times New Roman"/>
            </a:endParaRPr>
          </a:p>
          <a:p>
            <a:pPr marL="49530">
              <a:lnSpc>
                <a:spcPct val="100000"/>
              </a:lnSpc>
              <a:spcBef>
                <a:spcPts val="58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Unambiguous</a:t>
            </a:r>
            <a:endParaRPr sz="2000">
              <a:latin typeface="Times New Roman"/>
              <a:cs typeface="Times New Roman"/>
            </a:endParaRPr>
          </a:p>
          <a:p>
            <a:pPr marL="23241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Assign, 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most,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description to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string</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Parsable in</a:t>
            </a:r>
            <a:r>
              <a:rPr sz="2000" dirty="0">
                <a:solidFill>
                  <a:srgbClr val="595959"/>
                </a:solidFill>
                <a:latin typeface="Times New Roman"/>
                <a:cs typeface="Times New Roman"/>
              </a:rPr>
              <a:t> </a:t>
            </a:r>
            <a:r>
              <a:rPr sz="2000" spc="-10" dirty="0">
                <a:solidFill>
                  <a:srgbClr val="595959"/>
                </a:solidFill>
                <a:latin typeface="Times New Roman"/>
                <a:cs typeface="Times New Roman"/>
              </a:rPr>
              <a:t>time,</a:t>
            </a:r>
            <a:r>
              <a:rPr sz="2000" dirty="0">
                <a:solidFill>
                  <a:srgbClr val="595959"/>
                </a:solidFill>
                <a:latin typeface="Times New Roman"/>
                <a:cs typeface="Times New Roman"/>
              </a:rPr>
              <a:t> </a:t>
            </a:r>
            <a:r>
              <a:rPr sz="2000" spc="-10" dirty="0">
                <a:solidFill>
                  <a:srgbClr val="595959"/>
                </a:solidFill>
                <a:latin typeface="Times New Roman"/>
                <a:cs typeface="Times New Roman"/>
              </a:rPr>
              <a:t>linearly</a:t>
            </a:r>
            <a:r>
              <a:rPr sz="2000" dirty="0">
                <a:solidFill>
                  <a:srgbClr val="595959"/>
                </a:solidFill>
                <a:latin typeface="Times New Roman"/>
                <a:cs typeface="Times New Roman"/>
              </a:rPr>
              <a:t> </a:t>
            </a:r>
            <a:r>
              <a:rPr sz="2000" spc="-5" dirty="0">
                <a:solidFill>
                  <a:srgbClr val="595959"/>
                </a:solidFill>
                <a:latin typeface="Times New Roman"/>
                <a:cs typeface="Times New Roman"/>
              </a:rPr>
              <a:t>proportional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length</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string</a:t>
            </a:r>
            <a:endParaRPr sz="20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84214" y="5264658"/>
            <a:ext cx="0" cy="914400"/>
          </a:xfrm>
          <a:custGeom>
            <a:avLst/>
            <a:gdLst/>
            <a:ahLst/>
            <a:cxnLst/>
            <a:rect l="l" t="t" r="r" b="b"/>
            <a:pathLst>
              <a:path h="914400">
                <a:moveTo>
                  <a:pt x="0" y="914399"/>
                </a:moveTo>
                <a:lnTo>
                  <a:pt x="0" y="0"/>
                </a:lnTo>
              </a:path>
            </a:pathLst>
          </a:custGeom>
          <a:ln w="19812">
            <a:solidFill>
              <a:srgbClr val="ED5512"/>
            </a:solidFill>
          </a:ln>
        </p:spPr>
        <p:txBody>
          <a:bodyPr wrap="square" lIns="0" tIns="0" rIns="0" bIns="0" rtlCol="0"/>
          <a:lstStyle/>
          <a:p>
            <a:endParaRPr/>
          </a:p>
        </p:txBody>
      </p:sp>
      <p:pic>
        <p:nvPicPr>
          <p:cNvPr id="3" name="object 3"/>
          <p:cNvPicPr/>
          <p:nvPr/>
        </p:nvPicPr>
        <p:blipFill>
          <a:blip r:embed="rId2" cstate="print"/>
          <a:stretch>
            <a:fillRect/>
          </a:stretch>
        </p:blipFill>
        <p:spPr>
          <a:xfrm>
            <a:off x="6408755" y="5777656"/>
            <a:ext cx="1168858" cy="145982"/>
          </a:xfrm>
          <a:prstGeom prst="rect">
            <a:avLst/>
          </a:prstGeom>
        </p:spPr>
      </p:pic>
      <p:sp>
        <p:nvSpPr>
          <p:cNvPr id="4" name="object 4"/>
          <p:cNvSpPr/>
          <p:nvPr/>
        </p:nvSpPr>
        <p:spPr>
          <a:xfrm>
            <a:off x="6408420" y="5526316"/>
            <a:ext cx="599440" cy="174625"/>
          </a:xfrm>
          <a:custGeom>
            <a:avLst/>
            <a:gdLst/>
            <a:ahLst/>
            <a:cxnLst/>
            <a:rect l="l" t="t" r="r" b="b"/>
            <a:pathLst>
              <a:path w="599440" h="174625">
                <a:moveTo>
                  <a:pt x="108699" y="121475"/>
                </a:moveTo>
                <a:lnTo>
                  <a:pt x="76987" y="77774"/>
                </a:lnTo>
                <a:lnTo>
                  <a:pt x="40919" y="66217"/>
                </a:lnTo>
                <a:lnTo>
                  <a:pt x="30187" y="60350"/>
                </a:lnTo>
                <a:lnTo>
                  <a:pt x="24485" y="52920"/>
                </a:lnTo>
                <a:lnTo>
                  <a:pt x="22809" y="42951"/>
                </a:lnTo>
                <a:lnTo>
                  <a:pt x="25133" y="33439"/>
                </a:lnTo>
                <a:lnTo>
                  <a:pt x="31864" y="26250"/>
                </a:lnTo>
                <a:lnTo>
                  <a:pt x="42621" y="21704"/>
                </a:lnTo>
                <a:lnTo>
                  <a:pt x="57023" y="20129"/>
                </a:lnTo>
                <a:lnTo>
                  <a:pt x="70472" y="21094"/>
                </a:lnTo>
                <a:lnTo>
                  <a:pt x="81559" y="23571"/>
                </a:lnTo>
                <a:lnTo>
                  <a:pt x="90195" y="26924"/>
                </a:lnTo>
                <a:lnTo>
                  <a:pt x="96278" y="30530"/>
                </a:lnTo>
                <a:lnTo>
                  <a:pt x="99974" y="11404"/>
                </a:lnTo>
                <a:lnTo>
                  <a:pt x="93853" y="7632"/>
                </a:lnTo>
                <a:lnTo>
                  <a:pt x="84709" y="3937"/>
                </a:lnTo>
                <a:lnTo>
                  <a:pt x="72796" y="1117"/>
                </a:lnTo>
                <a:lnTo>
                  <a:pt x="58369" y="0"/>
                </a:lnTo>
                <a:lnTo>
                  <a:pt x="33274" y="3365"/>
                </a:lnTo>
                <a:lnTo>
                  <a:pt x="15341" y="12865"/>
                </a:lnTo>
                <a:lnTo>
                  <a:pt x="4584" y="27597"/>
                </a:lnTo>
                <a:lnTo>
                  <a:pt x="1003" y="46634"/>
                </a:lnTo>
                <a:lnTo>
                  <a:pt x="4978" y="64935"/>
                </a:lnTo>
                <a:lnTo>
                  <a:pt x="15430" y="77216"/>
                </a:lnTo>
                <a:lnTo>
                  <a:pt x="30162" y="85293"/>
                </a:lnTo>
                <a:lnTo>
                  <a:pt x="65176" y="97040"/>
                </a:lnTo>
                <a:lnTo>
                  <a:pt x="77457" y="104025"/>
                </a:lnTo>
                <a:lnTo>
                  <a:pt x="84378" y="113017"/>
                </a:lnTo>
                <a:lnTo>
                  <a:pt x="86550" y="125171"/>
                </a:lnTo>
                <a:lnTo>
                  <a:pt x="84086" y="137185"/>
                </a:lnTo>
                <a:lnTo>
                  <a:pt x="76860" y="146265"/>
                </a:lnTo>
                <a:lnTo>
                  <a:pt x="65176" y="152019"/>
                </a:lnTo>
                <a:lnTo>
                  <a:pt x="49314" y="154025"/>
                </a:lnTo>
                <a:lnTo>
                  <a:pt x="34963" y="152806"/>
                </a:lnTo>
                <a:lnTo>
                  <a:pt x="22352" y="149580"/>
                </a:lnTo>
                <a:lnTo>
                  <a:pt x="11798" y="144970"/>
                </a:lnTo>
                <a:lnTo>
                  <a:pt x="3683" y="139598"/>
                </a:lnTo>
                <a:lnTo>
                  <a:pt x="0" y="161417"/>
                </a:lnTo>
                <a:lnTo>
                  <a:pt x="7797" y="165811"/>
                </a:lnTo>
                <a:lnTo>
                  <a:pt x="18402" y="169926"/>
                </a:lnTo>
                <a:lnTo>
                  <a:pt x="31457" y="172974"/>
                </a:lnTo>
                <a:lnTo>
                  <a:pt x="46634" y="174167"/>
                </a:lnTo>
                <a:lnTo>
                  <a:pt x="74307" y="170230"/>
                </a:lnTo>
                <a:lnTo>
                  <a:pt x="93637" y="159270"/>
                </a:lnTo>
                <a:lnTo>
                  <a:pt x="104990" y="142595"/>
                </a:lnTo>
                <a:lnTo>
                  <a:pt x="108699" y="121475"/>
                </a:lnTo>
                <a:close/>
              </a:path>
              <a:path w="599440" h="174625">
                <a:moveTo>
                  <a:pt x="213372" y="159397"/>
                </a:moveTo>
                <a:lnTo>
                  <a:pt x="202641" y="145643"/>
                </a:lnTo>
                <a:lnTo>
                  <a:pt x="199682" y="148399"/>
                </a:lnTo>
                <a:lnTo>
                  <a:pt x="194335" y="151841"/>
                </a:lnTo>
                <a:lnTo>
                  <a:pt x="186601" y="154800"/>
                </a:lnTo>
                <a:lnTo>
                  <a:pt x="176466" y="156044"/>
                </a:lnTo>
                <a:lnTo>
                  <a:pt x="163207" y="153657"/>
                </a:lnTo>
                <a:lnTo>
                  <a:pt x="152692" y="146558"/>
                </a:lnTo>
                <a:lnTo>
                  <a:pt x="145757" y="134810"/>
                </a:lnTo>
                <a:lnTo>
                  <a:pt x="143256" y="118452"/>
                </a:lnTo>
                <a:lnTo>
                  <a:pt x="145935" y="101600"/>
                </a:lnTo>
                <a:lnTo>
                  <a:pt x="153352" y="89052"/>
                </a:lnTo>
                <a:lnTo>
                  <a:pt x="164617" y="81216"/>
                </a:lnTo>
                <a:lnTo>
                  <a:pt x="178816" y="78524"/>
                </a:lnTo>
                <a:lnTo>
                  <a:pt x="187528" y="79375"/>
                </a:lnTo>
                <a:lnTo>
                  <a:pt x="194716" y="81534"/>
                </a:lnTo>
                <a:lnTo>
                  <a:pt x="200571" y="84467"/>
                </a:lnTo>
                <a:lnTo>
                  <a:pt x="205320" y="87579"/>
                </a:lnTo>
                <a:lnTo>
                  <a:pt x="208673" y="69126"/>
                </a:lnTo>
                <a:lnTo>
                  <a:pt x="203428" y="65773"/>
                </a:lnTo>
                <a:lnTo>
                  <a:pt x="196138" y="63004"/>
                </a:lnTo>
                <a:lnTo>
                  <a:pt x="187401" y="61099"/>
                </a:lnTo>
                <a:lnTo>
                  <a:pt x="177812" y="60401"/>
                </a:lnTo>
                <a:lnTo>
                  <a:pt x="157505" y="63855"/>
                </a:lnTo>
                <a:lnTo>
                  <a:pt x="139649" y="74447"/>
                </a:lnTo>
                <a:lnTo>
                  <a:pt x="126949" y="92532"/>
                </a:lnTo>
                <a:lnTo>
                  <a:pt x="122110" y="118452"/>
                </a:lnTo>
                <a:lnTo>
                  <a:pt x="126873" y="143865"/>
                </a:lnTo>
                <a:lnTo>
                  <a:pt x="139268" y="161163"/>
                </a:lnTo>
                <a:lnTo>
                  <a:pt x="156514" y="171030"/>
                </a:lnTo>
                <a:lnTo>
                  <a:pt x="175793" y="174167"/>
                </a:lnTo>
                <a:lnTo>
                  <a:pt x="189598" y="172605"/>
                </a:lnTo>
                <a:lnTo>
                  <a:pt x="200621" y="168795"/>
                </a:lnTo>
                <a:lnTo>
                  <a:pt x="208635" y="163969"/>
                </a:lnTo>
                <a:lnTo>
                  <a:pt x="213372" y="159397"/>
                </a:lnTo>
                <a:close/>
              </a:path>
              <a:path w="599440" h="174625">
                <a:moveTo>
                  <a:pt x="316699" y="86575"/>
                </a:moveTo>
                <a:lnTo>
                  <a:pt x="314515" y="76542"/>
                </a:lnTo>
                <a:lnTo>
                  <a:pt x="308279" y="68199"/>
                </a:lnTo>
                <a:lnTo>
                  <a:pt x="298450" y="62509"/>
                </a:lnTo>
                <a:lnTo>
                  <a:pt x="285508" y="60401"/>
                </a:lnTo>
                <a:lnTo>
                  <a:pt x="275094" y="61633"/>
                </a:lnTo>
                <a:lnTo>
                  <a:pt x="264871" y="64973"/>
                </a:lnTo>
                <a:lnTo>
                  <a:pt x="255397" y="69888"/>
                </a:lnTo>
                <a:lnTo>
                  <a:pt x="247256" y="75831"/>
                </a:lnTo>
                <a:lnTo>
                  <a:pt x="247256" y="1333"/>
                </a:lnTo>
                <a:lnTo>
                  <a:pt x="227126" y="1333"/>
                </a:lnTo>
                <a:lnTo>
                  <a:pt x="227126" y="170129"/>
                </a:lnTo>
                <a:lnTo>
                  <a:pt x="247256" y="170129"/>
                </a:lnTo>
                <a:lnTo>
                  <a:pt x="247256" y="94957"/>
                </a:lnTo>
                <a:lnTo>
                  <a:pt x="255295" y="88125"/>
                </a:lnTo>
                <a:lnTo>
                  <a:pt x="263740" y="83553"/>
                </a:lnTo>
                <a:lnTo>
                  <a:pt x="271741" y="80987"/>
                </a:lnTo>
                <a:lnTo>
                  <a:pt x="278460" y="80200"/>
                </a:lnTo>
                <a:lnTo>
                  <a:pt x="291211" y="80200"/>
                </a:lnTo>
                <a:lnTo>
                  <a:pt x="296570" y="86906"/>
                </a:lnTo>
                <a:lnTo>
                  <a:pt x="296570" y="170129"/>
                </a:lnTo>
                <a:lnTo>
                  <a:pt x="316699" y="170129"/>
                </a:lnTo>
                <a:lnTo>
                  <a:pt x="316699" y="86575"/>
                </a:lnTo>
                <a:close/>
              </a:path>
              <a:path w="599440" h="174625">
                <a:moveTo>
                  <a:pt x="440499" y="116446"/>
                </a:moveTo>
                <a:lnTo>
                  <a:pt x="436397" y="93383"/>
                </a:lnTo>
                <a:lnTo>
                  <a:pt x="426834" y="78524"/>
                </a:lnTo>
                <a:lnTo>
                  <a:pt x="425030" y="75704"/>
                </a:lnTo>
                <a:lnTo>
                  <a:pt x="419036" y="71767"/>
                </a:lnTo>
                <a:lnTo>
                  <a:pt x="419036" y="116446"/>
                </a:lnTo>
                <a:lnTo>
                  <a:pt x="416585" y="132537"/>
                </a:lnTo>
                <a:lnTo>
                  <a:pt x="409765" y="145046"/>
                </a:lnTo>
                <a:lnTo>
                  <a:pt x="399364" y="153162"/>
                </a:lnTo>
                <a:lnTo>
                  <a:pt x="386156" y="156044"/>
                </a:lnTo>
                <a:lnTo>
                  <a:pt x="372897" y="153466"/>
                </a:lnTo>
                <a:lnTo>
                  <a:pt x="362369" y="146062"/>
                </a:lnTo>
                <a:lnTo>
                  <a:pt x="355434" y="134239"/>
                </a:lnTo>
                <a:lnTo>
                  <a:pt x="352933" y="118452"/>
                </a:lnTo>
                <a:lnTo>
                  <a:pt x="355434" y="102158"/>
                </a:lnTo>
                <a:lnTo>
                  <a:pt x="362369" y="89547"/>
                </a:lnTo>
                <a:lnTo>
                  <a:pt x="372897" y="81407"/>
                </a:lnTo>
                <a:lnTo>
                  <a:pt x="386156" y="78524"/>
                </a:lnTo>
                <a:lnTo>
                  <a:pt x="399364" y="81089"/>
                </a:lnTo>
                <a:lnTo>
                  <a:pt x="409765" y="88544"/>
                </a:lnTo>
                <a:lnTo>
                  <a:pt x="416585" y="100469"/>
                </a:lnTo>
                <a:lnTo>
                  <a:pt x="419036" y="116446"/>
                </a:lnTo>
                <a:lnTo>
                  <a:pt x="419036" y="71767"/>
                </a:lnTo>
                <a:lnTo>
                  <a:pt x="407809" y="64389"/>
                </a:lnTo>
                <a:lnTo>
                  <a:pt x="386156" y="60401"/>
                </a:lnTo>
                <a:lnTo>
                  <a:pt x="364502" y="64706"/>
                </a:lnTo>
                <a:lnTo>
                  <a:pt x="347281" y="76720"/>
                </a:lnTo>
                <a:lnTo>
                  <a:pt x="335902" y="95084"/>
                </a:lnTo>
                <a:lnTo>
                  <a:pt x="331800" y="118452"/>
                </a:lnTo>
                <a:lnTo>
                  <a:pt x="335902" y="141312"/>
                </a:lnTo>
                <a:lnTo>
                  <a:pt x="347281" y="158889"/>
                </a:lnTo>
                <a:lnTo>
                  <a:pt x="364502" y="170180"/>
                </a:lnTo>
                <a:lnTo>
                  <a:pt x="386156" y="174167"/>
                </a:lnTo>
                <a:lnTo>
                  <a:pt x="407809" y="169862"/>
                </a:lnTo>
                <a:lnTo>
                  <a:pt x="425030" y="157886"/>
                </a:lnTo>
                <a:lnTo>
                  <a:pt x="426173" y="156044"/>
                </a:lnTo>
                <a:lnTo>
                  <a:pt x="436397" y="139611"/>
                </a:lnTo>
                <a:lnTo>
                  <a:pt x="440499" y="116446"/>
                </a:lnTo>
                <a:close/>
              </a:path>
              <a:path w="599440" h="174625">
                <a:moveTo>
                  <a:pt x="560959" y="116446"/>
                </a:moveTo>
                <a:lnTo>
                  <a:pt x="556895" y="93383"/>
                </a:lnTo>
                <a:lnTo>
                  <a:pt x="547395" y="78524"/>
                </a:lnTo>
                <a:lnTo>
                  <a:pt x="545604" y="75704"/>
                </a:lnTo>
                <a:lnTo>
                  <a:pt x="539800" y="71894"/>
                </a:lnTo>
                <a:lnTo>
                  <a:pt x="539800" y="116446"/>
                </a:lnTo>
                <a:lnTo>
                  <a:pt x="537349" y="132537"/>
                </a:lnTo>
                <a:lnTo>
                  <a:pt x="530504" y="145046"/>
                </a:lnTo>
                <a:lnTo>
                  <a:pt x="520001" y="153162"/>
                </a:lnTo>
                <a:lnTo>
                  <a:pt x="506615" y="156044"/>
                </a:lnTo>
                <a:lnTo>
                  <a:pt x="493395" y="153466"/>
                </a:lnTo>
                <a:lnTo>
                  <a:pt x="482993" y="146062"/>
                </a:lnTo>
                <a:lnTo>
                  <a:pt x="476186" y="134239"/>
                </a:lnTo>
                <a:lnTo>
                  <a:pt x="473735" y="118452"/>
                </a:lnTo>
                <a:lnTo>
                  <a:pt x="476186" y="102158"/>
                </a:lnTo>
                <a:lnTo>
                  <a:pt x="482993" y="89547"/>
                </a:lnTo>
                <a:lnTo>
                  <a:pt x="493395" y="81407"/>
                </a:lnTo>
                <a:lnTo>
                  <a:pt x="506615" y="78524"/>
                </a:lnTo>
                <a:lnTo>
                  <a:pt x="520001" y="81089"/>
                </a:lnTo>
                <a:lnTo>
                  <a:pt x="530504" y="88544"/>
                </a:lnTo>
                <a:lnTo>
                  <a:pt x="537349" y="100469"/>
                </a:lnTo>
                <a:lnTo>
                  <a:pt x="539800" y="116446"/>
                </a:lnTo>
                <a:lnTo>
                  <a:pt x="539800" y="71894"/>
                </a:lnTo>
                <a:lnTo>
                  <a:pt x="528408" y="64389"/>
                </a:lnTo>
                <a:lnTo>
                  <a:pt x="506615" y="60401"/>
                </a:lnTo>
                <a:lnTo>
                  <a:pt x="485000" y="64706"/>
                </a:lnTo>
                <a:lnTo>
                  <a:pt x="467893" y="76720"/>
                </a:lnTo>
                <a:lnTo>
                  <a:pt x="456628" y="95084"/>
                </a:lnTo>
                <a:lnTo>
                  <a:pt x="452577" y="118452"/>
                </a:lnTo>
                <a:lnTo>
                  <a:pt x="456628" y="141312"/>
                </a:lnTo>
                <a:lnTo>
                  <a:pt x="467893" y="158889"/>
                </a:lnTo>
                <a:lnTo>
                  <a:pt x="485000" y="170180"/>
                </a:lnTo>
                <a:lnTo>
                  <a:pt x="506615" y="174167"/>
                </a:lnTo>
                <a:lnTo>
                  <a:pt x="528408" y="169862"/>
                </a:lnTo>
                <a:lnTo>
                  <a:pt x="545604" y="157886"/>
                </a:lnTo>
                <a:lnTo>
                  <a:pt x="546747" y="156044"/>
                </a:lnTo>
                <a:lnTo>
                  <a:pt x="556895" y="139611"/>
                </a:lnTo>
                <a:lnTo>
                  <a:pt x="560959" y="116446"/>
                </a:lnTo>
                <a:close/>
              </a:path>
              <a:path w="599440" h="174625">
                <a:moveTo>
                  <a:pt x="598881" y="1333"/>
                </a:moveTo>
                <a:lnTo>
                  <a:pt x="578713" y="1333"/>
                </a:lnTo>
                <a:lnTo>
                  <a:pt x="578713" y="170129"/>
                </a:lnTo>
                <a:lnTo>
                  <a:pt x="598881" y="170129"/>
                </a:lnTo>
                <a:lnTo>
                  <a:pt x="598881" y="1333"/>
                </a:lnTo>
                <a:close/>
              </a:path>
            </a:pathLst>
          </a:custGeom>
          <a:solidFill>
            <a:srgbClr val="181818"/>
          </a:solidFill>
        </p:spPr>
        <p:txBody>
          <a:bodyPr wrap="square" lIns="0" tIns="0" rIns="0" bIns="0" rtlCol="0"/>
          <a:lstStyle/>
          <a:p>
            <a:endParaRPr/>
          </a:p>
        </p:txBody>
      </p:sp>
      <p:pic>
        <p:nvPicPr>
          <p:cNvPr id="5" name="object 5"/>
          <p:cNvPicPr/>
          <p:nvPr/>
        </p:nvPicPr>
        <p:blipFill>
          <a:blip r:embed="rId3" cstate="print"/>
          <a:stretch>
            <a:fillRect/>
          </a:stretch>
        </p:blipFill>
        <p:spPr>
          <a:xfrm>
            <a:off x="7070371" y="5523617"/>
            <a:ext cx="185838" cy="176855"/>
          </a:xfrm>
          <a:prstGeom prst="rect">
            <a:avLst/>
          </a:prstGeom>
        </p:spPr>
      </p:pic>
      <p:pic>
        <p:nvPicPr>
          <p:cNvPr id="6" name="object 6"/>
          <p:cNvPicPr/>
          <p:nvPr/>
        </p:nvPicPr>
        <p:blipFill>
          <a:blip r:embed="rId4" cstate="print"/>
          <a:stretch>
            <a:fillRect/>
          </a:stretch>
        </p:blipFill>
        <p:spPr>
          <a:xfrm>
            <a:off x="7315293" y="5523617"/>
            <a:ext cx="1738874" cy="176855"/>
          </a:xfrm>
          <a:prstGeom prst="rect">
            <a:avLst/>
          </a:prstGeom>
        </p:spPr>
      </p:pic>
      <p:sp>
        <p:nvSpPr>
          <p:cNvPr id="7" name="object 7"/>
          <p:cNvSpPr txBox="1"/>
          <p:nvPr/>
        </p:nvSpPr>
        <p:spPr>
          <a:xfrm>
            <a:off x="2243073" y="5326176"/>
            <a:ext cx="3816985" cy="666115"/>
          </a:xfrm>
          <a:prstGeom prst="rect">
            <a:avLst/>
          </a:prstGeom>
        </p:spPr>
        <p:txBody>
          <a:bodyPr vert="horz" wrap="square" lIns="0" tIns="12700" rIns="0" bIns="0" rtlCol="0">
            <a:spAutoFit/>
          </a:bodyPr>
          <a:lstStyle/>
          <a:p>
            <a:pPr marL="12700">
              <a:lnSpc>
                <a:spcPct val="100000"/>
              </a:lnSpc>
              <a:spcBef>
                <a:spcPts val="100"/>
              </a:spcBef>
            </a:pPr>
            <a:r>
              <a:rPr sz="4200" spc="120" dirty="0">
                <a:solidFill>
                  <a:srgbClr val="ED5512"/>
                </a:solidFill>
                <a:latin typeface="Calibri"/>
                <a:cs typeface="Calibri"/>
              </a:rPr>
              <a:t>CFG</a:t>
            </a:r>
            <a:r>
              <a:rPr sz="4200" spc="290" dirty="0">
                <a:solidFill>
                  <a:srgbClr val="ED5512"/>
                </a:solidFill>
                <a:latin typeface="Calibri"/>
                <a:cs typeface="Calibri"/>
              </a:rPr>
              <a:t> </a:t>
            </a:r>
            <a:r>
              <a:rPr sz="4200" spc="170" dirty="0">
                <a:solidFill>
                  <a:srgbClr val="ED5512"/>
                </a:solidFill>
                <a:latin typeface="Calibri"/>
                <a:cs typeface="Calibri"/>
              </a:rPr>
              <a:t>Derivations</a:t>
            </a:r>
            <a:endParaRPr sz="4200">
              <a:latin typeface="Calibri"/>
              <a:cs typeface="Calibri"/>
            </a:endParaRPr>
          </a:p>
        </p:txBody>
      </p:sp>
      <p:grpSp>
        <p:nvGrpSpPr>
          <p:cNvPr id="8" name="object 8"/>
          <p:cNvGrpSpPr/>
          <p:nvPr/>
        </p:nvGrpSpPr>
        <p:grpSpPr>
          <a:xfrm>
            <a:off x="3047" y="0"/>
            <a:ext cx="9141460" cy="4572000"/>
            <a:chOff x="3047" y="0"/>
            <a:chExt cx="9141460" cy="4572000"/>
          </a:xfrm>
        </p:grpSpPr>
        <p:pic>
          <p:nvPicPr>
            <p:cNvPr id="9" name="object 9"/>
            <p:cNvPicPr/>
            <p:nvPr/>
          </p:nvPicPr>
          <p:blipFill>
            <a:blip r:embed="rId5" cstate="print"/>
            <a:stretch>
              <a:fillRect/>
            </a:stretch>
          </p:blipFill>
          <p:spPr>
            <a:xfrm>
              <a:off x="3047" y="0"/>
              <a:ext cx="9140952" cy="4572000"/>
            </a:xfrm>
            <a:prstGeom prst="rect">
              <a:avLst/>
            </a:prstGeom>
          </p:spPr>
        </p:pic>
        <p:sp>
          <p:nvSpPr>
            <p:cNvPr id="10" name="object 10"/>
            <p:cNvSpPr/>
            <p:nvPr/>
          </p:nvSpPr>
          <p:spPr>
            <a:xfrm>
              <a:off x="2175954" y="4538090"/>
              <a:ext cx="13335" cy="7620"/>
            </a:xfrm>
            <a:custGeom>
              <a:avLst/>
              <a:gdLst/>
              <a:ahLst/>
              <a:cxnLst/>
              <a:rect l="l" t="t" r="r" b="b"/>
              <a:pathLst>
                <a:path w="13335" h="7620">
                  <a:moveTo>
                    <a:pt x="13068" y="0"/>
                  </a:moveTo>
                  <a:lnTo>
                    <a:pt x="0" y="7518"/>
                  </a:lnTo>
                </a:path>
              </a:pathLst>
            </a:custGeom>
            <a:ln w="38100">
              <a:solidFill>
                <a:srgbClr val="0000FF"/>
              </a:solidFill>
            </a:ln>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4595" y="6458430"/>
            <a:ext cx="1987738" cy="300016"/>
          </a:xfrm>
          <a:prstGeom prst="rect">
            <a:avLst/>
          </a:prstGeom>
        </p:spPr>
      </p:pic>
      <p:sp>
        <p:nvSpPr>
          <p:cNvPr id="3" name="object 3"/>
          <p:cNvSpPr/>
          <p:nvPr/>
        </p:nvSpPr>
        <p:spPr>
          <a:xfrm>
            <a:off x="572262" y="826769"/>
            <a:ext cx="0" cy="914400"/>
          </a:xfrm>
          <a:custGeom>
            <a:avLst/>
            <a:gdLst/>
            <a:ahLst/>
            <a:cxnLst/>
            <a:rect l="l" t="t" r="r" b="b"/>
            <a:pathLst>
              <a:path h="914400">
                <a:moveTo>
                  <a:pt x="0" y="914400"/>
                </a:moveTo>
                <a:lnTo>
                  <a:pt x="0" y="0"/>
                </a:lnTo>
              </a:path>
            </a:pathLst>
          </a:custGeom>
          <a:ln w="19812">
            <a:solidFill>
              <a:srgbClr val="ED5512"/>
            </a:solidFill>
          </a:ln>
        </p:spPr>
        <p:txBody>
          <a:bodyPr wrap="square" lIns="0" tIns="0" rIns="0" bIns="0" rtlCol="0"/>
          <a:lstStyle/>
          <a:p>
            <a:endParaRPr/>
          </a:p>
        </p:txBody>
      </p:sp>
      <p:sp>
        <p:nvSpPr>
          <p:cNvPr id="4" name="object 4"/>
          <p:cNvSpPr txBox="1"/>
          <p:nvPr/>
        </p:nvSpPr>
        <p:spPr>
          <a:xfrm>
            <a:off x="809040" y="1995677"/>
            <a:ext cx="7031355" cy="287782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585858"/>
                </a:solidFill>
                <a:latin typeface="Calibri"/>
                <a:cs typeface="Calibri"/>
              </a:rPr>
              <a:t>Given</a:t>
            </a:r>
            <a:r>
              <a:rPr sz="2200" dirty="0">
                <a:solidFill>
                  <a:srgbClr val="585858"/>
                </a:solidFill>
                <a:latin typeface="Calibri"/>
                <a:cs typeface="Calibri"/>
              </a:rPr>
              <a:t> </a:t>
            </a:r>
            <a:r>
              <a:rPr sz="2200" spc="-5" dirty="0">
                <a:solidFill>
                  <a:srgbClr val="585858"/>
                </a:solidFill>
                <a:latin typeface="Calibri"/>
                <a:cs typeface="Calibri"/>
              </a:rPr>
              <a:t>the</a:t>
            </a:r>
            <a:r>
              <a:rPr sz="2200" spc="20" dirty="0">
                <a:solidFill>
                  <a:srgbClr val="585858"/>
                </a:solidFill>
                <a:latin typeface="Calibri"/>
                <a:cs typeface="Calibri"/>
              </a:rPr>
              <a:t> </a:t>
            </a:r>
            <a:r>
              <a:rPr sz="2200" spc="-10" dirty="0">
                <a:solidFill>
                  <a:srgbClr val="585858"/>
                </a:solidFill>
                <a:latin typeface="Calibri"/>
                <a:cs typeface="Calibri"/>
              </a:rPr>
              <a:t>grammar</a:t>
            </a:r>
            <a:r>
              <a:rPr sz="2200" spc="10" dirty="0">
                <a:solidFill>
                  <a:srgbClr val="585858"/>
                </a:solidFill>
                <a:latin typeface="Calibri"/>
                <a:cs typeface="Calibri"/>
              </a:rPr>
              <a:t> </a:t>
            </a:r>
            <a:r>
              <a:rPr sz="2200" spc="-5" dirty="0">
                <a:solidFill>
                  <a:srgbClr val="585858"/>
                </a:solidFill>
                <a:latin typeface="Calibri"/>
                <a:cs typeface="Calibri"/>
              </a:rPr>
              <a:t>and a</a:t>
            </a:r>
            <a:r>
              <a:rPr sz="2200" dirty="0">
                <a:solidFill>
                  <a:srgbClr val="585858"/>
                </a:solidFill>
                <a:latin typeface="Calibri"/>
                <a:cs typeface="Calibri"/>
              </a:rPr>
              <a:t> </a:t>
            </a:r>
            <a:r>
              <a:rPr sz="2200" spc="-15" dirty="0">
                <a:solidFill>
                  <a:srgbClr val="585858"/>
                </a:solidFill>
                <a:latin typeface="Calibri"/>
                <a:cs typeface="Calibri"/>
              </a:rPr>
              <a:t>sentence,</a:t>
            </a:r>
            <a:r>
              <a:rPr sz="2200" spc="35" dirty="0">
                <a:solidFill>
                  <a:srgbClr val="585858"/>
                </a:solidFill>
                <a:latin typeface="Calibri"/>
                <a:cs typeface="Calibri"/>
              </a:rPr>
              <a:t> </a:t>
            </a:r>
            <a:r>
              <a:rPr sz="2200" spc="-10" dirty="0">
                <a:solidFill>
                  <a:srgbClr val="585858"/>
                </a:solidFill>
                <a:latin typeface="Calibri"/>
                <a:cs typeface="Calibri"/>
              </a:rPr>
              <a:t>show</a:t>
            </a:r>
            <a:r>
              <a:rPr sz="2200" spc="5" dirty="0">
                <a:solidFill>
                  <a:srgbClr val="585858"/>
                </a:solidFill>
                <a:latin typeface="Calibri"/>
                <a:cs typeface="Calibri"/>
              </a:rPr>
              <a:t> </a:t>
            </a:r>
            <a:r>
              <a:rPr sz="2200" spc="-10" dirty="0">
                <a:solidFill>
                  <a:srgbClr val="585858"/>
                </a:solidFill>
                <a:latin typeface="Calibri"/>
                <a:cs typeface="Calibri"/>
              </a:rPr>
              <a:t>how grammar</a:t>
            </a:r>
            <a:r>
              <a:rPr sz="2200" spc="25" dirty="0">
                <a:solidFill>
                  <a:srgbClr val="585858"/>
                </a:solidFill>
                <a:latin typeface="Calibri"/>
                <a:cs typeface="Calibri"/>
              </a:rPr>
              <a:t> </a:t>
            </a:r>
            <a:r>
              <a:rPr sz="2200" spc="-5" dirty="0">
                <a:solidFill>
                  <a:srgbClr val="585858"/>
                </a:solidFill>
                <a:latin typeface="Calibri"/>
                <a:cs typeface="Calibri"/>
              </a:rPr>
              <a:t>rules</a:t>
            </a:r>
            <a:endParaRPr sz="2200">
              <a:latin typeface="Calibri"/>
              <a:cs typeface="Calibri"/>
            </a:endParaRPr>
          </a:p>
          <a:p>
            <a:pPr marL="12700">
              <a:lnSpc>
                <a:spcPct val="100000"/>
              </a:lnSpc>
            </a:pPr>
            <a:r>
              <a:rPr sz="2200" spc="-15" dirty="0">
                <a:solidFill>
                  <a:srgbClr val="585858"/>
                </a:solidFill>
                <a:latin typeface="Calibri"/>
                <a:cs typeface="Calibri"/>
              </a:rPr>
              <a:t>can</a:t>
            </a:r>
            <a:r>
              <a:rPr sz="2200" dirty="0">
                <a:solidFill>
                  <a:srgbClr val="585858"/>
                </a:solidFill>
                <a:latin typeface="Calibri"/>
                <a:cs typeface="Calibri"/>
              </a:rPr>
              <a:t> </a:t>
            </a:r>
            <a:r>
              <a:rPr sz="2200" spc="-10" dirty="0">
                <a:solidFill>
                  <a:srgbClr val="585858"/>
                </a:solidFill>
                <a:latin typeface="Calibri"/>
                <a:cs typeface="Calibri"/>
              </a:rPr>
              <a:t>give</a:t>
            </a:r>
            <a:r>
              <a:rPr sz="2200" spc="-15" dirty="0">
                <a:solidFill>
                  <a:srgbClr val="585858"/>
                </a:solidFill>
                <a:latin typeface="Calibri"/>
                <a:cs typeface="Calibri"/>
              </a:rPr>
              <a:t> </a:t>
            </a:r>
            <a:r>
              <a:rPr sz="2200" spc="-5" dirty="0">
                <a:solidFill>
                  <a:srgbClr val="585858"/>
                </a:solidFill>
                <a:latin typeface="Calibri"/>
                <a:cs typeface="Calibri"/>
              </a:rPr>
              <a:t>(one</a:t>
            </a:r>
            <a:r>
              <a:rPr sz="2200" dirty="0">
                <a:solidFill>
                  <a:srgbClr val="585858"/>
                </a:solidFill>
                <a:latin typeface="Calibri"/>
                <a:cs typeface="Calibri"/>
              </a:rPr>
              <a:t> </a:t>
            </a:r>
            <a:r>
              <a:rPr sz="2200" spc="-5" dirty="0">
                <a:solidFill>
                  <a:srgbClr val="585858"/>
                </a:solidFill>
                <a:latin typeface="Calibri"/>
                <a:cs typeface="Calibri"/>
              </a:rPr>
              <a:t>or</a:t>
            </a:r>
            <a:r>
              <a:rPr sz="2200" spc="-10" dirty="0">
                <a:solidFill>
                  <a:srgbClr val="585858"/>
                </a:solidFill>
                <a:latin typeface="Calibri"/>
                <a:cs typeface="Calibri"/>
              </a:rPr>
              <a:t> more) derivations</a:t>
            </a:r>
            <a:endParaRPr sz="2200">
              <a:latin typeface="Calibri"/>
              <a:cs typeface="Calibri"/>
            </a:endParaRPr>
          </a:p>
          <a:p>
            <a:pPr marL="12700">
              <a:lnSpc>
                <a:spcPct val="100000"/>
              </a:lnSpc>
              <a:spcBef>
                <a:spcPts val="600"/>
              </a:spcBef>
            </a:pPr>
            <a:r>
              <a:rPr sz="2200" spc="-10" dirty="0">
                <a:solidFill>
                  <a:srgbClr val="585858"/>
                </a:solidFill>
                <a:latin typeface="Calibri"/>
                <a:cs typeface="Calibri"/>
              </a:rPr>
              <a:t>The</a:t>
            </a:r>
            <a:r>
              <a:rPr sz="2200" spc="5" dirty="0">
                <a:solidFill>
                  <a:srgbClr val="585858"/>
                </a:solidFill>
                <a:latin typeface="Calibri"/>
                <a:cs typeface="Calibri"/>
              </a:rPr>
              <a:t> </a:t>
            </a:r>
            <a:r>
              <a:rPr sz="2200" spc="-15" dirty="0">
                <a:solidFill>
                  <a:srgbClr val="585858"/>
                </a:solidFill>
                <a:latin typeface="Calibri"/>
                <a:cs typeface="Calibri"/>
              </a:rPr>
              <a:t>sentence:</a:t>
            </a:r>
            <a:endParaRPr sz="2200">
              <a:latin typeface="Calibri"/>
              <a:cs typeface="Calibri"/>
            </a:endParaRPr>
          </a:p>
          <a:p>
            <a:pPr marL="209550">
              <a:lnSpc>
                <a:spcPct val="100000"/>
              </a:lnSpc>
              <a:spcBef>
                <a:spcPts val="855"/>
              </a:spcBef>
              <a:tabLst>
                <a:tab pos="1584960" algn="l"/>
                <a:tab pos="3164840" algn="l"/>
                <a:tab pos="4788535" algn="l"/>
                <a:tab pos="6289040" algn="l"/>
              </a:tabLst>
            </a:pPr>
            <a:r>
              <a:rPr sz="2400" i="1" dirty="0">
                <a:solidFill>
                  <a:srgbClr val="FF0000"/>
                </a:solidFill>
                <a:latin typeface="Calibri"/>
                <a:cs typeface="Calibri"/>
              </a:rPr>
              <a:t>the	man	eats	the	</a:t>
            </a:r>
            <a:r>
              <a:rPr sz="2400" i="1" spc="-5" dirty="0">
                <a:solidFill>
                  <a:srgbClr val="FF0000"/>
                </a:solidFill>
                <a:latin typeface="Calibri"/>
                <a:cs typeface="Calibri"/>
              </a:rPr>
              <a:t>apple</a:t>
            </a:r>
            <a:endParaRPr sz="2400">
              <a:latin typeface="Calibri"/>
              <a:cs typeface="Calibri"/>
            </a:endParaRPr>
          </a:p>
          <a:p>
            <a:pPr marL="12700">
              <a:lnSpc>
                <a:spcPct val="100000"/>
              </a:lnSpc>
              <a:spcBef>
                <a:spcPts val="1664"/>
              </a:spcBef>
            </a:pPr>
            <a:r>
              <a:rPr sz="2200" spc="-5" dirty="0">
                <a:solidFill>
                  <a:srgbClr val="585858"/>
                </a:solidFill>
                <a:latin typeface="Calibri"/>
                <a:cs typeface="Calibri"/>
              </a:rPr>
              <a:t>The</a:t>
            </a:r>
            <a:r>
              <a:rPr sz="2200" spc="20" dirty="0">
                <a:solidFill>
                  <a:srgbClr val="585858"/>
                </a:solidFill>
                <a:latin typeface="Calibri"/>
                <a:cs typeface="Calibri"/>
              </a:rPr>
              <a:t> </a:t>
            </a:r>
            <a:r>
              <a:rPr sz="2200" spc="-15" dirty="0">
                <a:solidFill>
                  <a:srgbClr val="585858"/>
                </a:solidFill>
                <a:latin typeface="Calibri"/>
                <a:cs typeface="Calibri"/>
              </a:rPr>
              <a:t>(toy)</a:t>
            </a:r>
            <a:r>
              <a:rPr sz="2200" spc="5" dirty="0">
                <a:solidFill>
                  <a:srgbClr val="585858"/>
                </a:solidFill>
                <a:latin typeface="Calibri"/>
                <a:cs typeface="Calibri"/>
              </a:rPr>
              <a:t> </a:t>
            </a:r>
            <a:r>
              <a:rPr sz="2200" spc="-35" dirty="0">
                <a:solidFill>
                  <a:srgbClr val="585858"/>
                </a:solidFill>
                <a:latin typeface="Calibri"/>
                <a:cs typeface="Calibri"/>
              </a:rPr>
              <a:t>grammar,</a:t>
            </a:r>
            <a:r>
              <a:rPr sz="2200" spc="10" dirty="0">
                <a:solidFill>
                  <a:srgbClr val="585858"/>
                </a:solidFill>
                <a:latin typeface="Calibri"/>
                <a:cs typeface="Calibri"/>
              </a:rPr>
              <a:t> </a:t>
            </a:r>
            <a:r>
              <a:rPr sz="2200" spc="-5" dirty="0">
                <a:solidFill>
                  <a:srgbClr val="585858"/>
                </a:solidFill>
                <a:latin typeface="Calibri"/>
                <a:cs typeface="Calibri"/>
              </a:rPr>
              <a:t>with</a:t>
            </a:r>
            <a:r>
              <a:rPr sz="2200" dirty="0">
                <a:solidFill>
                  <a:srgbClr val="585858"/>
                </a:solidFill>
                <a:latin typeface="Calibri"/>
                <a:cs typeface="Calibri"/>
              </a:rPr>
              <a:t> </a:t>
            </a:r>
            <a:r>
              <a:rPr sz="2200" spc="-15" dirty="0">
                <a:solidFill>
                  <a:srgbClr val="585858"/>
                </a:solidFill>
                <a:latin typeface="Calibri"/>
                <a:cs typeface="Calibri"/>
              </a:rPr>
              <a:t>phrase</a:t>
            </a:r>
            <a:r>
              <a:rPr sz="2200" spc="-5" dirty="0">
                <a:solidFill>
                  <a:srgbClr val="585858"/>
                </a:solidFill>
                <a:latin typeface="Calibri"/>
                <a:cs typeface="Calibri"/>
              </a:rPr>
              <a:t> </a:t>
            </a:r>
            <a:r>
              <a:rPr sz="2200" spc="-10" dirty="0">
                <a:solidFill>
                  <a:srgbClr val="585858"/>
                </a:solidFill>
                <a:latin typeface="Calibri"/>
                <a:cs typeface="Calibri"/>
              </a:rPr>
              <a:t>structure</a:t>
            </a:r>
            <a:r>
              <a:rPr sz="2200" spc="5" dirty="0">
                <a:solidFill>
                  <a:srgbClr val="585858"/>
                </a:solidFill>
                <a:latin typeface="Calibri"/>
                <a:cs typeface="Calibri"/>
              </a:rPr>
              <a:t> </a:t>
            </a:r>
            <a:r>
              <a:rPr sz="2200" spc="-5" dirty="0">
                <a:solidFill>
                  <a:srgbClr val="585858"/>
                </a:solidFill>
                <a:latin typeface="Calibri"/>
                <a:cs typeface="Calibri"/>
              </a:rPr>
              <a:t>rules</a:t>
            </a:r>
            <a:r>
              <a:rPr sz="2200" spc="5" dirty="0">
                <a:solidFill>
                  <a:srgbClr val="585858"/>
                </a:solidFill>
                <a:latin typeface="Calibri"/>
                <a:cs typeface="Calibri"/>
              </a:rPr>
              <a:t> </a:t>
            </a:r>
            <a:r>
              <a:rPr sz="2200" spc="-5" dirty="0">
                <a:solidFill>
                  <a:srgbClr val="585858"/>
                </a:solidFill>
                <a:latin typeface="Calibri"/>
                <a:cs typeface="Calibri"/>
              </a:rPr>
              <a:t>on</a:t>
            </a:r>
            <a:r>
              <a:rPr sz="2200" dirty="0">
                <a:solidFill>
                  <a:srgbClr val="585858"/>
                </a:solidFill>
                <a:latin typeface="Calibri"/>
                <a:cs typeface="Calibri"/>
              </a:rPr>
              <a:t> </a:t>
            </a:r>
            <a:r>
              <a:rPr sz="2200" spc="-10" dirty="0">
                <a:solidFill>
                  <a:srgbClr val="585858"/>
                </a:solidFill>
                <a:latin typeface="Calibri"/>
                <a:cs typeface="Calibri"/>
              </a:rPr>
              <a:t>the</a:t>
            </a:r>
            <a:r>
              <a:rPr sz="2200" spc="10" dirty="0">
                <a:solidFill>
                  <a:srgbClr val="585858"/>
                </a:solidFill>
                <a:latin typeface="Calibri"/>
                <a:cs typeface="Calibri"/>
              </a:rPr>
              <a:t> </a:t>
            </a:r>
            <a:r>
              <a:rPr sz="2200" spc="-10" dirty="0">
                <a:solidFill>
                  <a:srgbClr val="585858"/>
                </a:solidFill>
                <a:latin typeface="Calibri"/>
                <a:cs typeface="Calibri"/>
              </a:rPr>
              <a:t>left</a:t>
            </a:r>
            <a:r>
              <a:rPr sz="2200" spc="15" dirty="0">
                <a:solidFill>
                  <a:srgbClr val="585858"/>
                </a:solidFill>
                <a:latin typeface="Calibri"/>
                <a:cs typeface="Calibri"/>
              </a:rPr>
              <a:t> </a:t>
            </a:r>
            <a:r>
              <a:rPr sz="2200" spc="-5" dirty="0">
                <a:solidFill>
                  <a:srgbClr val="585858"/>
                </a:solidFill>
                <a:latin typeface="Calibri"/>
                <a:cs typeface="Calibri"/>
              </a:rPr>
              <a:t>and</a:t>
            </a:r>
            <a:endParaRPr sz="2200">
              <a:latin typeface="Calibri"/>
              <a:cs typeface="Calibri"/>
            </a:endParaRPr>
          </a:p>
          <a:p>
            <a:pPr marL="12700">
              <a:lnSpc>
                <a:spcPct val="100000"/>
              </a:lnSpc>
              <a:spcBef>
                <a:spcPts val="5"/>
              </a:spcBef>
            </a:pPr>
            <a:r>
              <a:rPr sz="2200" spc="-15" dirty="0">
                <a:solidFill>
                  <a:srgbClr val="585858"/>
                </a:solidFill>
                <a:latin typeface="Calibri"/>
                <a:cs typeface="Calibri"/>
              </a:rPr>
              <a:t>lexical</a:t>
            </a:r>
            <a:r>
              <a:rPr sz="2200" dirty="0">
                <a:solidFill>
                  <a:srgbClr val="585858"/>
                </a:solidFill>
                <a:latin typeface="Calibri"/>
                <a:cs typeface="Calibri"/>
              </a:rPr>
              <a:t> </a:t>
            </a:r>
            <a:r>
              <a:rPr sz="2200" spc="-5" dirty="0">
                <a:solidFill>
                  <a:srgbClr val="585858"/>
                </a:solidFill>
                <a:latin typeface="Calibri"/>
                <a:cs typeface="Calibri"/>
              </a:rPr>
              <a:t>insertion</a:t>
            </a:r>
            <a:r>
              <a:rPr sz="2200" dirty="0">
                <a:solidFill>
                  <a:srgbClr val="585858"/>
                </a:solidFill>
                <a:latin typeface="Calibri"/>
                <a:cs typeface="Calibri"/>
              </a:rPr>
              <a:t> </a:t>
            </a:r>
            <a:r>
              <a:rPr sz="2200" spc="-5" dirty="0">
                <a:solidFill>
                  <a:srgbClr val="585858"/>
                </a:solidFill>
                <a:latin typeface="Calibri"/>
                <a:cs typeface="Calibri"/>
              </a:rPr>
              <a:t>rules on the</a:t>
            </a:r>
            <a:r>
              <a:rPr sz="2200" spc="5" dirty="0">
                <a:solidFill>
                  <a:srgbClr val="585858"/>
                </a:solidFill>
                <a:latin typeface="Calibri"/>
                <a:cs typeface="Calibri"/>
              </a:rPr>
              <a:t> </a:t>
            </a:r>
            <a:r>
              <a:rPr sz="2200" spc="-10" dirty="0">
                <a:solidFill>
                  <a:srgbClr val="585858"/>
                </a:solidFill>
                <a:latin typeface="Calibri"/>
                <a:cs typeface="Calibri"/>
              </a:rPr>
              <a:t>right</a:t>
            </a:r>
            <a:endParaRPr sz="2200">
              <a:latin typeface="Calibri"/>
              <a:cs typeface="Calibri"/>
            </a:endParaRPr>
          </a:p>
          <a:p>
            <a:pPr marL="455295">
              <a:lnSpc>
                <a:spcPct val="100000"/>
              </a:lnSpc>
              <a:spcBef>
                <a:spcPts val="855"/>
              </a:spcBef>
            </a:pPr>
            <a:r>
              <a:rPr sz="2000" spc="-15" dirty="0">
                <a:solidFill>
                  <a:srgbClr val="585858"/>
                </a:solidFill>
                <a:latin typeface="Calibri"/>
                <a:cs typeface="Calibri"/>
              </a:rPr>
              <a:t>Context-free</a:t>
            </a:r>
            <a:r>
              <a:rPr sz="2000" spc="15" dirty="0">
                <a:solidFill>
                  <a:srgbClr val="585858"/>
                </a:solidFill>
                <a:latin typeface="Calibri"/>
                <a:cs typeface="Calibri"/>
              </a:rPr>
              <a:t> </a:t>
            </a:r>
            <a:r>
              <a:rPr sz="2000" spc="-5" dirty="0">
                <a:solidFill>
                  <a:srgbClr val="585858"/>
                </a:solidFill>
                <a:latin typeface="Calibri"/>
                <a:cs typeface="Calibri"/>
              </a:rPr>
              <a:t>grammar</a:t>
            </a:r>
            <a:r>
              <a:rPr sz="2000" dirty="0">
                <a:solidFill>
                  <a:srgbClr val="585858"/>
                </a:solidFill>
                <a:latin typeface="Calibri"/>
                <a:cs typeface="Calibri"/>
              </a:rPr>
              <a:t> </a:t>
            </a:r>
            <a:r>
              <a:rPr sz="2000" spc="-5" dirty="0">
                <a:solidFill>
                  <a:srgbClr val="585858"/>
                </a:solidFill>
                <a:latin typeface="Calibri"/>
                <a:cs typeface="Calibri"/>
              </a:rPr>
              <a:t>rules</a:t>
            </a:r>
            <a:r>
              <a:rPr sz="2000" spc="10" dirty="0">
                <a:solidFill>
                  <a:srgbClr val="585858"/>
                </a:solidFill>
                <a:latin typeface="Calibri"/>
                <a:cs typeface="Calibri"/>
              </a:rPr>
              <a:t> </a:t>
            </a:r>
            <a:r>
              <a:rPr sz="2000" spc="-10" dirty="0">
                <a:solidFill>
                  <a:srgbClr val="585858"/>
                </a:solidFill>
                <a:latin typeface="Calibri"/>
                <a:cs typeface="Calibri"/>
              </a:rPr>
              <a:t>(for</a:t>
            </a:r>
            <a:r>
              <a:rPr sz="2000" spc="-25" dirty="0">
                <a:solidFill>
                  <a:srgbClr val="585858"/>
                </a:solidFill>
                <a:latin typeface="Calibri"/>
                <a:cs typeface="Calibri"/>
              </a:rPr>
              <a:t> </a:t>
            </a:r>
            <a:r>
              <a:rPr sz="2000" dirty="0">
                <a:solidFill>
                  <a:srgbClr val="585858"/>
                </a:solidFill>
                <a:latin typeface="Calibri"/>
                <a:cs typeface="Calibri"/>
              </a:rPr>
              <a:t>this</a:t>
            </a:r>
            <a:r>
              <a:rPr sz="2000" spc="10" dirty="0">
                <a:solidFill>
                  <a:srgbClr val="585858"/>
                </a:solidFill>
                <a:latin typeface="Calibri"/>
                <a:cs typeface="Calibri"/>
              </a:rPr>
              <a:t> </a:t>
            </a:r>
            <a:r>
              <a:rPr sz="2000" spc="-10" dirty="0">
                <a:solidFill>
                  <a:srgbClr val="585858"/>
                </a:solidFill>
                <a:latin typeface="Calibri"/>
                <a:cs typeface="Calibri"/>
              </a:rPr>
              <a:t>example):</a:t>
            </a:r>
            <a:endParaRPr sz="2000">
              <a:latin typeface="Calibri"/>
              <a:cs typeface="Calibri"/>
            </a:endParaRPr>
          </a:p>
        </p:txBody>
      </p:sp>
      <p:sp>
        <p:nvSpPr>
          <p:cNvPr id="8" name="object 8"/>
          <p:cNvSpPr txBox="1"/>
          <p:nvPr/>
        </p:nvSpPr>
        <p:spPr>
          <a:xfrm>
            <a:off x="3440938" y="6551701"/>
            <a:ext cx="2526665" cy="127635"/>
          </a:xfrm>
          <a:prstGeom prst="rect">
            <a:avLst/>
          </a:prstGeom>
        </p:spPr>
        <p:txBody>
          <a:bodyPr vert="horz" wrap="square" lIns="0" tIns="0" rIns="0" bIns="0" rtlCol="0">
            <a:spAutoFit/>
          </a:bodyPr>
          <a:lstStyle/>
          <a:p>
            <a:pPr marL="12700">
              <a:lnSpc>
                <a:spcPts val="865"/>
              </a:lnSpc>
            </a:pPr>
            <a:r>
              <a:rPr sz="800" dirty="0">
                <a:solidFill>
                  <a:srgbClr val="BEBEBE"/>
                </a:solidFill>
                <a:latin typeface="Calibri"/>
                <a:cs typeface="Calibri"/>
              </a:rPr>
              <a:t>SCHOOL</a:t>
            </a:r>
            <a:r>
              <a:rPr sz="800" spc="-40" dirty="0">
                <a:solidFill>
                  <a:srgbClr val="BEBEBE"/>
                </a:solidFill>
                <a:latin typeface="Calibri"/>
                <a:cs typeface="Calibri"/>
              </a:rPr>
              <a:t> </a:t>
            </a:r>
            <a:r>
              <a:rPr sz="800" spc="-5" dirty="0">
                <a:solidFill>
                  <a:srgbClr val="BEBEBE"/>
                </a:solidFill>
                <a:latin typeface="Calibri"/>
                <a:cs typeface="Calibri"/>
              </a:rPr>
              <a:t>OF</a:t>
            </a:r>
            <a:r>
              <a:rPr sz="800" spc="-15" dirty="0">
                <a:solidFill>
                  <a:srgbClr val="BEBEBE"/>
                </a:solidFill>
                <a:latin typeface="Calibri"/>
                <a:cs typeface="Calibri"/>
              </a:rPr>
              <a:t> </a:t>
            </a:r>
            <a:r>
              <a:rPr sz="800" dirty="0">
                <a:solidFill>
                  <a:srgbClr val="BEBEBE"/>
                </a:solidFill>
                <a:latin typeface="Calibri"/>
                <a:cs typeface="Calibri"/>
              </a:rPr>
              <a:t>INFORMATION</a:t>
            </a:r>
            <a:r>
              <a:rPr sz="800" spc="-35" dirty="0">
                <a:solidFill>
                  <a:srgbClr val="BEBEBE"/>
                </a:solidFill>
                <a:latin typeface="Calibri"/>
                <a:cs typeface="Calibri"/>
              </a:rPr>
              <a:t> </a:t>
            </a:r>
            <a:r>
              <a:rPr sz="800" spc="-5" dirty="0">
                <a:solidFill>
                  <a:srgbClr val="BEBEBE"/>
                </a:solidFill>
                <a:latin typeface="Calibri"/>
                <a:cs typeface="Calibri"/>
              </a:rPr>
              <a:t>STUDIES</a:t>
            </a:r>
            <a:r>
              <a:rPr sz="800" spc="-50" dirty="0">
                <a:solidFill>
                  <a:srgbClr val="BEBEBE"/>
                </a:solidFill>
                <a:latin typeface="Calibri"/>
                <a:cs typeface="Calibri"/>
              </a:rPr>
              <a:t> </a:t>
            </a:r>
            <a:r>
              <a:rPr sz="800" dirty="0">
                <a:solidFill>
                  <a:srgbClr val="BEBEBE"/>
                </a:solidFill>
                <a:latin typeface="Calibri"/>
                <a:cs typeface="Calibri"/>
              </a:rPr>
              <a:t>|</a:t>
            </a:r>
            <a:r>
              <a:rPr sz="800" spc="-15" dirty="0">
                <a:solidFill>
                  <a:srgbClr val="BEBEBE"/>
                </a:solidFill>
                <a:latin typeface="Calibri"/>
                <a:cs typeface="Calibri"/>
              </a:rPr>
              <a:t> </a:t>
            </a:r>
            <a:r>
              <a:rPr sz="800" dirty="0">
                <a:solidFill>
                  <a:srgbClr val="BEBEBE"/>
                </a:solidFill>
                <a:latin typeface="Calibri"/>
                <a:cs typeface="Calibri"/>
              </a:rPr>
              <a:t>SYRACUSE</a:t>
            </a:r>
            <a:r>
              <a:rPr sz="800" spc="-45" dirty="0">
                <a:solidFill>
                  <a:srgbClr val="BEBEBE"/>
                </a:solidFill>
                <a:latin typeface="Calibri"/>
                <a:cs typeface="Calibri"/>
              </a:rPr>
              <a:t> </a:t>
            </a:r>
            <a:r>
              <a:rPr sz="800" spc="-5" dirty="0">
                <a:solidFill>
                  <a:srgbClr val="BEBEBE"/>
                </a:solidFill>
                <a:latin typeface="Calibri"/>
                <a:cs typeface="Calibri"/>
              </a:rPr>
              <a:t>UNIVERSITY</a:t>
            </a:r>
            <a:endParaRPr sz="800">
              <a:latin typeface="Calibri"/>
              <a:cs typeface="Calibri"/>
            </a:endParaRPr>
          </a:p>
        </p:txBody>
      </p:sp>
      <p:sp>
        <p:nvSpPr>
          <p:cNvPr id="9" name="object 9"/>
          <p:cNvSpPr txBox="1"/>
          <p:nvPr/>
        </p:nvSpPr>
        <p:spPr>
          <a:xfrm>
            <a:off x="6223761" y="6553530"/>
            <a:ext cx="128270" cy="127635"/>
          </a:xfrm>
          <a:prstGeom prst="rect">
            <a:avLst/>
          </a:prstGeom>
        </p:spPr>
        <p:txBody>
          <a:bodyPr vert="horz" wrap="square" lIns="0" tIns="0" rIns="0" bIns="0" rtlCol="0">
            <a:spAutoFit/>
          </a:bodyPr>
          <a:lstStyle/>
          <a:p>
            <a:pPr marL="38100">
              <a:lnSpc>
                <a:spcPts val="865"/>
              </a:lnSpc>
            </a:pPr>
            <a:r>
              <a:rPr sz="800" dirty="0">
                <a:solidFill>
                  <a:srgbClr val="BEBEBE"/>
                </a:solidFill>
                <a:latin typeface="Calibri"/>
                <a:cs typeface="Calibri"/>
              </a:rPr>
              <a:t>2</a:t>
            </a:r>
            <a:endParaRPr sz="800">
              <a:latin typeface="Calibri"/>
              <a:cs typeface="Calibri"/>
            </a:endParaRPr>
          </a:p>
        </p:txBody>
      </p:sp>
      <p:sp>
        <p:nvSpPr>
          <p:cNvPr id="5" name="object 5"/>
          <p:cNvSpPr txBox="1"/>
          <p:nvPr/>
        </p:nvSpPr>
        <p:spPr>
          <a:xfrm>
            <a:off x="3035554" y="4868621"/>
            <a:ext cx="3740150" cy="1169035"/>
          </a:xfrm>
          <a:prstGeom prst="rect">
            <a:avLst/>
          </a:prstGeom>
        </p:spPr>
        <p:txBody>
          <a:bodyPr vert="horz" wrap="square" lIns="0" tIns="88900" rIns="0" bIns="0" rtlCol="0">
            <a:spAutoFit/>
          </a:bodyPr>
          <a:lstStyle/>
          <a:p>
            <a:pPr marL="12700">
              <a:lnSpc>
                <a:spcPct val="100000"/>
              </a:lnSpc>
              <a:spcBef>
                <a:spcPts val="700"/>
              </a:spcBef>
            </a:pPr>
            <a:r>
              <a:rPr sz="2000" spc="-15" dirty="0">
                <a:solidFill>
                  <a:srgbClr val="585858"/>
                </a:solidFill>
                <a:latin typeface="Calibri"/>
                <a:cs typeface="Calibri"/>
              </a:rPr>
              <a:t>DT</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the</a:t>
            </a:r>
            <a:r>
              <a:rPr sz="2000" i="1" spc="-15" dirty="0">
                <a:solidFill>
                  <a:srgbClr val="585858"/>
                </a:solidFill>
                <a:latin typeface="Calibri"/>
                <a:cs typeface="Calibri"/>
              </a:rPr>
              <a:t> </a:t>
            </a:r>
            <a:r>
              <a:rPr sz="2000" dirty="0">
                <a:solidFill>
                  <a:srgbClr val="585858"/>
                </a:solidFill>
                <a:latin typeface="Calibri"/>
                <a:cs typeface="Calibri"/>
              </a:rPr>
              <a:t>|</a:t>
            </a:r>
            <a:r>
              <a:rPr sz="2000" spc="-20"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a:p>
            <a:pPr marL="70485">
              <a:lnSpc>
                <a:spcPct val="100000"/>
              </a:lnSpc>
              <a:spcBef>
                <a:spcPts val="600"/>
              </a:spcBef>
            </a:pPr>
            <a:r>
              <a:rPr sz="2000" dirty="0">
                <a:solidFill>
                  <a:srgbClr val="585858"/>
                </a:solidFill>
                <a:latin typeface="Calibri"/>
                <a:cs typeface="Calibri"/>
              </a:rPr>
              <a:t>NN</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55" dirty="0">
                <a:solidFill>
                  <a:srgbClr val="585858"/>
                </a:solidFill>
                <a:latin typeface="Times New Roman"/>
                <a:cs typeface="Times New Roman"/>
              </a:rPr>
              <a:t> </a:t>
            </a:r>
            <a:r>
              <a:rPr sz="2000" i="1" spc="-5" dirty="0">
                <a:solidFill>
                  <a:srgbClr val="585858"/>
                </a:solidFill>
                <a:latin typeface="Calibri"/>
                <a:cs typeface="Calibri"/>
              </a:rPr>
              <a:t>man</a:t>
            </a:r>
            <a:r>
              <a:rPr sz="2000" i="1" spc="-10" dirty="0">
                <a:solidFill>
                  <a:srgbClr val="585858"/>
                </a:solidFill>
                <a:latin typeface="Calibri"/>
                <a:cs typeface="Calibri"/>
              </a:rPr>
              <a:t> </a:t>
            </a:r>
            <a:r>
              <a:rPr sz="2000" dirty="0">
                <a:solidFill>
                  <a:srgbClr val="585858"/>
                </a:solidFill>
                <a:latin typeface="Calibri"/>
                <a:cs typeface="Calibri"/>
              </a:rPr>
              <a:t>|</a:t>
            </a:r>
            <a:r>
              <a:rPr sz="2000" spc="-5" dirty="0">
                <a:solidFill>
                  <a:srgbClr val="585858"/>
                </a:solidFill>
                <a:latin typeface="Calibri"/>
                <a:cs typeface="Calibri"/>
              </a:rPr>
              <a:t> </a:t>
            </a:r>
            <a:r>
              <a:rPr sz="2000" dirty="0">
                <a:solidFill>
                  <a:srgbClr val="585858"/>
                </a:solidFill>
                <a:latin typeface="Calibri"/>
                <a:cs typeface="Calibri"/>
              </a:rPr>
              <a:t>apple | …</a:t>
            </a:r>
            <a:r>
              <a:rPr sz="2000" spc="-15" dirty="0">
                <a:solidFill>
                  <a:srgbClr val="585858"/>
                </a:solidFill>
                <a:latin typeface="Calibri"/>
                <a:cs typeface="Calibri"/>
              </a:rPr>
              <a:t> </a:t>
            </a:r>
            <a:r>
              <a:rPr sz="2000" dirty="0">
                <a:solidFill>
                  <a:srgbClr val="585858"/>
                </a:solidFill>
                <a:latin typeface="Calibri"/>
                <a:cs typeface="Calibri"/>
              </a:rPr>
              <a:t>(add</a:t>
            </a:r>
            <a:r>
              <a:rPr sz="2000" spc="-20" dirty="0">
                <a:solidFill>
                  <a:srgbClr val="585858"/>
                </a:solidFill>
                <a:latin typeface="Calibri"/>
                <a:cs typeface="Calibri"/>
              </a:rPr>
              <a:t> </a:t>
            </a:r>
            <a:r>
              <a:rPr sz="2000" spc="-325" dirty="0">
                <a:solidFill>
                  <a:srgbClr val="585858"/>
                </a:solidFill>
                <a:latin typeface="Calibri"/>
                <a:cs typeface="Calibri"/>
              </a:rPr>
              <a:t>words)</a:t>
            </a:r>
            <a:endParaRPr sz="2000">
              <a:latin typeface="Calibri"/>
              <a:cs typeface="Calibri"/>
            </a:endParaRPr>
          </a:p>
          <a:p>
            <a:pPr marL="70485">
              <a:lnSpc>
                <a:spcPct val="100000"/>
              </a:lnSpc>
              <a:spcBef>
                <a:spcPts val="600"/>
              </a:spcBef>
            </a:pPr>
            <a:r>
              <a:rPr sz="2000" spc="-5" dirty="0">
                <a:solidFill>
                  <a:srgbClr val="585858"/>
                </a:solidFill>
                <a:latin typeface="Calibri"/>
                <a:cs typeface="Calibri"/>
              </a:rPr>
              <a:t>VB</a:t>
            </a:r>
            <a:r>
              <a:rPr sz="2000" spc="-1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eats</a:t>
            </a:r>
            <a:r>
              <a:rPr sz="2000" i="1" spc="-35" dirty="0">
                <a:solidFill>
                  <a:srgbClr val="585858"/>
                </a:solidFill>
                <a:latin typeface="Calibri"/>
                <a:cs typeface="Calibri"/>
              </a:rPr>
              <a:t> </a:t>
            </a:r>
            <a:r>
              <a:rPr sz="2000" dirty="0">
                <a:solidFill>
                  <a:srgbClr val="585858"/>
                </a:solidFill>
                <a:latin typeface="Calibri"/>
                <a:cs typeface="Calibri"/>
              </a:rPr>
              <a:t>|</a:t>
            </a:r>
            <a:r>
              <a:rPr sz="2000" spc="-15"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p:txBody>
      </p:sp>
      <p:sp>
        <p:nvSpPr>
          <p:cNvPr id="6" name="object 6"/>
          <p:cNvSpPr txBox="1"/>
          <p:nvPr/>
        </p:nvSpPr>
        <p:spPr>
          <a:xfrm>
            <a:off x="1264411" y="4868621"/>
            <a:ext cx="1346835" cy="1550035"/>
          </a:xfrm>
          <a:prstGeom prst="rect">
            <a:avLst/>
          </a:prstGeom>
        </p:spPr>
        <p:txBody>
          <a:bodyPr vert="horz" wrap="square" lIns="0" tIns="12700" rIns="0" bIns="0" rtlCol="0">
            <a:spAutoFit/>
          </a:bodyPr>
          <a:lstStyle/>
          <a:p>
            <a:pPr marL="12700" marR="5080" algn="just">
              <a:lnSpc>
                <a:spcPct val="125000"/>
              </a:lnSpc>
              <a:spcBef>
                <a:spcPts val="100"/>
              </a:spcBef>
            </a:pPr>
            <a:r>
              <a:rPr sz="2000" dirty="0">
                <a:solidFill>
                  <a:srgbClr val="585858"/>
                </a:solidFill>
                <a:latin typeface="Calibri"/>
                <a:cs typeface="Calibri"/>
              </a:rPr>
              <a:t>S</a:t>
            </a:r>
            <a:r>
              <a:rPr sz="2000" spc="395" dirty="0">
                <a:solidFill>
                  <a:srgbClr val="585858"/>
                </a:solidFill>
                <a:latin typeface="Calibri"/>
                <a:cs typeface="Calibri"/>
              </a:rPr>
              <a:t> </a:t>
            </a:r>
            <a:r>
              <a:rPr sz="2000" spc="1925" dirty="0">
                <a:solidFill>
                  <a:srgbClr val="585858"/>
                </a:solidFill>
                <a:latin typeface="Wingdings"/>
                <a:cs typeface="Wingdings"/>
              </a:rPr>
              <a:t>→</a:t>
            </a:r>
            <a:r>
              <a:rPr sz="2000" spc="-70" dirty="0">
                <a:solidFill>
                  <a:srgbClr val="585858"/>
                </a:solidFill>
                <a:latin typeface="Times New Roman"/>
                <a:cs typeface="Times New Roman"/>
              </a:rPr>
              <a:t> </a:t>
            </a:r>
            <a:r>
              <a:rPr sz="2000" dirty="0">
                <a:solidFill>
                  <a:srgbClr val="585858"/>
                </a:solidFill>
                <a:latin typeface="Calibri"/>
                <a:cs typeface="Calibri"/>
              </a:rPr>
              <a:t>NP</a:t>
            </a:r>
            <a:r>
              <a:rPr sz="2000" spc="-25" dirty="0">
                <a:solidFill>
                  <a:srgbClr val="585858"/>
                </a:solidFill>
                <a:latin typeface="Calibri"/>
                <a:cs typeface="Calibri"/>
              </a:rPr>
              <a:t> </a:t>
            </a:r>
            <a:r>
              <a:rPr sz="2000" spc="-840" dirty="0">
                <a:solidFill>
                  <a:srgbClr val="585858"/>
                </a:solidFill>
                <a:latin typeface="Calibri"/>
                <a:cs typeface="Calibri"/>
              </a:rPr>
              <a:t>VP </a:t>
            </a:r>
            <a:r>
              <a:rPr sz="2000" spc="-445" dirty="0">
                <a:solidFill>
                  <a:srgbClr val="585858"/>
                </a:solidFill>
                <a:latin typeface="Calibri"/>
                <a:cs typeface="Calibri"/>
              </a:rPr>
              <a:t> </a:t>
            </a:r>
            <a:r>
              <a:rPr sz="2000" dirty="0">
                <a:solidFill>
                  <a:srgbClr val="585858"/>
                </a:solidFill>
                <a:latin typeface="Calibri"/>
                <a:cs typeface="Calibri"/>
              </a:rPr>
              <a:t>NP</a:t>
            </a:r>
            <a:r>
              <a:rPr sz="2000" spc="-40" dirty="0">
                <a:solidFill>
                  <a:srgbClr val="585858"/>
                </a:solidFill>
                <a:latin typeface="Calibri"/>
                <a:cs typeface="Calibri"/>
              </a:rPr>
              <a:t> </a:t>
            </a:r>
            <a:r>
              <a:rPr sz="2000" spc="1925" dirty="0">
                <a:solidFill>
                  <a:srgbClr val="585858"/>
                </a:solidFill>
                <a:latin typeface="Wingdings"/>
                <a:cs typeface="Wingdings"/>
              </a:rPr>
              <a:t>→</a:t>
            </a:r>
            <a:r>
              <a:rPr sz="2000" spc="-80" dirty="0">
                <a:solidFill>
                  <a:srgbClr val="585858"/>
                </a:solidFill>
                <a:latin typeface="Times New Roman"/>
                <a:cs typeface="Times New Roman"/>
              </a:rPr>
              <a:t> </a:t>
            </a:r>
            <a:r>
              <a:rPr sz="2000" spc="-15" dirty="0">
                <a:solidFill>
                  <a:srgbClr val="585858"/>
                </a:solidFill>
                <a:latin typeface="Calibri"/>
                <a:cs typeface="Calibri"/>
              </a:rPr>
              <a:t>DT</a:t>
            </a:r>
            <a:r>
              <a:rPr sz="2000" spc="-40" dirty="0">
                <a:solidFill>
                  <a:srgbClr val="585858"/>
                </a:solidFill>
                <a:latin typeface="Calibri"/>
                <a:cs typeface="Calibri"/>
              </a:rPr>
              <a:t> </a:t>
            </a:r>
            <a:r>
              <a:rPr sz="2000" spc="-994" dirty="0">
                <a:solidFill>
                  <a:srgbClr val="585858"/>
                </a:solidFill>
                <a:latin typeface="Calibri"/>
                <a:cs typeface="Calibri"/>
              </a:rPr>
              <a:t>NN </a:t>
            </a:r>
            <a:r>
              <a:rPr sz="2000" spc="-440" dirty="0">
                <a:solidFill>
                  <a:srgbClr val="585858"/>
                </a:solidFill>
                <a:latin typeface="Calibri"/>
                <a:cs typeface="Calibri"/>
              </a:rPr>
              <a:t> </a:t>
            </a:r>
            <a:r>
              <a:rPr sz="2000" spc="-5" dirty="0">
                <a:solidFill>
                  <a:srgbClr val="585858"/>
                </a:solidFill>
                <a:latin typeface="Calibri"/>
                <a:cs typeface="Calibri"/>
              </a:rPr>
              <a:t>VP</a:t>
            </a:r>
            <a:r>
              <a:rPr sz="2000" spc="-20" dirty="0">
                <a:solidFill>
                  <a:srgbClr val="585858"/>
                </a:solidFill>
                <a:latin typeface="Calibri"/>
                <a:cs typeface="Calibri"/>
              </a:rPr>
              <a:t> </a:t>
            </a:r>
            <a:r>
              <a:rPr sz="2000" spc="1925" dirty="0">
                <a:solidFill>
                  <a:srgbClr val="585858"/>
                </a:solidFill>
                <a:latin typeface="Wingdings"/>
                <a:cs typeface="Wingdings"/>
              </a:rPr>
              <a:t>→</a:t>
            </a:r>
            <a:r>
              <a:rPr sz="2000" spc="-75" dirty="0">
                <a:solidFill>
                  <a:srgbClr val="585858"/>
                </a:solidFill>
                <a:latin typeface="Times New Roman"/>
                <a:cs typeface="Times New Roman"/>
              </a:rPr>
              <a:t> </a:t>
            </a:r>
            <a:r>
              <a:rPr sz="2000" spc="-5" dirty="0">
                <a:solidFill>
                  <a:srgbClr val="585858"/>
                </a:solidFill>
                <a:latin typeface="Calibri"/>
                <a:cs typeface="Calibri"/>
              </a:rPr>
              <a:t>VB</a:t>
            </a:r>
            <a:r>
              <a:rPr sz="2000" spc="-25" dirty="0">
                <a:solidFill>
                  <a:srgbClr val="585858"/>
                </a:solidFill>
                <a:latin typeface="Calibri"/>
                <a:cs typeface="Calibri"/>
              </a:rPr>
              <a:t> </a:t>
            </a:r>
            <a:r>
              <a:rPr sz="2000" spc="-819" dirty="0">
                <a:solidFill>
                  <a:srgbClr val="585858"/>
                </a:solidFill>
                <a:latin typeface="Calibri"/>
                <a:cs typeface="Calibri"/>
              </a:rPr>
              <a:t>NP </a:t>
            </a:r>
            <a:r>
              <a:rPr sz="2000" spc="-440" dirty="0">
                <a:solidFill>
                  <a:srgbClr val="585858"/>
                </a:solidFill>
                <a:latin typeface="Calibri"/>
                <a:cs typeface="Calibri"/>
              </a:rPr>
              <a:t> </a:t>
            </a:r>
            <a:r>
              <a:rPr sz="2000" spc="-5" dirty="0">
                <a:solidFill>
                  <a:srgbClr val="585858"/>
                </a:solidFill>
                <a:latin typeface="Calibri"/>
                <a:cs typeface="Calibri"/>
              </a:rPr>
              <a:t>VP</a:t>
            </a:r>
            <a:r>
              <a:rPr sz="2000" spc="-15" dirty="0">
                <a:solidFill>
                  <a:srgbClr val="585858"/>
                </a:solidFill>
                <a:latin typeface="Calibri"/>
                <a:cs typeface="Calibri"/>
              </a:rPr>
              <a:t> </a:t>
            </a:r>
            <a:r>
              <a:rPr sz="2000" spc="1925" dirty="0">
                <a:solidFill>
                  <a:srgbClr val="585858"/>
                </a:solidFill>
                <a:latin typeface="Wingdings"/>
                <a:cs typeface="Wingdings"/>
              </a:rPr>
              <a:t>→</a:t>
            </a:r>
            <a:r>
              <a:rPr sz="2000" spc="-75" dirty="0">
                <a:solidFill>
                  <a:srgbClr val="585858"/>
                </a:solidFill>
                <a:latin typeface="Times New Roman"/>
                <a:cs typeface="Times New Roman"/>
              </a:rPr>
              <a:t> </a:t>
            </a:r>
            <a:r>
              <a:rPr sz="2000" dirty="0">
                <a:solidFill>
                  <a:srgbClr val="585858"/>
                </a:solidFill>
                <a:latin typeface="Calibri"/>
                <a:cs typeface="Calibri"/>
              </a:rPr>
              <a:t>VB</a:t>
            </a:r>
            <a:endParaRPr sz="2000">
              <a:latin typeface="Calibri"/>
              <a:cs typeface="Calibri"/>
            </a:endParaRPr>
          </a:p>
        </p:txBody>
      </p:sp>
      <p:sp>
        <p:nvSpPr>
          <p:cNvPr id="7" name="object 7"/>
          <p:cNvSpPr txBox="1">
            <a:spLocks noGrp="1"/>
          </p:cNvSpPr>
          <p:nvPr>
            <p:ph type="title"/>
          </p:nvPr>
        </p:nvSpPr>
        <p:spPr>
          <a:xfrm>
            <a:off x="847140" y="969009"/>
            <a:ext cx="5215255" cy="665480"/>
          </a:xfrm>
          <a:prstGeom prst="rect">
            <a:avLst/>
          </a:prstGeom>
        </p:spPr>
        <p:txBody>
          <a:bodyPr vert="horz" wrap="square" lIns="0" tIns="12700" rIns="0" bIns="0" rtlCol="0">
            <a:spAutoFit/>
          </a:bodyPr>
          <a:lstStyle/>
          <a:p>
            <a:pPr marL="12700">
              <a:lnSpc>
                <a:spcPct val="100000"/>
              </a:lnSpc>
              <a:spcBef>
                <a:spcPts val="100"/>
              </a:spcBef>
            </a:pPr>
            <a:r>
              <a:rPr spc="65" dirty="0">
                <a:solidFill>
                  <a:srgbClr val="ED5512"/>
                </a:solidFill>
                <a:latin typeface="Calibri"/>
                <a:cs typeface="Calibri"/>
              </a:rPr>
              <a:t>Example</a:t>
            </a:r>
            <a:r>
              <a:rPr spc="185" dirty="0">
                <a:solidFill>
                  <a:srgbClr val="ED5512"/>
                </a:solidFill>
                <a:latin typeface="Calibri"/>
                <a:cs typeface="Calibri"/>
              </a:rPr>
              <a:t> </a:t>
            </a:r>
            <a:r>
              <a:rPr spc="35" dirty="0">
                <a:solidFill>
                  <a:srgbClr val="ED5512"/>
                </a:solidFill>
                <a:latin typeface="Calibri"/>
                <a:cs typeface="Calibri"/>
              </a:rPr>
              <a:t>for</a:t>
            </a:r>
            <a:r>
              <a:rPr spc="175" dirty="0">
                <a:solidFill>
                  <a:srgbClr val="ED5512"/>
                </a:solidFill>
                <a:latin typeface="Calibri"/>
                <a:cs typeface="Calibri"/>
              </a:rPr>
              <a:t> </a:t>
            </a:r>
            <a:r>
              <a:rPr spc="65" dirty="0">
                <a:solidFill>
                  <a:srgbClr val="ED5512"/>
                </a:solidFill>
                <a:latin typeface="Calibri"/>
                <a:cs typeface="Calibri"/>
              </a:rPr>
              <a:t>Derivation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4595" y="6458430"/>
            <a:ext cx="1987738" cy="300016"/>
          </a:xfrm>
          <a:prstGeom prst="rect">
            <a:avLst/>
          </a:prstGeom>
        </p:spPr>
      </p:pic>
      <p:sp>
        <p:nvSpPr>
          <p:cNvPr id="3" name="object 3"/>
          <p:cNvSpPr/>
          <p:nvPr/>
        </p:nvSpPr>
        <p:spPr>
          <a:xfrm>
            <a:off x="572262" y="826769"/>
            <a:ext cx="0" cy="914400"/>
          </a:xfrm>
          <a:custGeom>
            <a:avLst/>
            <a:gdLst/>
            <a:ahLst/>
            <a:cxnLst/>
            <a:rect l="l" t="t" r="r" b="b"/>
            <a:pathLst>
              <a:path h="914400">
                <a:moveTo>
                  <a:pt x="0" y="914400"/>
                </a:moveTo>
                <a:lnTo>
                  <a:pt x="0" y="0"/>
                </a:lnTo>
              </a:path>
            </a:pathLst>
          </a:custGeom>
          <a:ln w="19812">
            <a:solidFill>
              <a:srgbClr val="ED5512"/>
            </a:solidFill>
          </a:ln>
        </p:spPr>
        <p:txBody>
          <a:bodyPr wrap="square" lIns="0" tIns="0" rIns="0" bIns="0" rtlCol="0"/>
          <a:lstStyle/>
          <a:p>
            <a:endParaRPr/>
          </a:p>
        </p:txBody>
      </p:sp>
      <p:sp>
        <p:nvSpPr>
          <p:cNvPr id="4" name="object 4"/>
          <p:cNvSpPr txBox="1">
            <a:spLocks noGrp="1"/>
          </p:cNvSpPr>
          <p:nvPr>
            <p:ph type="title"/>
          </p:nvPr>
        </p:nvSpPr>
        <p:spPr>
          <a:xfrm>
            <a:off x="847140" y="969009"/>
            <a:ext cx="4919980" cy="665480"/>
          </a:xfrm>
          <a:prstGeom prst="rect">
            <a:avLst/>
          </a:prstGeom>
        </p:spPr>
        <p:txBody>
          <a:bodyPr vert="horz" wrap="square" lIns="0" tIns="12700" rIns="0" bIns="0" rtlCol="0">
            <a:spAutoFit/>
          </a:bodyPr>
          <a:lstStyle/>
          <a:p>
            <a:pPr marL="12700">
              <a:lnSpc>
                <a:spcPct val="100000"/>
              </a:lnSpc>
              <a:spcBef>
                <a:spcPts val="100"/>
              </a:spcBef>
            </a:pPr>
            <a:r>
              <a:rPr spc="30" dirty="0">
                <a:solidFill>
                  <a:srgbClr val="ED5512"/>
                </a:solidFill>
                <a:latin typeface="Calibri"/>
                <a:cs typeface="Calibri"/>
              </a:rPr>
              <a:t>Top–Down</a:t>
            </a:r>
            <a:r>
              <a:rPr spc="190" dirty="0">
                <a:solidFill>
                  <a:srgbClr val="ED5512"/>
                </a:solidFill>
                <a:latin typeface="Calibri"/>
                <a:cs typeface="Calibri"/>
              </a:rPr>
              <a:t> </a:t>
            </a:r>
            <a:r>
              <a:rPr spc="65" dirty="0">
                <a:solidFill>
                  <a:srgbClr val="ED5512"/>
                </a:solidFill>
                <a:latin typeface="Calibri"/>
                <a:cs typeface="Calibri"/>
              </a:rPr>
              <a:t>Derivation</a:t>
            </a:r>
          </a:p>
        </p:txBody>
      </p:sp>
      <p:sp>
        <p:nvSpPr>
          <p:cNvPr id="5" name="object 5"/>
          <p:cNvSpPr txBox="1"/>
          <p:nvPr/>
        </p:nvSpPr>
        <p:spPr>
          <a:xfrm>
            <a:off x="1089761" y="4218010"/>
            <a:ext cx="5009515" cy="822960"/>
          </a:xfrm>
          <a:prstGeom prst="rect">
            <a:avLst/>
          </a:prstGeom>
        </p:spPr>
        <p:txBody>
          <a:bodyPr vert="horz" wrap="square" lIns="0" tIns="81280" rIns="0" bIns="0" rtlCol="0">
            <a:spAutoFit/>
          </a:bodyPr>
          <a:lstStyle/>
          <a:p>
            <a:pPr marR="5080" algn="r">
              <a:lnSpc>
                <a:spcPct val="100000"/>
              </a:lnSpc>
              <a:spcBef>
                <a:spcPts val="640"/>
              </a:spcBef>
              <a:tabLst>
                <a:tab pos="1375410" algn="l"/>
                <a:tab pos="2954655" algn="l"/>
                <a:tab pos="4578985" algn="l"/>
              </a:tabLst>
            </a:pPr>
            <a:r>
              <a:rPr sz="2400" i="1" dirty="0">
                <a:solidFill>
                  <a:srgbClr val="FF0000"/>
                </a:solidFill>
                <a:latin typeface="Calibri"/>
                <a:cs typeface="Calibri"/>
              </a:rPr>
              <a:t>the	man	e</a:t>
            </a:r>
            <a:r>
              <a:rPr sz="2400" i="1" spc="5" dirty="0">
                <a:solidFill>
                  <a:srgbClr val="FF0000"/>
                </a:solidFill>
                <a:latin typeface="Calibri"/>
                <a:cs typeface="Calibri"/>
              </a:rPr>
              <a:t>a</a:t>
            </a:r>
            <a:r>
              <a:rPr sz="2400" i="1" dirty="0">
                <a:solidFill>
                  <a:srgbClr val="FF0000"/>
                </a:solidFill>
                <a:latin typeface="Calibri"/>
                <a:cs typeface="Calibri"/>
              </a:rPr>
              <a:t>ts	the</a:t>
            </a:r>
            <a:endParaRPr sz="2400">
              <a:latin typeface="Calibri"/>
              <a:cs typeface="Calibri"/>
            </a:endParaRPr>
          </a:p>
          <a:p>
            <a:pPr marR="26670" algn="r">
              <a:lnSpc>
                <a:spcPct val="100000"/>
              </a:lnSpc>
              <a:spcBef>
                <a:spcPts val="455"/>
              </a:spcBef>
            </a:pPr>
            <a:r>
              <a:rPr sz="2000" spc="-15" dirty="0">
                <a:solidFill>
                  <a:srgbClr val="585858"/>
                </a:solidFill>
                <a:latin typeface="Calibri"/>
                <a:cs typeface="Calibri"/>
              </a:rPr>
              <a:t>Context-free</a:t>
            </a:r>
            <a:r>
              <a:rPr sz="2000" spc="15" dirty="0">
                <a:solidFill>
                  <a:srgbClr val="585858"/>
                </a:solidFill>
                <a:latin typeface="Calibri"/>
                <a:cs typeface="Calibri"/>
              </a:rPr>
              <a:t> </a:t>
            </a:r>
            <a:r>
              <a:rPr sz="2000" spc="-5" dirty="0">
                <a:solidFill>
                  <a:srgbClr val="585858"/>
                </a:solidFill>
                <a:latin typeface="Calibri"/>
                <a:cs typeface="Calibri"/>
              </a:rPr>
              <a:t>grammar</a:t>
            </a:r>
            <a:r>
              <a:rPr sz="2000" dirty="0">
                <a:solidFill>
                  <a:srgbClr val="585858"/>
                </a:solidFill>
                <a:latin typeface="Calibri"/>
                <a:cs typeface="Calibri"/>
              </a:rPr>
              <a:t> </a:t>
            </a:r>
            <a:r>
              <a:rPr sz="2000" spc="-5" dirty="0">
                <a:solidFill>
                  <a:srgbClr val="585858"/>
                </a:solidFill>
                <a:latin typeface="Calibri"/>
                <a:cs typeface="Calibri"/>
              </a:rPr>
              <a:t>rules</a:t>
            </a:r>
            <a:r>
              <a:rPr sz="2000" spc="5" dirty="0">
                <a:solidFill>
                  <a:srgbClr val="585858"/>
                </a:solidFill>
                <a:latin typeface="Calibri"/>
                <a:cs typeface="Calibri"/>
              </a:rPr>
              <a:t> </a:t>
            </a:r>
            <a:r>
              <a:rPr sz="2000" spc="-10" dirty="0">
                <a:solidFill>
                  <a:srgbClr val="585858"/>
                </a:solidFill>
                <a:latin typeface="Calibri"/>
                <a:cs typeface="Calibri"/>
              </a:rPr>
              <a:t>(for</a:t>
            </a:r>
            <a:r>
              <a:rPr sz="2000" spc="-25" dirty="0">
                <a:solidFill>
                  <a:srgbClr val="585858"/>
                </a:solidFill>
                <a:latin typeface="Calibri"/>
                <a:cs typeface="Calibri"/>
              </a:rPr>
              <a:t> </a:t>
            </a:r>
            <a:r>
              <a:rPr sz="2000" dirty="0">
                <a:solidFill>
                  <a:srgbClr val="585858"/>
                </a:solidFill>
                <a:latin typeface="Calibri"/>
                <a:cs typeface="Calibri"/>
              </a:rPr>
              <a:t>this</a:t>
            </a:r>
            <a:r>
              <a:rPr sz="2000" spc="10" dirty="0">
                <a:solidFill>
                  <a:srgbClr val="585858"/>
                </a:solidFill>
                <a:latin typeface="Calibri"/>
                <a:cs typeface="Calibri"/>
              </a:rPr>
              <a:t> </a:t>
            </a:r>
            <a:r>
              <a:rPr sz="2000" spc="-10" dirty="0">
                <a:solidFill>
                  <a:srgbClr val="585858"/>
                </a:solidFill>
                <a:latin typeface="Calibri"/>
                <a:cs typeface="Calibri"/>
              </a:rPr>
              <a:t>example):</a:t>
            </a:r>
            <a:endParaRPr sz="2000">
              <a:latin typeface="Calibri"/>
              <a:cs typeface="Calibri"/>
            </a:endParaRPr>
          </a:p>
        </p:txBody>
      </p:sp>
      <p:sp>
        <p:nvSpPr>
          <p:cNvPr id="6" name="object 6"/>
          <p:cNvSpPr txBox="1"/>
          <p:nvPr/>
        </p:nvSpPr>
        <p:spPr>
          <a:xfrm>
            <a:off x="7169657" y="4286757"/>
            <a:ext cx="711200"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FF0000"/>
                </a:solidFill>
                <a:latin typeface="Calibri"/>
                <a:cs typeface="Calibri"/>
              </a:rPr>
              <a:t>apple</a:t>
            </a:r>
            <a:endParaRPr sz="2400">
              <a:latin typeface="Calibri"/>
              <a:cs typeface="Calibri"/>
            </a:endParaRPr>
          </a:p>
        </p:txBody>
      </p:sp>
      <p:sp>
        <p:nvSpPr>
          <p:cNvPr id="7" name="object 7"/>
          <p:cNvSpPr txBox="1"/>
          <p:nvPr/>
        </p:nvSpPr>
        <p:spPr>
          <a:xfrm>
            <a:off x="3035554" y="5036261"/>
            <a:ext cx="3740150" cy="1169035"/>
          </a:xfrm>
          <a:prstGeom prst="rect">
            <a:avLst/>
          </a:prstGeom>
        </p:spPr>
        <p:txBody>
          <a:bodyPr vert="horz" wrap="square" lIns="0" tIns="88900" rIns="0" bIns="0" rtlCol="0">
            <a:spAutoFit/>
          </a:bodyPr>
          <a:lstStyle/>
          <a:p>
            <a:pPr marL="12700">
              <a:lnSpc>
                <a:spcPct val="100000"/>
              </a:lnSpc>
              <a:spcBef>
                <a:spcPts val="700"/>
              </a:spcBef>
            </a:pPr>
            <a:r>
              <a:rPr sz="2000" spc="-15" dirty="0">
                <a:solidFill>
                  <a:srgbClr val="585858"/>
                </a:solidFill>
                <a:latin typeface="Calibri"/>
                <a:cs typeface="Calibri"/>
              </a:rPr>
              <a:t>DT</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the</a:t>
            </a:r>
            <a:r>
              <a:rPr sz="2000" i="1" spc="-15" dirty="0">
                <a:solidFill>
                  <a:srgbClr val="585858"/>
                </a:solidFill>
                <a:latin typeface="Calibri"/>
                <a:cs typeface="Calibri"/>
              </a:rPr>
              <a:t> </a:t>
            </a:r>
            <a:r>
              <a:rPr sz="2000" dirty="0">
                <a:solidFill>
                  <a:srgbClr val="585858"/>
                </a:solidFill>
                <a:latin typeface="Calibri"/>
                <a:cs typeface="Calibri"/>
              </a:rPr>
              <a:t>|</a:t>
            </a:r>
            <a:r>
              <a:rPr sz="2000" spc="-20"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a:p>
            <a:pPr marL="70485">
              <a:lnSpc>
                <a:spcPct val="100000"/>
              </a:lnSpc>
              <a:spcBef>
                <a:spcPts val="600"/>
              </a:spcBef>
            </a:pPr>
            <a:r>
              <a:rPr sz="2000" dirty="0">
                <a:solidFill>
                  <a:srgbClr val="585858"/>
                </a:solidFill>
                <a:latin typeface="Calibri"/>
                <a:cs typeface="Calibri"/>
              </a:rPr>
              <a:t>NN</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55" dirty="0">
                <a:solidFill>
                  <a:srgbClr val="585858"/>
                </a:solidFill>
                <a:latin typeface="Times New Roman"/>
                <a:cs typeface="Times New Roman"/>
              </a:rPr>
              <a:t> </a:t>
            </a:r>
            <a:r>
              <a:rPr sz="2000" i="1" spc="-5" dirty="0">
                <a:solidFill>
                  <a:srgbClr val="585858"/>
                </a:solidFill>
                <a:latin typeface="Calibri"/>
                <a:cs typeface="Calibri"/>
              </a:rPr>
              <a:t>man</a:t>
            </a:r>
            <a:r>
              <a:rPr sz="2000" i="1" spc="-10" dirty="0">
                <a:solidFill>
                  <a:srgbClr val="585858"/>
                </a:solidFill>
                <a:latin typeface="Calibri"/>
                <a:cs typeface="Calibri"/>
              </a:rPr>
              <a:t> </a:t>
            </a:r>
            <a:r>
              <a:rPr sz="2000" dirty="0">
                <a:solidFill>
                  <a:srgbClr val="585858"/>
                </a:solidFill>
                <a:latin typeface="Calibri"/>
                <a:cs typeface="Calibri"/>
              </a:rPr>
              <a:t>|</a:t>
            </a:r>
            <a:r>
              <a:rPr sz="2000" spc="-5" dirty="0">
                <a:solidFill>
                  <a:srgbClr val="585858"/>
                </a:solidFill>
                <a:latin typeface="Calibri"/>
                <a:cs typeface="Calibri"/>
              </a:rPr>
              <a:t> </a:t>
            </a:r>
            <a:r>
              <a:rPr sz="2000" dirty="0">
                <a:solidFill>
                  <a:srgbClr val="585858"/>
                </a:solidFill>
                <a:latin typeface="Calibri"/>
                <a:cs typeface="Calibri"/>
              </a:rPr>
              <a:t>apple | …</a:t>
            </a:r>
            <a:r>
              <a:rPr sz="2000" spc="-15" dirty="0">
                <a:solidFill>
                  <a:srgbClr val="585858"/>
                </a:solidFill>
                <a:latin typeface="Calibri"/>
                <a:cs typeface="Calibri"/>
              </a:rPr>
              <a:t> </a:t>
            </a:r>
            <a:r>
              <a:rPr sz="2000" dirty="0">
                <a:solidFill>
                  <a:srgbClr val="585858"/>
                </a:solidFill>
                <a:latin typeface="Calibri"/>
                <a:cs typeface="Calibri"/>
              </a:rPr>
              <a:t>(add</a:t>
            </a:r>
            <a:r>
              <a:rPr sz="2000" spc="-20" dirty="0">
                <a:solidFill>
                  <a:srgbClr val="585858"/>
                </a:solidFill>
                <a:latin typeface="Calibri"/>
                <a:cs typeface="Calibri"/>
              </a:rPr>
              <a:t> </a:t>
            </a:r>
            <a:r>
              <a:rPr sz="2000" spc="-325" dirty="0">
                <a:solidFill>
                  <a:srgbClr val="585858"/>
                </a:solidFill>
                <a:latin typeface="Calibri"/>
                <a:cs typeface="Calibri"/>
              </a:rPr>
              <a:t>words)</a:t>
            </a:r>
            <a:endParaRPr sz="2000">
              <a:latin typeface="Calibri"/>
              <a:cs typeface="Calibri"/>
            </a:endParaRPr>
          </a:p>
          <a:p>
            <a:pPr marL="70485">
              <a:lnSpc>
                <a:spcPct val="100000"/>
              </a:lnSpc>
              <a:spcBef>
                <a:spcPts val="600"/>
              </a:spcBef>
            </a:pPr>
            <a:r>
              <a:rPr sz="2000" spc="-5" dirty="0">
                <a:solidFill>
                  <a:srgbClr val="585858"/>
                </a:solidFill>
                <a:latin typeface="Calibri"/>
                <a:cs typeface="Calibri"/>
              </a:rPr>
              <a:t>VB</a:t>
            </a:r>
            <a:r>
              <a:rPr sz="2000" spc="-1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eats</a:t>
            </a:r>
            <a:r>
              <a:rPr sz="2000" i="1" spc="-35" dirty="0">
                <a:solidFill>
                  <a:srgbClr val="585858"/>
                </a:solidFill>
                <a:latin typeface="Calibri"/>
                <a:cs typeface="Calibri"/>
              </a:rPr>
              <a:t> </a:t>
            </a:r>
            <a:r>
              <a:rPr sz="2000" dirty="0">
                <a:solidFill>
                  <a:srgbClr val="585858"/>
                </a:solidFill>
                <a:latin typeface="Calibri"/>
                <a:cs typeface="Calibri"/>
              </a:rPr>
              <a:t>|</a:t>
            </a:r>
            <a:r>
              <a:rPr sz="2000" spc="-15"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p:txBody>
      </p:sp>
      <p:sp>
        <p:nvSpPr>
          <p:cNvPr id="8" name="object 8"/>
          <p:cNvSpPr txBox="1"/>
          <p:nvPr/>
        </p:nvSpPr>
        <p:spPr>
          <a:xfrm>
            <a:off x="1264411" y="5036261"/>
            <a:ext cx="1346835" cy="1550035"/>
          </a:xfrm>
          <a:prstGeom prst="rect">
            <a:avLst/>
          </a:prstGeom>
        </p:spPr>
        <p:txBody>
          <a:bodyPr vert="horz" wrap="square" lIns="0" tIns="12700" rIns="0" bIns="0" rtlCol="0">
            <a:spAutoFit/>
          </a:bodyPr>
          <a:lstStyle/>
          <a:p>
            <a:pPr marL="12700" marR="5080" algn="just">
              <a:lnSpc>
                <a:spcPct val="125000"/>
              </a:lnSpc>
              <a:spcBef>
                <a:spcPts val="100"/>
              </a:spcBef>
            </a:pPr>
            <a:r>
              <a:rPr sz="2000" dirty="0">
                <a:solidFill>
                  <a:srgbClr val="585858"/>
                </a:solidFill>
                <a:latin typeface="Calibri"/>
                <a:cs typeface="Calibri"/>
              </a:rPr>
              <a:t>S</a:t>
            </a:r>
            <a:r>
              <a:rPr sz="2000" spc="395" dirty="0">
                <a:solidFill>
                  <a:srgbClr val="585858"/>
                </a:solidFill>
                <a:latin typeface="Calibri"/>
                <a:cs typeface="Calibri"/>
              </a:rPr>
              <a:t> </a:t>
            </a:r>
            <a:r>
              <a:rPr sz="2000" spc="1925" dirty="0">
                <a:solidFill>
                  <a:srgbClr val="585858"/>
                </a:solidFill>
                <a:latin typeface="Wingdings"/>
                <a:cs typeface="Wingdings"/>
              </a:rPr>
              <a:t>→</a:t>
            </a:r>
            <a:r>
              <a:rPr sz="2000" spc="-70" dirty="0">
                <a:solidFill>
                  <a:srgbClr val="585858"/>
                </a:solidFill>
                <a:latin typeface="Times New Roman"/>
                <a:cs typeface="Times New Roman"/>
              </a:rPr>
              <a:t> </a:t>
            </a:r>
            <a:r>
              <a:rPr sz="2000" dirty="0">
                <a:solidFill>
                  <a:srgbClr val="585858"/>
                </a:solidFill>
                <a:latin typeface="Calibri"/>
                <a:cs typeface="Calibri"/>
              </a:rPr>
              <a:t>NP</a:t>
            </a:r>
            <a:r>
              <a:rPr sz="2000" spc="-25" dirty="0">
                <a:solidFill>
                  <a:srgbClr val="585858"/>
                </a:solidFill>
                <a:latin typeface="Calibri"/>
                <a:cs typeface="Calibri"/>
              </a:rPr>
              <a:t> </a:t>
            </a:r>
            <a:r>
              <a:rPr sz="2000" spc="-840" dirty="0">
                <a:solidFill>
                  <a:srgbClr val="585858"/>
                </a:solidFill>
                <a:latin typeface="Calibri"/>
                <a:cs typeface="Calibri"/>
              </a:rPr>
              <a:t>VP </a:t>
            </a:r>
            <a:r>
              <a:rPr sz="2000" spc="-445" dirty="0">
                <a:solidFill>
                  <a:srgbClr val="585858"/>
                </a:solidFill>
                <a:latin typeface="Calibri"/>
                <a:cs typeface="Calibri"/>
              </a:rPr>
              <a:t> </a:t>
            </a:r>
            <a:r>
              <a:rPr sz="2000" dirty="0">
                <a:solidFill>
                  <a:srgbClr val="585858"/>
                </a:solidFill>
                <a:latin typeface="Calibri"/>
                <a:cs typeface="Calibri"/>
              </a:rPr>
              <a:t>NP</a:t>
            </a:r>
            <a:r>
              <a:rPr sz="2000" spc="-40" dirty="0">
                <a:solidFill>
                  <a:srgbClr val="585858"/>
                </a:solidFill>
                <a:latin typeface="Calibri"/>
                <a:cs typeface="Calibri"/>
              </a:rPr>
              <a:t> </a:t>
            </a:r>
            <a:r>
              <a:rPr sz="2000" spc="1925" dirty="0">
                <a:solidFill>
                  <a:srgbClr val="585858"/>
                </a:solidFill>
                <a:latin typeface="Wingdings"/>
                <a:cs typeface="Wingdings"/>
              </a:rPr>
              <a:t>→</a:t>
            </a:r>
            <a:r>
              <a:rPr sz="2000" spc="-80" dirty="0">
                <a:solidFill>
                  <a:srgbClr val="585858"/>
                </a:solidFill>
                <a:latin typeface="Times New Roman"/>
                <a:cs typeface="Times New Roman"/>
              </a:rPr>
              <a:t> </a:t>
            </a:r>
            <a:r>
              <a:rPr sz="2000" spc="-15" dirty="0">
                <a:solidFill>
                  <a:srgbClr val="585858"/>
                </a:solidFill>
                <a:latin typeface="Calibri"/>
                <a:cs typeface="Calibri"/>
              </a:rPr>
              <a:t>DT</a:t>
            </a:r>
            <a:r>
              <a:rPr sz="2000" spc="-40" dirty="0">
                <a:solidFill>
                  <a:srgbClr val="585858"/>
                </a:solidFill>
                <a:latin typeface="Calibri"/>
                <a:cs typeface="Calibri"/>
              </a:rPr>
              <a:t> </a:t>
            </a:r>
            <a:r>
              <a:rPr sz="2000" spc="-994" dirty="0">
                <a:solidFill>
                  <a:srgbClr val="585858"/>
                </a:solidFill>
                <a:latin typeface="Calibri"/>
                <a:cs typeface="Calibri"/>
              </a:rPr>
              <a:t>NN </a:t>
            </a:r>
            <a:r>
              <a:rPr sz="2000" spc="-440" dirty="0">
                <a:solidFill>
                  <a:srgbClr val="585858"/>
                </a:solidFill>
                <a:latin typeface="Calibri"/>
                <a:cs typeface="Calibri"/>
              </a:rPr>
              <a:t> </a:t>
            </a:r>
            <a:r>
              <a:rPr sz="2000" spc="-5" dirty="0">
                <a:solidFill>
                  <a:srgbClr val="585858"/>
                </a:solidFill>
                <a:latin typeface="Calibri"/>
                <a:cs typeface="Calibri"/>
              </a:rPr>
              <a:t>VP</a:t>
            </a:r>
            <a:r>
              <a:rPr sz="2000" spc="-20" dirty="0">
                <a:solidFill>
                  <a:srgbClr val="585858"/>
                </a:solidFill>
                <a:latin typeface="Calibri"/>
                <a:cs typeface="Calibri"/>
              </a:rPr>
              <a:t> </a:t>
            </a:r>
            <a:r>
              <a:rPr sz="2000" spc="1925" dirty="0">
                <a:solidFill>
                  <a:srgbClr val="585858"/>
                </a:solidFill>
                <a:latin typeface="Wingdings"/>
                <a:cs typeface="Wingdings"/>
              </a:rPr>
              <a:t>→</a:t>
            </a:r>
            <a:r>
              <a:rPr sz="2000" spc="-75" dirty="0">
                <a:solidFill>
                  <a:srgbClr val="585858"/>
                </a:solidFill>
                <a:latin typeface="Times New Roman"/>
                <a:cs typeface="Times New Roman"/>
              </a:rPr>
              <a:t> </a:t>
            </a:r>
            <a:r>
              <a:rPr sz="2000" spc="-5" dirty="0">
                <a:solidFill>
                  <a:srgbClr val="585858"/>
                </a:solidFill>
                <a:latin typeface="Calibri"/>
                <a:cs typeface="Calibri"/>
              </a:rPr>
              <a:t>VB</a:t>
            </a:r>
            <a:r>
              <a:rPr sz="2000" spc="-25" dirty="0">
                <a:solidFill>
                  <a:srgbClr val="585858"/>
                </a:solidFill>
                <a:latin typeface="Calibri"/>
                <a:cs typeface="Calibri"/>
              </a:rPr>
              <a:t> </a:t>
            </a:r>
            <a:r>
              <a:rPr sz="2000" spc="-819" dirty="0">
                <a:solidFill>
                  <a:srgbClr val="585858"/>
                </a:solidFill>
                <a:latin typeface="Calibri"/>
                <a:cs typeface="Calibri"/>
              </a:rPr>
              <a:t>NP </a:t>
            </a:r>
            <a:r>
              <a:rPr sz="2000" spc="-440" dirty="0">
                <a:solidFill>
                  <a:srgbClr val="585858"/>
                </a:solidFill>
                <a:latin typeface="Calibri"/>
                <a:cs typeface="Calibri"/>
              </a:rPr>
              <a:t> </a:t>
            </a:r>
            <a:r>
              <a:rPr sz="2000" dirty="0">
                <a:solidFill>
                  <a:srgbClr val="585858"/>
                </a:solidFill>
                <a:latin typeface="Calibri"/>
                <a:cs typeface="Calibri"/>
              </a:rPr>
              <a:t>VP</a:t>
            </a:r>
            <a:r>
              <a:rPr sz="2000" spc="-20" dirty="0">
                <a:solidFill>
                  <a:srgbClr val="585858"/>
                </a:solidFill>
                <a:latin typeface="Calibri"/>
                <a:cs typeface="Calibri"/>
              </a:rPr>
              <a:t> </a:t>
            </a:r>
            <a:r>
              <a:rPr sz="2000" spc="1930" dirty="0">
                <a:solidFill>
                  <a:srgbClr val="585858"/>
                </a:solidFill>
                <a:latin typeface="Wingdings"/>
                <a:cs typeface="Wingdings"/>
              </a:rPr>
              <a:t>→</a:t>
            </a:r>
            <a:r>
              <a:rPr sz="2000" spc="-75" dirty="0">
                <a:solidFill>
                  <a:srgbClr val="585858"/>
                </a:solidFill>
                <a:latin typeface="Times New Roman"/>
                <a:cs typeface="Times New Roman"/>
              </a:rPr>
              <a:t> </a:t>
            </a:r>
            <a:r>
              <a:rPr sz="2000" dirty="0">
                <a:solidFill>
                  <a:srgbClr val="585858"/>
                </a:solidFill>
                <a:latin typeface="Calibri"/>
                <a:cs typeface="Calibri"/>
              </a:rPr>
              <a:t>VB</a:t>
            </a:r>
            <a:endParaRPr sz="2000">
              <a:latin typeface="Calibri"/>
              <a:cs typeface="Calibri"/>
            </a:endParaRPr>
          </a:p>
        </p:txBody>
      </p:sp>
      <p:grpSp>
        <p:nvGrpSpPr>
          <p:cNvPr id="9" name="object 9"/>
          <p:cNvGrpSpPr/>
          <p:nvPr/>
        </p:nvGrpSpPr>
        <p:grpSpPr>
          <a:xfrm>
            <a:off x="4182173" y="1646643"/>
            <a:ext cx="748030" cy="590550"/>
            <a:chOff x="4182173" y="1646643"/>
            <a:chExt cx="748030" cy="590550"/>
          </a:xfrm>
        </p:grpSpPr>
        <p:pic>
          <p:nvPicPr>
            <p:cNvPr id="10" name="object 10"/>
            <p:cNvPicPr/>
            <p:nvPr/>
          </p:nvPicPr>
          <p:blipFill>
            <a:blip r:embed="rId3" cstate="print"/>
            <a:stretch>
              <a:fillRect/>
            </a:stretch>
          </p:blipFill>
          <p:spPr>
            <a:xfrm>
              <a:off x="4182173" y="1646643"/>
              <a:ext cx="303733" cy="304647"/>
            </a:xfrm>
            <a:prstGeom prst="rect">
              <a:avLst/>
            </a:prstGeom>
          </p:spPr>
        </p:pic>
        <p:sp>
          <p:nvSpPr>
            <p:cNvPr id="11" name="object 11"/>
            <p:cNvSpPr/>
            <p:nvPr/>
          </p:nvSpPr>
          <p:spPr>
            <a:xfrm>
              <a:off x="4536325" y="2030450"/>
              <a:ext cx="15240" cy="24130"/>
            </a:xfrm>
            <a:custGeom>
              <a:avLst/>
              <a:gdLst/>
              <a:ahLst/>
              <a:cxnLst/>
              <a:rect l="l" t="t" r="r" b="b"/>
              <a:pathLst>
                <a:path w="15239" h="24130">
                  <a:moveTo>
                    <a:pt x="6731" y="0"/>
                  </a:moveTo>
                  <a:lnTo>
                    <a:pt x="2133" y="0"/>
                  </a:lnTo>
                  <a:lnTo>
                    <a:pt x="0" y="2133"/>
                  </a:lnTo>
                  <a:lnTo>
                    <a:pt x="0" y="4762"/>
                  </a:lnTo>
                  <a:lnTo>
                    <a:pt x="342" y="6540"/>
                  </a:lnTo>
                  <a:lnTo>
                    <a:pt x="1003" y="8216"/>
                  </a:lnTo>
                  <a:lnTo>
                    <a:pt x="2120" y="12649"/>
                  </a:lnTo>
                  <a:lnTo>
                    <a:pt x="6235" y="22580"/>
                  </a:lnTo>
                  <a:lnTo>
                    <a:pt x="7937" y="23787"/>
                  </a:lnTo>
                  <a:lnTo>
                    <a:pt x="9906" y="23787"/>
                  </a:lnTo>
                  <a:lnTo>
                    <a:pt x="12534" y="23787"/>
                  </a:lnTo>
                  <a:lnTo>
                    <a:pt x="14668" y="21653"/>
                  </a:lnTo>
                  <a:lnTo>
                    <a:pt x="14668" y="19024"/>
                  </a:lnTo>
                  <a:lnTo>
                    <a:pt x="14300" y="17195"/>
                  </a:lnTo>
                  <a:lnTo>
                    <a:pt x="11264" y="9969"/>
                  </a:lnTo>
                  <a:lnTo>
                    <a:pt x="10172" y="5587"/>
                  </a:lnTo>
                  <a:lnTo>
                    <a:pt x="9182" y="2997"/>
                  </a:lnTo>
                  <a:lnTo>
                    <a:pt x="8420" y="1206"/>
                  </a:lnTo>
                  <a:lnTo>
                    <a:pt x="6731" y="0"/>
                  </a:lnTo>
                  <a:close/>
                </a:path>
              </a:pathLst>
            </a:custGeom>
            <a:solidFill>
              <a:srgbClr val="0000FF"/>
            </a:solidFill>
          </p:spPr>
          <p:txBody>
            <a:bodyPr wrap="square" lIns="0" tIns="0" rIns="0" bIns="0" rtlCol="0"/>
            <a:lstStyle/>
            <a:p>
              <a:endParaRPr/>
            </a:p>
          </p:txBody>
        </p:sp>
        <p:sp>
          <p:nvSpPr>
            <p:cNvPr id="12" name="object 12"/>
            <p:cNvSpPr/>
            <p:nvPr/>
          </p:nvSpPr>
          <p:spPr>
            <a:xfrm>
              <a:off x="4536325" y="2030450"/>
              <a:ext cx="15240" cy="24130"/>
            </a:xfrm>
            <a:custGeom>
              <a:avLst/>
              <a:gdLst/>
              <a:ahLst/>
              <a:cxnLst/>
              <a:rect l="l" t="t" r="r" b="b"/>
              <a:pathLst>
                <a:path w="15239" h="24130">
                  <a:moveTo>
                    <a:pt x="9906" y="23787"/>
                  </a:moveTo>
                  <a:lnTo>
                    <a:pt x="12534" y="23787"/>
                  </a:lnTo>
                  <a:lnTo>
                    <a:pt x="14668" y="21653"/>
                  </a:lnTo>
                  <a:lnTo>
                    <a:pt x="14668" y="19024"/>
                  </a:lnTo>
                  <a:lnTo>
                    <a:pt x="14300" y="17195"/>
                  </a:lnTo>
                  <a:lnTo>
                    <a:pt x="12319" y="12446"/>
                  </a:lnTo>
                  <a:lnTo>
                    <a:pt x="11264" y="9969"/>
                  </a:lnTo>
                  <a:lnTo>
                    <a:pt x="10172" y="5587"/>
                  </a:lnTo>
                  <a:lnTo>
                    <a:pt x="9182" y="2997"/>
                  </a:lnTo>
                  <a:lnTo>
                    <a:pt x="8420" y="1206"/>
                  </a:lnTo>
                  <a:lnTo>
                    <a:pt x="6731" y="0"/>
                  </a:lnTo>
                  <a:lnTo>
                    <a:pt x="4762" y="0"/>
                  </a:lnTo>
                  <a:lnTo>
                    <a:pt x="2133" y="0"/>
                  </a:lnTo>
                  <a:lnTo>
                    <a:pt x="0" y="2133"/>
                  </a:lnTo>
                  <a:lnTo>
                    <a:pt x="0" y="4762"/>
                  </a:lnTo>
                  <a:lnTo>
                    <a:pt x="342" y="6540"/>
                  </a:lnTo>
                  <a:lnTo>
                    <a:pt x="1003" y="8216"/>
                  </a:lnTo>
                  <a:lnTo>
                    <a:pt x="2120" y="12649"/>
                  </a:lnTo>
                  <a:lnTo>
                    <a:pt x="3530" y="16116"/>
                  </a:lnTo>
                  <a:lnTo>
                    <a:pt x="5511" y="20853"/>
                  </a:lnTo>
                  <a:lnTo>
                    <a:pt x="6235" y="22580"/>
                  </a:lnTo>
                  <a:lnTo>
                    <a:pt x="7937" y="23787"/>
                  </a:lnTo>
                  <a:lnTo>
                    <a:pt x="9906" y="23787"/>
                  </a:lnTo>
                  <a:close/>
                </a:path>
              </a:pathLst>
            </a:custGeom>
            <a:ln w="3175">
              <a:solidFill>
                <a:srgbClr val="0000FF"/>
              </a:solidFill>
            </a:ln>
          </p:spPr>
          <p:txBody>
            <a:bodyPr wrap="square" lIns="0" tIns="0" rIns="0" bIns="0" rtlCol="0"/>
            <a:lstStyle/>
            <a:p>
              <a:endParaRPr/>
            </a:p>
          </p:txBody>
        </p:sp>
        <p:sp>
          <p:nvSpPr>
            <p:cNvPr id="13" name="object 13"/>
            <p:cNvSpPr/>
            <p:nvPr/>
          </p:nvSpPr>
          <p:spPr>
            <a:xfrm>
              <a:off x="4498403" y="1993722"/>
              <a:ext cx="431800" cy="243840"/>
            </a:xfrm>
            <a:custGeom>
              <a:avLst/>
              <a:gdLst/>
              <a:ahLst/>
              <a:cxnLst/>
              <a:rect l="l" t="t" r="r" b="b"/>
              <a:pathLst>
                <a:path w="431800" h="243839">
                  <a:moveTo>
                    <a:pt x="2794" y="0"/>
                  </a:moveTo>
                  <a:lnTo>
                    <a:pt x="0" y="2806"/>
                  </a:lnTo>
                  <a:lnTo>
                    <a:pt x="0" y="7124"/>
                  </a:lnTo>
                  <a:lnTo>
                    <a:pt x="9537" y="15214"/>
                  </a:lnTo>
                  <a:lnTo>
                    <a:pt x="11823" y="16687"/>
                  </a:lnTo>
                  <a:lnTo>
                    <a:pt x="14655" y="17525"/>
                  </a:lnTo>
                  <a:lnTo>
                    <a:pt x="16802" y="18999"/>
                  </a:lnTo>
                  <a:lnTo>
                    <a:pt x="22085" y="21615"/>
                  </a:lnTo>
                  <a:lnTo>
                    <a:pt x="32156" y="25361"/>
                  </a:lnTo>
                  <a:lnTo>
                    <a:pt x="43357" y="31089"/>
                  </a:lnTo>
                  <a:lnTo>
                    <a:pt x="51358" y="34061"/>
                  </a:lnTo>
                  <a:lnTo>
                    <a:pt x="59829" y="37909"/>
                  </a:lnTo>
                  <a:lnTo>
                    <a:pt x="79451" y="45465"/>
                  </a:lnTo>
                  <a:lnTo>
                    <a:pt x="100622" y="54863"/>
                  </a:lnTo>
                  <a:lnTo>
                    <a:pt x="112293" y="60350"/>
                  </a:lnTo>
                  <a:lnTo>
                    <a:pt x="123634" y="66230"/>
                  </a:lnTo>
                  <a:lnTo>
                    <a:pt x="135686" y="71869"/>
                  </a:lnTo>
                  <a:lnTo>
                    <a:pt x="147434" y="77800"/>
                  </a:lnTo>
                  <a:lnTo>
                    <a:pt x="171170" y="87668"/>
                  </a:lnTo>
                  <a:lnTo>
                    <a:pt x="196976" y="97434"/>
                  </a:lnTo>
                  <a:lnTo>
                    <a:pt x="222135" y="108229"/>
                  </a:lnTo>
                  <a:lnTo>
                    <a:pt x="256679" y="128600"/>
                  </a:lnTo>
                  <a:lnTo>
                    <a:pt x="318122" y="180682"/>
                  </a:lnTo>
                  <a:lnTo>
                    <a:pt x="325132" y="187350"/>
                  </a:lnTo>
                  <a:lnTo>
                    <a:pt x="340855" y="198970"/>
                  </a:lnTo>
                  <a:lnTo>
                    <a:pt x="348272" y="204825"/>
                  </a:lnTo>
                  <a:lnTo>
                    <a:pt x="371525" y="219557"/>
                  </a:lnTo>
                  <a:lnTo>
                    <a:pt x="379425" y="223875"/>
                  </a:lnTo>
                  <a:lnTo>
                    <a:pt x="387553" y="227152"/>
                  </a:lnTo>
                  <a:lnTo>
                    <a:pt x="399999" y="232765"/>
                  </a:lnTo>
                  <a:lnTo>
                    <a:pt x="405701" y="234911"/>
                  </a:lnTo>
                  <a:lnTo>
                    <a:pt x="409168" y="236550"/>
                  </a:lnTo>
                  <a:lnTo>
                    <a:pt x="413042" y="238937"/>
                  </a:lnTo>
                  <a:lnTo>
                    <a:pt x="417271" y="240626"/>
                  </a:lnTo>
                  <a:lnTo>
                    <a:pt x="418515" y="242620"/>
                  </a:lnTo>
                  <a:lnTo>
                    <a:pt x="419963" y="243446"/>
                  </a:lnTo>
                  <a:lnTo>
                    <a:pt x="421614" y="243446"/>
                  </a:lnTo>
                  <a:lnTo>
                    <a:pt x="423252" y="243446"/>
                  </a:lnTo>
                  <a:lnTo>
                    <a:pt x="424700" y="242620"/>
                  </a:lnTo>
                  <a:lnTo>
                    <a:pt x="425564" y="241350"/>
                  </a:lnTo>
                  <a:lnTo>
                    <a:pt x="429348" y="239471"/>
                  </a:lnTo>
                  <a:lnTo>
                    <a:pt x="431546" y="236372"/>
                  </a:lnTo>
                  <a:lnTo>
                    <a:pt x="431101" y="229222"/>
                  </a:lnTo>
                  <a:lnTo>
                    <a:pt x="430263" y="227431"/>
                  </a:lnTo>
                  <a:lnTo>
                    <a:pt x="428345" y="225221"/>
                  </a:lnTo>
                  <a:lnTo>
                    <a:pt x="425805" y="223761"/>
                  </a:lnTo>
                  <a:lnTo>
                    <a:pt x="421754" y="223278"/>
                  </a:lnTo>
                  <a:lnTo>
                    <a:pt x="421259" y="223367"/>
                  </a:lnTo>
                  <a:lnTo>
                    <a:pt x="412280" y="219544"/>
                  </a:lnTo>
                  <a:lnTo>
                    <a:pt x="406361" y="217487"/>
                  </a:lnTo>
                  <a:lnTo>
                    <a:pt x="393915" y="212217"/>
                  </a:lnTo>
                  <a:lnTo>
                    <a:pt x="386308" y="209588"/>
                  </a:lnTo>
                  <a:lnTo>
                    <a:pt x="379552" y="206146"/>
                  </a:lnTo>
                  <a:lnTo>
                    <a:pt x="357619" y="192303"/>
                  </a:lnTo>
                  <a:lnTo>
                    <a:pt x="350431" y="186626"/>
                  </a:lnTo>
                  <a:lnTo>
                    <a:pt x="335584" y="175628"/>
                  </a:lnTo>
                  <a:lnTo>
                    <a:pt x="296075" y="140512"/>
                  </a:lnTo>
                  <a:lnTo>
                    <a:pt x="266166" y="116217"/>
                  </a:lnTo>
                  <a:lnTo>
                    <a:pt x="229425" y="94538"/>
                  </a:lnTo>
                  <a:lnTo>
                    <a:pt x="176809" y="73609"/>
                  </a:lnTo>
                  <a:lnTo>
                    <a:pt x="153784" y="64414"/>
                  </a:lnTo>
                  <a:lnTo>
                    <a:pt x="142151" y="58674"/>
                  </a:lnTo>
                  <a:lnTo>
                    <a:pt x="130251" y="53111"/>
                  </a:lnTo>
                  <a:lnTo>
                    <a:pt x="118897" y="47256"/>
                  </a:lnTo>
                  <a:lnTo>
                    <a:pt x="85255" y="32054"/>
                  </a:lnTo>
                  <a:lnTo>
                    <a:pt x="75260" y="27990"/>
                  </a:lnTo>
                  <a:lnTo>
                    <a:pt x="65697" y="24396"/>
                  </a:lnTo>
                  <a:lnTo>
                    <a:pt x="57213" y="20535"/>
                  </a:lnTo>
                  <a:lnTo>
                    <a:pt x="49593" y="17691"/>
                  </a:lnTo>
                  <a:lnTo>
                    <a:pt x="38722" y="12001"/>
                  </a:lnTo>
                  <a:lnTo>
                    <a:pt x="27901" y="8089"/>
                  </a:lnTo>
                  <a:lnTo>
                    <a:pt x="24155" y="6464"/>
                  </a:lnTo>
                  <a:lnTo>
                    <a:pt x="21272" y="4825"/>
                  </a:lnTo>
                  <a:lnTo>
                    <a:pt x="19189" y="4038"/>
                  </a:lnTo>
                  <a:lnTo>
                    <a:pt x="16865" y="3556"/>
                  </a:lnTo>
                  <a:lnTo>
                    <a:pt x="13957" y="2362"/>
                  </a:lnTo>
                  <a:lnTo>
                    <a:pt x="11442" y="1866"/>
                  </a:lnTo>
                  <a:lnTo>
                    <a:pt x="7937" y="177"/>
                  </a:lnTo>
                  <a:lnTo>
                    <a:pt x="2794" y="0"/>
                  </a:lnTo>
                  <a:close/>
                </a:path>
              </a:pathLst>
            </a:custGeom>
            <a:solidFill>
              <a:srgbClr val="0000FF"/>
            </a:solidFill>
          </p:spPr>
          <p:txBody>
            <a:bodyPr wrap="square" lIns="0" tIns="0" rIns="0" bIns="0" rtlCol="0"/>
            <a:lstStyle/>
            <a:p>
              <a:endParaRPr/>
            </a:p>
          </p:txBody>
        </p:sp>
        <p:sp>
          <p:nvSpPr>
            <p:cNvPr id="14" name="object 14"/>
            <p:cNvSpPr/>
            <p:nvPr/>
          </p:nvSpPr>
          <p:spPr>
            <a:xfrm>
              <a:off x="4498403" y="1993722"/>
              <a:ext cx="431800" cy="243840"/>
            </a:xfrm>
            <a:custGeom>
              <a:avLst/>
              <a:gdLst/>
              <a:ahLst/>
              <a:cxnLst/>
              <a:rect l="l" t="t" r="r" b="b"/>
              <a:pathLst>
                <a:path w="431800" h="243839">
                  <a:moveTo>
                    <a:pt x="421614" y="243446"/>
                  </a:moveTo>
                  <a:lnTo>
                    <a:pt x="423252" y="243446"/>
                  </a:lnTo>
                  <a:lnTo>
                    <a:pt x="424700" y="242620"/>
                  </a:lnTo>
                  <a:lnTo>
                    <a:pt x="425564" y="241350"/>
                  </a:lnTo>
                  <a:lnTo>
                    <a:pt x="429348" y="239471"/>
                  </a:lnTo>
                  <a:lnTo>
                    <a:pt x="431546" y="236372"/>
                  </a:lnTo>
                  <a:lnTo>
                    <a:pt x="431546" y="232740"/>
                  </a:lnTo>
                  <a:lnTo>
                    <a:pt x="423329" y="223227"/>
                  </a:lnTo>
                  <a:lnTo>
                    <a:pt x="422795" y="223227"/>
                  </a:lnTo>
                  <a:lnTo>
                    <a:pt x="422275" y="223227"/>
                  </a:lnTo>
                  <a:lnTo>
                    <a:pt x="421754" y="223278"/>
                  </a:lnTo>
                  <a:lnTo>
                    <a:pt x="421259" y="223367"/>
                  </a:lnTo>
                  <a:lnTo>
                    <a:pt x="417626" y="221945"/>
                  </a:lnTo>
                  <a:lnTo>
                    <a:pt x="412280" y="219544"/>
                  </a:lnTo>
                  <a:lnTo>
                    <a:pt x="406361" y="217487"/>
                  </a:lnTo>
                  <a:lnTo>
                    <a:pt x="400291" y="214909"/>
                  </a:lnTo>
                  <a:lnTo>
                    <a:pt x="393915" y="212217"/>
                  </a:lnTo>
                  <a:lnTo>
                    <a:pt x="386308" y="209588"/>
                  </a:lnTo>
                  <a:lnTo>
                    <a:pt x="379552" y="206146"/>
                  </a:lnTo>
                  <a:lnTo>
                    <a:pt x="372351" y="201587"/>
                  </a:lnTo>
                  <a:lnTo>
                    <a:pt x="364845" y="196811"/>
                  </a:lnTo>
                  <a:lnTo>
                    <a:pt x="357619" y="192303"/>
                  </a:lnTo>
                  <a:lnTo>
                    <a:pt x="350431" y="186626"/>
                  </a:lnTo>
                  <a:lnTo>
                    <a:pt x="342722" y="180911"/>
                  </a:lnTo>
                  <a:lnTo>
                    <a:pt x="335584" y="175628"/>
                  </a:lnTo>
                  <a:lnTo>
                    <a:pt x="328764" y="169240"/>
                  </a:lnTo>
                  <a:lnTo>
                    <a:pt x="321106" y="162382"/>
                  </a:lnTo>
                  <a:lnTo>
                    <a:pt x="313575" y="155651"/>
                  </a:lnTo>
                  <a:lnTo>
                    <a:pt x="304761" y="148031"/>
                  </a:lnTo>
                  <a:lnTo>
                    <a:pt x="296075" y="140512"/>
                  </a:lnTo>
                  <a:lnTo>
                    <a:pt x="286473" y="132486"/>
                  </a:lnTo>
                  <a:lnTo>
                    <a:pt x="276821" y="124879"/>
                  </a:lnTo>
                  <a:lnTo>
                    <a:pt x="266166" y="116217"/>
                  </a:lnTo>
                  <a:lnTo>
                    <a:pt x="229425" y="94538"/>
                  </a:lnTo>
                  <a:lnTo>
                    <a:pt x="189890" y="78193"/>
                  </a:lnTo>
                  <a:lnTo>
                    <a:pt x="176809" y="73609"/>
                  </a:lnTo>
                  <a:lnTo>
                    <a:pt x="165569" y="69075"/>
                  </a:lnTo>
                  <a:lnTo>
                    <a:pt x="153784" y="64414"/>
                  </a:lnTo>
                  <a:lnTo>
                    <a:pt x="142151" y="58674"/>
                  </a:lnTo>
                  <a:lnTo>
                    <a:pt x="130251" y="53111"/>
                  </a:lnTo>
                  <a:lnTo>
                    <a:pt x="118897" y="47256"/>
                  </a:lnTo>
                  <a:lnTo>
                    <a:pt x="106718" y="41605"/>
                  </a:lnTo>
                  <a:lnTo>
                    <a:pt x="95935" y="36817"/>
                  </a:lnTo>
                  <a:lnTo>
                    <a:pt x="85255" y="32054"/>
                  </a:lnTo>
                  <a:lnTo>
                    <a:pt x="75260" y="27990"/>
                  </a:lnTo>
                  <a:lnTo>
                    <a:pt x="65697" y="24396"/>
                  </a:lnTo>
                  <a:lnTo>
                    <a:pt x="57213" y="20535"/>
                  </a:lnTo>
                  <a:lnTo>
                    <a:pt x="49593" y="17691"/>
                  </a:lnTo>
                  <a:lnTo>
                    <a:pt x="43751" y="14744"/>
                  </a:lnTo>
                  <a:lnTo>
                    <a:pt x="38722" y="12001"/>
                  </a:lnTo>
                  <a:lnTo>
                    <a:pt x="32143" y="9537"/>
                  </a:lnTo>
                  <a:lnTo>
                    <a:pt x="27901" y="8089"/>
                  </a:lnTo>
                  <a:lnTo>
                    <a:pt x="24155" y="6464"/>
                  </a:lnTo>
                  <a:lnTo>
                    <a:pt x="21272" y="4825"/>
                  </a:lnTo>
                  <a:lnTo>
                    <a:pt x="19189" y="4038"/>
                  </a:lnTo>
                  <a:lnTo>
                    <a:pt x="16865" y="3556"/>
                  </a:lnTo>
                  <a:lnTo>
                    <a:pt x="15608" y="2921"/>
                  </a:lnTo>
                  <a:lnTo>
                    <a:pt x="14719" y="2552"/>
                  </a:lnTo>
                  <a:lnTo>
                    <a:pt x="14350" y="2438"/>
                  </a:lnTo>
                  <a:lnTo>
                    <a:pt x="13957" y="2362"/>
                  </a:lnTo>
                  <a:lnTo>
                    <a:pt x="11442" y="1866"/>
                  </a:lnTo>
                  <a:lnTo>
                    <a:pt x="10045" y="1244"/>
                  </a:lnTo>
                  <a:lnTo>
                    <a:pt x="8686" y="495"/>
                  </a:lnTo>
                  <a:lnTo>
                    <a:pt x="7937" y="177"/>
                  </a:lnTo>
                  <a:lnTo>
                    <a:pt x="7112" y="0"/>
                  </a:lnTo>
                  <a:lnTo>
                    <a:pt x="6248" y="0"/>
                  </a:lnTo>
                  <a:lnTo>
                    <a:pt x="2794" y="0"/>
                  </a:lnTo>
                  <a:lnTo>
                    <a:pt x="0" y="2806"/>
                  </a:lnTo>
                  <a:lnTo>
                    <a:pt x="0" y="6261"/>
                  </a:lnTo>
                  <a:lnTo>
                    <a:pt x="0" y="7124"/>
                  </a:lnTo>
                  <a:lnTo>
                    <a:pt x="9537" y="15214"/>
                  </a:lnTo>
                  <a:lnTo>
                    <a:pt x="10655" y="16014"/>
                  </a:lnTo>
                  <a:lnTo>
                    <a:pt x="11214" y="16395"/>
                  </a:lnTo>
                  <a:lnTo>
                    <a:pt x="11823" y="16687"/>
                  </a:lnTo>
                  <a:lnTo>
                    <a:pt x="12484" y="16890"/>
                  </a:lnTo>
                  <a:lnTo>
                    <a:pt x="14655" y="17525"/>
                  </a:lnTo>
                  <a:lnTo>
                    <a:pt x="16802" y="18999"/>
                  </a:lnTo>
                  <a:lnTo>
                    <a:pt x="22085" y="21615"/>
                  </a:lnTo>
                  <a:lnTo>
                    <a:pt x="26924" y="23507"/>
                  </a:lnTo>
                  <a:lnTo>
                    <a:pt x="32156" y="25361"/>
                  </a:lnTo>
                  <a:lnTo>
                    <a:pt x="36830" y="27838"/>
                  </a:lnTo>
                  <a:lnTo>
                    <a:pt x="43357" y="31089"/>
                  </a:lnTo>
                  <a:lnTo>
                    <a:pt x="51358" y="34061"/>
                  </a:lnTo>
                  <a:lnTo>
                    <a:pt x="59829" y="37909"/>
                  </a:lnTo>
                  <a:lnTo>
                    <a:pt x="100622" y="54863"/>
                  </a:lnTo>
                  <a:lnTo>
                    <a:pt x="123634" y="66230"/>
                  </a:lnTo>
                  <a:lnTo>
                    <a:pt x="135686" y="71869"/>
                  </a:lnTo>
                  <a:lnTo>
                    <a:pt x="147434" y="77800"/>
                  </a:lnTo>
                  <a:lnTo>
                    <a:pt x="159740" y="82816"/>
                  </a:lnTo>
                  <a:lnTo>
                    <a:pt x="171170" y="87668"/>
                  </a:lnTo>
                  <a:lnTo>
                    <a:pt x="209880" y="102882"/>
                  </a:lnTo>
                  <a:lnTo>
                    <a:pt x="233654" y="114782"/>
                  </a:lnTo>
                  <a:lnTo>
                    <a:pt x="245363" y="121437"/>
                  </a:lnTo>
                  <a:lnTo>
                    <a:pt x="256679" y="128600"/>
                  </a:lnTo>
                  <a:lnTo>
                    <a:pt x="266992" y="137033"/>
                  </a:lnTo>
                  <a:lnTo>
                    <a:pt x="276491" y="144602"/>
                  </a:lnTo>
                  <a:lnTo>
                    <a:pt x="285889" y="152400"/>
                  </a:lnTo>
                  <a:lnTo>
                    <a:pt x="294563" y="159867"/>
                  </a:lnTo>
                  <a:lnTo>
                    <a:pt x="303212" y="167347"/>
                  </a:lnTo>
                  <a:lnTo>
                    <a:pt x="310680" y="174028"/>
                  </a:lnTo>
                  <a:lnTo>
                    <a:pt x="318122" y="180682"/>
                  </a:lnTo>
                  <a:lnTo>
                    <a:pt x="325132" y="187350"/>
                  </a:lnTo>
                  <a:lnTo>
                    <a:pt x="333438" y="193522"/>
                  </a:lnTo>
                  <a:lnTo>
                    <a:pt x="340855" y="198970"/>
                  </a:lnTo>
                  <a:lnTo>
                    <a:pt x="348272" y="204825"/>
                  </a:lnTo>
                  <a:lnTo>
                    <a:pt x="356412" y="210070"/>
                  </a:lnTo>
                  <a:lnTo>
                    <a:pt x="363994" y="214820"/>
                  </a:lnTo>
                  <a:lnTo>
                    <a:pt x="371525" y="219557"/>
                  </a:lnTo>
                  <a:lnTo>
                    <a:pt x="379425" y="223875"/>
                  </a:lnTo>
                  <a:lnTo>
                    <a:pt x="387553" y="227152"/>
                  </a:lnTo>
                  <a:lnTo>
                    <a:pt x="393674" y="229920"/>
                  </a:lnTo>
                  <a:lnTo>
                    <a:pt x="399999" y="232765"/>
                  </a:lnTo>
                  <a:lnTo>
                    <a:pt x="405701" y="234911"/>
                  </a:lnTo>
                  <a:lnTo>
                    <a:pt x="409168" y="236550"/>
                  </a:lnTo>
                  <a:lnTo>
                    <a:pt x="411822" y="238277"/>
                  </a:lnTo>
                  <a:lnTo>
                    <a:pt x="413042" y="238937"/>
                  </a:lnTo>
                  <a:lnTo>
                    <a:pt x="414985" y="239801"/>
                  </a:lnTo>
                  <a:lnTo>
                    <a:pt x="417271" y="240626"/>
                  </a:lnTo>
                  <a:lnTo>
                    <a:pt x="418515" y="242620"/>
                  </a:lnTo>
                  <a:lnTo>
                    <a:pt x="419963" y="243446"/>
                  </a:lnTo>
                  <a:lnTo>
                    <a:pt x="421614" y="243446"/>
                  </a:lnTo>
                  <a:close/>
                </a:path>
              </a:pathLst>
            </a:custGeom>
            <a:ln w="3175">
              <a:solidFill>
                <a:srgbClr val="0000FF"/>
              </a:solidFill>
            </a:ln>
          </p:spPr>
          <p:txBody>
            <a:bodyPr wrap="square" lIns="0" tIns="0" rIns="0" bIns="0" rtlCol="0"/>
            <a:lstStyle/>
            <a:p>
              <a:endParaRPr/>
            </a:p>
          </p:txBody>
        </p:sp>
      </p:grpSp>
      <p:grpSp>
        <p:nvGrpSpPr>
          <p:cNvPr id="15" name="object 15"/>
          <p:cNvGrpSpPr/>
          <p:nvPr/>
        </p:nvGrpSpPr>
        <p:grpSpPr>
          <a:xfrm>
            <a:off x="3774833" y="2039696"/>
            <a:ext cx="328930" cy="205104"/>
            <a:chOff x="3774833" y="2039696"/>
            <a:chExt cx="328930" cy="205104"/>
          </a:xfrm>
        </p:grpSpPr>
        <p:sp>
          <p:nvSpPr>
            <p:cNvPr id="16" name="object 16"/>
            <p:cNvSpPr/>
            <p:nvPr/>
          </p:nvSpPr>
          <p:spPr>
            <a:xfrm>
              <a:off x="3774833" y="2039696"/>
              <a:ext cx="328930" cy="205104"/>
            </a:xfrm>
            <a:custGeom>
              <a:avLst/>
              <a:gdLst/>
              <a:ahLst/>
              <a:cxnLst/>
              <a:rect l="l" t="t" r="r" b="b"/>
              <a:pathLst>
                <a:path w="328929" h="205105">
                  <a:moveTo>
                    <a:pt x="289102" y="0"/>
                  </a:moveTo>
                  <a:lnTo>
                    <a:pt x="287972" y="355"/>
                  </a:lnTo>
                  <a:lnTo>
                    <a:pt x="285318" y="1968"/>
                  </a:lnTo>
                  <a:lnTo>
                    <a:pt x="282257" y="3467"/>
                  </a:lnTo>
                  <a:lnTo>
                    <a:pt x="256819" y="18897"/>
                  </a:lnTo>
                  <a:lnTo>
                    <a:pt x="251155" y="20205"/>
                  </a:lnTo>
                  <a:lnTo>
                    <a:pt x="242773" y="23634"/>
                  </a:lnTo>
                  <a:lnTo>
                    <a:pt x="203238" y="37947"/>
                  </a:lnTo>
                  <a:lnTo>
                    <a:pt x="167474" y="53187"/>
                  </a:lnTo>
                  <a:lnTo>
                    <a:pt x="121208" y="83591"/>
                  </a:lnTo>
                  <a:lnTo>
                    <a:pt x="91821" y="109639"/>
                  </a:lnTo>
                  <a:lnTo>
                    <a:pt x="83388" y="118110"/>
                  </a:lnTo>
                  <a:lnTo>
                    <a:pt x="74866" y="125488"/>
                  </a:lnTo>
                  <a:lnTo>
                    <a:pt x="59778" y="141058"/>
                  </a:lnTo>
                  <a:lnTo>
                    <a:pt x="51727" y="147523"/>
                  </a:lnTo>
                  <a:lnTo>
                    <a:pt x="44627" y="154495"/>
                  </a:lnTo>
                  <a:lnTo>
                    <a:pt x="33159" y="164452"/>
                  </a:lnTo>
                  <a:lnTo>
                    <a:pt x="27622" y="169011"/>
                  </a:lnTo>
                  <a:lnTo>
                    <a:pt x="22758" y="174015"/>
                  </a:lnTo>
                  <a:lnTo>
                    <a:pt x="18567" y="177723"/>
                  </a:lnTo>
                  <a:lnTo>
                    <a:pt x="12763" y="183781"/>
                  </a:lnTo>
                  <a:lnTo>
                    <a:pt x="10680" y="184785"/>
                  </a:lnTo>
                  <a:lnTo>
                    <a:pt x="0" y="197459"/>
                  </a:lnTo>
                  <a:lnTo>
                    <a:pt x="0" y="201650"/>
                  </a:lnTo>
                  <a:lnTo>
                    <a:pt x="3390" y="205054"/>
                  </a:lnTo>
                  <a:lnTo>
                    <a:pt x="7594" y="205054"/>
                  </a:lnTo>
                  <a:lnTo>
                    <a:pt x="9067" y="205054"/>
                  </a:lnTo>
                  <a:lnTo>
                    <a:pt x="10439" y="204635"/>
                  </a:lnTo>
                  <a:lnTo>
                    <a:pt x="11607" y="203911"/>
                  </a:lnTo>
                  <a:lnTo>
                    <a:pt x="18237" y="202082"/>
                  </a:lnTo>
                  <a:lnTo>
                    <a:pt x="20650" y="201129"/>
                  </a:lnTo>
                  <a:lnTo>
                    <a:pt x="21856" y="199440"/>
                  </a:lnTo>
                  <a:lnTo>
                    <a:pt x="21640" y="196049"/>
                  </a:lnTo>
                  <a:lnTo>
                    <a:pt x="28714" y="188302"/>
                  </a:lnTo>
                  <a:lnTo>
                    <a:pt x="32727" y="184556"/>
                  </a:lnTo>
                  <a:lnTo>
                    <a:pt x="37198" y="179501"/>
                  </a:lnTo>
                  <a:lnTo>
                    <a:pt x="53657" y="164439"/>
                  </a:lnTo>
                  <a:lnTo>
                    <a:pt x="60375" y="157657"/>
                  </a:lnTo>
                  <a:lnTo>
                    <a:pt x="68402" y="151117"/>
                  </a:lnTo>
                  <a:lnTo>
                    <a:pt x="76428" y="143192"/>
                  </a:lnTo>
                  <a:lnTo>
                    <a:pt x="83870" y="135407"/>
                  </a:lnTo>
                  <a:lnTo>
                    <a:pt x="92354" y="128117"/>
                  </a:lnTo>
                  <a:lnTo>
                    <a:pt x="100901" y="119646"/>
                  </a:lnTo>
                  <a:lnTo>
                    <a:pt x="110642" y="111061"/>
                  </a:lnTo>
                  <a:lnTo>
                    <a:pt x="120192" y="102285"/>
                  </a:lnTo>
                  <a:lnTo>
                    <a:pt x="129400" y="94183"/>
                  </a:lnTo>
                  <a:lnTo>
                    <a:pt x="173393" y="65252"/>
                  </a:lnTo>
                  <a:lnTo>
                    <a:pt x="239077" y="39141"/>
                  </a:lnTo>
                  <a:lnTo>
                    <a:pt x="247307" y="36398"/>
                  </a:lnTo>
                  <a:lnTo>
                    <a:pt x="254800" y="33261"/>
                  </a:lnTo>
                  <a:lnTo>
                    <a:pt x="260985" y="31788"/>
                  </a:lnTo>
                  <a:lnTo>
                    <a:pt x="262953" y="30949"/>
                  </a:lnTo>
                  <a:lnTo>
                    <a:pt x="286296" y="15900"/>
                  </a:lnTo>
                  <a:lnTo>
                    <a:pt x="290220" y="13081"/>
                  </a:lnTo>
                  <a:lnTo>
                    <a:pt x="292976" y="11480"/>
                  </a:lnTo>
                  <a:lnTo>
                    <a:pt x="295173" y="11264"/>
                  </a:lnTo>
                  <a:lnTo>
                    <a:pt x="297154" y="11874"/>
                  </a:lnTo>
                  <a:lnTo>
                    <a:pt x="299161" y="11811"/>
                  </a:lnTo>
                  <a:lnTo>
                    <a:pt x="302310" y="14274"/>
                  </a:lnTo>
                  <a:lnTo>
                    <a:pt x="304038" y="15989"/>
                  </a:lnTo>
                  <a:lnTo>
                    <a:pt x="305219" y="16522"/>
                  </a:lnTo>
                  <a:lnTo>
                    <a:pt x="311023" y="16522"/>
                  </a:lnTo>
                  <a:lnTo>
                    <a:pt x="312216" y="15989"/>
                  </a:lnTo>
                  <a:lnTo>
                    <a:pt x="314566" y="13601"/>
                  </a:lnTo>
                  <a:lnTo>
                    <a:pt x="315277" y="12420"/>
                  </a:lnTo>
                  <a:lnTo>
                    <a:pt x="316687" y="11772"/>
                  </a:lnTo>
                  <a:lnTo>
                    <a:pt x="318020" y="11772"/>
                  </a:lnTo>
                  <a:lnTo>
                    <a:pt x="319176" y="12420"/>
                  </a:lnTo>
                  <a:lnTo>
                    <a:pt x="319900" y="14135"/>
                  </a:lnTo>
                  <a:lnTo>
                    <a:pt x="321589" y="15328"/>
                  </a:lnTo>
                  <a:lnTo>
                    <a:pt x="326199" y="15328"/>
                  </a:lnTo>
                  <a:lnTo>
                    <a:pt x="328333" y="13195"/>
                  </a:lnTo>
                  <a:lnTo>
                    <a:pt x="328333" y="5499"/>
                  </a:lnTo>
                  <a:lnTo>
                    <a:pt x="326694" y="3581"/>
                  </a:lnTo>
                  <a:lnTo>
                    <a:pt x="324523" y="3136"/>
                  </a:lnTo>
                  <a:lnTo>
                    <a:pt x="322567" y="2247"/>
                  </a:lnTo>
                  <a:lnTo>
                    <a:pt x="313867" y="2247"/>
                  </a:lnTo>
                  <a:lnTo>
                    <a:pt x="312953" y="2539"/>
                  </a:lnTo>
                  <a:lnTo>
                    <a:pt x="312191" y="3060"/>
                  </a:lnTo>
                  <a:lnTo>
                    <a:pt x="310362" y="3670"/>
                  </a:lnTo>
                  <a:lnTo>
                    <a:pt x="308317" y="5613"/>
                  </a:lnTo>
                  <a:lnTo>
                    <a:pt x="306743" y="5613"/>
                  </a:lnTo>
                  <a:lnTo>
                    <a:pt x="304609" y="3644"/>
                  </a:lnTo>
                  <a:lnTo>
                    <a:pt x="301307" y="2489"/>
                  </a:lnTo>
                  <a:lnTo>
                    <a:pt x="298640" y="1066"/>
                  </a:lnTo>
                  <a:lnTo>
                    <a:pt x="294068" y="266"/>
                  </a:lnTo>
                  <a:lnTo>
                    <a:pt x="289102" y="0"/>
                  </a:lnTo>
                  <a:close/>
                </a:path>
              </a:pathLst>
            </a:custGeom>
            <a:solidFill>
              <a:srgbClr val="0000FF"/>
            </a:solidFill>
          </p:spPr>
          <p:txBody>
            <a:bodyPr wrap="square" lIns="0" tIns="0" rIns="0" bIns="0" rtlCol="0"/>
            <a:lstStyle/>
            <a:p>
              <a:endParaRPr/>
            </a:p>
          </p:txBody>
        </p:sp>
        <p:sp>
          <p:nvSpPr>
            <p:cNvPr id="17" name="object 17"/>
            <p:cNvSpPr/>
            <p:nvPr/>
          </p:nvSpPr>
          <p:spPr>
            <a:xfrm>
              <a:off x="3774833" y="2039696"/>
              <a:ext cx="328930" cy="205104"/>
            </a:xfrm>
            <a:custGeom>
              <a:avLst/>
              <a:gdLst/>
              <a:ahLst/>
              <a:cxnLst/>
              <a:rect l="l" t="t" r="r" b="b"/>
              <a:pathLst>
                <a:path w="328929" h="205105">
                  <a:moveTo>
                    <a:pt x="7594" y="205054"/>
                  </a:moveTo>
                  <a:lnTo>
                    <a:pt x="9067" y="205054"/>
                  </a:lnTo>
                  <a:lnTo>
                    <a:pt x="10439" y="204635"/>
                  </a:lnTo>
                  <a:lnTo>
                    <a:pt x="11607" y="203911"/>
                  </a:lnTo>
                  <a:lnTo>
                    <a:pt x="14122" y="203098"/>
                  </a:lnTo>
                  <a:lnTo>
                    <a:pt x="18237" y="202082"/>
                  </a:lnTo>
                  <a:lnTo>
                    <a:pt x="20650" y="201129"/>
                  </a:lnTo>
                  <a:lnTo>
                    <a:pt x="21856" y="199440"/>
                  </a:lnTo>
                  <a:lnTo>
                    <a:pt x="21856" y="197459"/>
                  </a:lnTo>
                  <a:lnTo>
                    <a:pt x="21856" y="196964"/>
                  </a:lnTo>
                  <a:lnTo>
                    <a:pt x="21780" y="196494"/>
                  </a:lnTo>
                  <a:lnTo>
                    <a:pt x="21640" y="196049"/>
                  </a:lnTo>
                  <a:lnTo>
                    <a:pt x="25526" y="191947"/>
                  </a:lnTo>
                  <a:lnTo>
                    <a:pt x="28714" y="188302"/>
                  </a:lnTo>
                  <a:lnTo>
                    <a:pt x="32727" y="184556"/>
                  </a:lnTo>
                  <a:lnTo>
                    <a:pt x="37198" y="179501"/>
                  </a:lnTo>
                  <a:lnTo>
                    <a:pt x="42316" y="174929"/>
                  </a:lnTo>
                  <a:lnTo>
                    <a:pt x="47472" y="170002"/>
                  </a:lnTo>
                  <a:lnTo>
                    <a:pt x="53657" y="164439"/>
                  </a:lnTo>
                  <a:lnTo>
                    <a:pt x="60375" y="157657"/>
                  </a:lnTo>
                  <a:lnTo>
                    <a:pt x="68402" y="151117"/>
                  </a:lnTo>
                  <a:lnTo>
                    <a:pt x="76428" y="143192"/>
                  </a:lnTo>
                  <a:lnTo>
                    <a:pt x="83870" y="135407"/>
                  </a:lnTo>
                  <a:lnTo>
                    <a:pt x="92354" y="128117"/>
                  </a:lnTo>
                  <a:lnTo>
                    <a:pt x="100901" y="119646"/>
                  </a:lnTo>
                  <a:lnTo>
                    <a:pt x="110642" y="111061"/>
                  </a:lnTo>
                  <a:lnTo>
                    <a:pt x="120192" y="102285"/>
                  </a:lnTo>
                  <a:lnTo>
                    <a:pt x="129400" y="94183"/>
                  </a:lnTo>
                  <a:lnTo>
                    <a:pt x="139865" y="86436"/>
                  </a:lnTo>
                  <a:lnTo>
                    <a:pt x="150685" y="78320"/>
                  </a:lnTo>
                  <a:lnTo>
                    <a:pt x="161772" y="71818"/>
                  </a:lnTo>
                  <a:lnTo>
                    <a:pt x="173393" y="65252"/>
                  </a:lnTo>
                  <a:lnTo>
                    <a:pt x="184899" y="59905"/>
                  </a:lnTo>
                  <a:lnTo>
                    <a:pt x="196596" y="55194"/>
                  </a:lnTo>
                  <a:lnTo>
                    <a:pt x="208000" y="50469"/>
                  </a:lnTo>
                  <a:lnTo>
                    <a:pt x="218566" y="46570"/>
                  </a:lnTo>
                  <a:lnTo>
                    <a:pt x="229273" y="42672"/>
                  </a:lnTo>
                  <a:lnTo>
                    <a:pt x="239077" y="39141"/>
                  </a:lnTo>
                  <a:lnTo>
                    <a:pt x="247307" y="36398"/>
                  </a:lnTo>
                  <a:lnTo>
                    <a:pt x="254800" y="33261"/>
                  </a:lnTo>
                  <a:lnTo>
                    <a:pt x="276910" y="22085"/>
                  </a:lnTo>
                  <a:lnTo>
                    <a:pt x="280035" y="20078"/>
                  </a:lnTo>
                  <a:lnTo>
                    <a:pt x="283210" y="17932"/>
                  </a:lnTo>
                  <a:lnTo>
                    <a:pt x="286296" y="15900"/>
                  </a:lnTo>
                  <a:lnTo>
                    <a:pt x="288772" y="14058"/>
                  </a:lnTo>
                  <a:lnTo>
                    <a:pt x="290220" y="13081"/>
                  </a:lnTo>
                  <a:lnTo>
                    <a:pt x="291680" y="12357"/>
                  </a:lnTo>
                  <a:lnTo>
                    <a:pt x="292976" y="11480"/>
                  </a:lnTo>
                  <a:lnTo>
                    <a:pt x="295173" y="11264"/>
                  </a:lnTo>
                  <a:lnTo>
                    <a:pt x="296519" y="11747"/>
                  </a:lnTo>
                  <a:lnTo>
                    <a:pt x="297154" y="11874"/>
                  </a:lnTo>
                  <a:lnTo>
                    <a:pt x="297827" y="11874"/>
                  </a:lnTo>
                  <a:lnTo>
                    <a:pt x="299161" y="11811"/>
                  </a:lnTo>
                  <a:lnTo>
                    <a:pt x="300799" y="13144"/>
                  </a:lnTo>
                  <a:lnTo>
                    <a:pt x="302310" y="14274"/>
                  </a:lnTo>
                  <a:lnTo>
                    <a:pt x="304038" y="15989"/>
                  </a:lnTo>
                  <a:lnTo>
                    <a:pt x="305219" y="16522"/>
                  </a:lnTo>
                  <a:lnTo>
                    <a:pt x="306539" y="16522"/>
                  </a:lnTo>
                  <a:lnTo>
                    <a:pt x="308521" y="16522"/>
                  </a:lnTo>
                  <a:lnTo>
                    <a:pt x="311023" y="16522"/>
                  </a:lnTo>
                  <a:lnTo>
                    <a:pt x="312216" y="15989"/>
                  </a:lnTo>
                  <a:lnTo>
                    <a:pt x="313080" y="15125"/>
                  </a:lnTo>
                  <a:lnTo>
                    <a:pt x="314566" y="13601"/>
                  </a:lnTo>
                  <a:lnTo>
                    <a:pt x="315277" y="12420"/>
                  </a:lnTo>
                  <a:lnTo>
                    <a:pt x="316687" y="11772"/>
                  </a:lnTo>
                  <a:lnTo>
                    <a:pt x="318020" y="11772"/>
                  </a:lnTo>
                  <a:lnTo>
                    <a:pt x="319176" y="12420"/>
                  </a:lnTo>
                  <a:lnTo>
                    <a:pt x="319900" y="14135"/>
                  </a:lnTo>
                  <a:lnTo>
                    <a:pt x="321589" y="15328"/>
                  </a:lnTo>
                  <a:lnTo>
                    <a:pt x="323570" y="15328"/>
                  </a:lnTo>
                  <a:lnTo>
                    <a:pt x="326199" y="15328"/>
                  </a:lnTo>
                  <a:lnTo>
                    <a:pt x="328333" y="13195"/>
                  </a:lnTo>
                  <a:lnTo>
                    <a:pt x="328333" y="10566"/>
                  </a:lnTo>
                  <a:lnTo>
                    <a:pt x="328333" y="8991"/>
                  </a:lnTo>
                  <a:lnTo>
                    <a:pt x="328333" y="5499"/>
                  </a:lnTo>
                  <a:lnTo>
                    <a:pt x="326694" y="3581"/>
                  </a:lnTo>
                  <a:lnTo>
                    <a:pt x="324523" y="3136"/>
                  </a:lnTo>
                  <a:lnTo>
                    <a:pt x="323494" y="2539"/>
                  </a:lnTo>
                  <a:lnTo>
                    <a:pt x="322567" y="2247"/>
                  </a:lnTo>
                  <a:lnTo>
                    <a:pt x="321589" y="2247"/>
                  </a:lnTo>
                  <a:lnTo>
                    <a:pt x="318020" y="2247"/>
                  </a:lnTo>
                  <a:lnTo>
                    <a:pt x="314858" y="2247"/>
                  </a:lnTo>
                  <a:lnTo>
                    <a:pt x="313867" y="2247"/>
                  </a:lnTo>
                  <a:lnTo>
                    <a:pt x="312953" y="2539"/>
                  </a:lnTo>
                  <a:lnTo>
                    <a:pt x="312191" y="3060"/>
                  </a:lnTo>
                  <a:lnTo>
                    <a:pt x="311099" y="3301"/>
                  </a:lnTo>
                  <a:lnTo>
                    <a:pt x="310362" y="3670"/>
                  </a:lnTo>
                  <a:lnTo>
                    <a:pt x="309752" y="4190"/>
                  </a:lnTo>
                  <a:lnTo>
                    <a:pt x="308317" y="5613"/>
                  </a:lnTo>
                  <a:lnTo>
                    <a:pt x="306743" y="5613"/>
                  </a:lnTo>
                  <a:lnTo>
                    <a:pt x="305549" y="4432"/>
                  </a:lnTo>
                  <a:lnTo>
                    <a:pt x="305117" y="4000"/>
                  </a:lnTo>
                  <a:lnTo>
                    <a:pt x="304609" y="3644"/>
                  </a:lnTo>
                  <a:lnTo>
                    <a:pt x="304038" y="3403"/>
                  </a:lnTo>
                  <a:lnTo>
                    <a:pt x="301307" y="2489"/>
                  </a:lnTo>
                  <a:lnTo>
                    <a:pt x="299821" y="1701"/>
                  </a:lnTo>
                  <a:lnTo>
                    <a:pt x="290309" y="0"/>
                  </a:lnTo>
                  <a:lnTo>
                    <a:pt x="289102" y="0"/>
                  </a:lnTo>
                  <a:lnTo>
                    <a:pt x="287972" y="355"/>
                  </a:lnTo>
                  <a:lnTo>
                    <a:pt x="287045" y="990"/>
                  </a:lnTo>
                  <a:lnTo>
                    <a:pt x="285318" y="1968"/>
                  </a:lnTo>
                  <a:lnTo>
                    <a:pt x="282257" y="3467"/>
                  </a:lnTo>
                  <a:lnTo>
                    <a:pt x="279539" y="5079"/>
                  </a:lnTo>
                  <a:lnTo>
                    <a:pt x="276326" y="6972"/>
                  </a:lnTo>
                  <a:lnTo>
                    <a:pt x="273138" y="8813"/>
                  </a:lnTo>
                  <a:lnTo>
                    <a:pt x="269836" y="10807"/>
                  </a:lnTo>
                  <a:lnTo>
                    <a:pt x="265379" y="13576"/>
                  </a:lnTo>
                  <a:lnTo>
                    <a:pt x="260985" y="16332"/>
                  </a:lnTo>
                  <a:lnTo>
                    <a:pt x="256819" y="18897"/>
                  </a:lnTo>
                  <a:lnTo>
                    <a:pt x="251155" y="20205"/>
                  </a:lnTo>
                  <a:lnTo>
                    <a:pt x="242773" y="23634"/>
                  </a:lnTo>
                  <a:lnTo>
                    <a:pt x="234708" y="26314"/>
                  </a:lnTo>
                  <a:lnTo>
                    <a:pt x="224662" y="29933"/>
                  </a:lnTo>
                  <a:lnTo>
                    <a:pt x="213893" y="33985"/>
                  </a:lnTo>
                  <a:lnTo>
                    <a:pt x="203238" y="37947"/>
                  </a:lnTo>
                  <a:lnTo>
                    <a:pt x="191579" y="42760"/>
                  </a:lnTo>
                  <a:lnTo>
                    <a:pt x="179730" y="47472"/>
                  </a:lnTo>
                  <a:lnTo>
                    <a:pt x="167474" y="53187"/>
                  </a:lnTo>
                  <a:lnTo>
                    <a:pt x="155143" y="60185"/>
                  </a:lnTo>
                  <a:lnTo>
                    <a:pt x="143586" y="66954"/>
                  </a:lnTo>
                  <a:lnTo>
                    <a:pt x="131876" y="75679"/>
                  </a:lnTo>
                  <a:lnTo>
                    <a:pt x="121208" y="83591"/>
                  </a:lnTo>
                  <a:lnTo>
                    <a:pt x="111264" y="92201"/>
                  </a:lnTo>
                  <a:lnTo>
                    <a:pt x="101688" y="100952"/>
                  </a:lnTo>
                  <a:lnTo>
                    <a:pt x="91821" y="109639"/>
                  </a:lnTo>
                  <a:lnTo>
                    <a:pt x="83388" y="118110"/>
                  </a:lnTo>
                  <a:lnTo>
                    <a:pt x="74866" y="125488"/>
                  </a:lnTo>
                  <a:lnTo>
                    <a:pt x="66954" y="133819"/>
                  </a:lnTo>
                  <a:lnTo>
                    <a:pt x="59778" y="141058"/>
                  </a:lnTo>
                  <a:lnTo>
                    <a:pt x="51727" y="147523"/>
                  </a:lnTo>
                  <a:lnTo>
                    <a:pt x="44627" y="154495"/>
                  </a:lnTo>
                  <a:lnTo>
                    <a:pt x="38404" y="159791"/>
                  </a:lnTo>
                  <a:lnTo>
                    <a:pt x="33159" y="164452"/>
                  </a:lnTo>
                  <a:lnTo>
                    <a:pt x="27622" y="169011"/>
                  </a:lnTo>
                  <a:lnTo>
                    <a:pt x="22758" y="174015"/>
                  </a:lnTo>
                  <a:lnTo>
                    <a:pt x="18567" y="177723"/>
                  </a:lnTo>
                  <a:lnTo>
                    <a:pt x="14935" y="181648"/>
                  </a:lnTo>
                  <a:lnTo>
                    <a:pt x="12763" y="183781"/>
                  </a:lnTo>
                  <a:lnTo>
                    <a:pt x="10680" y="184785"/>
                  </a:lnTo>
                  <a:lnTo>
                    <a:pt x="8775" y="186156"/>
                  </a:lnTo>
                  <a:lnTo>
                    <a:pt x="6985" y="187820"/>
                  </a:lnTo>
                  <a:lnTo>
                    <a:pt x="5054" y="189357"/>
                  </a:lnTo>
                  <a:lnTo>
                    <a:pt x="3009" y="190906"/>
                  </a:lnTo>
                  <a:lnTo>
                    <a:pt x="2082" y="192036"/>
                  </a:lnTo>
                  <a:lnTo>
                    <a:pt x="1295" y="193217"/>
                  </a:lnTo>
                  <a:lnTo>
                    <a:pt x="596" y="194513"/>
                  </a:lnTo>
                  <a:lnTo>
                    <a:pt x="215" y="195414"/>
                  </a:lnTo>
                  <a:lnTo>
                    <a:pt x="0" y="196418"/>
                  </a:lnTo>
                  <a:lnTo>
                    <a:pt x="0" y="197459"/>
                  </a:lnTo>
                  <a:lnTo>
                    <a:pt x="0" y="201650"/>
                  </a:lnTo>
                  <a:lnTo>
                    <a:pt x="3390" y="205054"/>
                  </a:lnTo>
                  <a:lnTo>
                    <a:pt x="7594" y="205054"/>
                  </a:lnTo>
                  <a:close/>
                </a:path>
              </a:pathLst>
            </a:custGeom>
            <a:ln w="3175">
              <a:solidFill>
                <a:srgbClr val="0000FF"/>
              </a:solidFill>
            </a:ln>
          </p:spPr>
          <p:txBody>
            <a:bodyPr wrap="square" lIns="0" tIns="0" rIns="0" bIns="0" rtlCol="0"/>
            <a:lstStyle/>
            <a:p>
              <a:endParaRPr/>
            </a:p>
          </p:txBody>
        </p:sp>
      </p:grpSp>
      <p:pic>
        <p:nvPicPr>
          <p:cNvPr id="18" name="object 18"/>
          <p:cNvPicPr/>
          <p:nvPr/>
        </p:nvPicPr>
        <p:blipFill>
          <a:blip r:embed="rId4" cstate="print"/>
          <a:stretch>
            <a:fillRect/>
          </a:stretch>
        </p:blipFill>
        <p:spPr>
          <a:xfrm>
            <a:off x="3365068" y="2377211"/>
            <a:ext cx="555498" cy="275920"/>
          </a:xfrm>
          <a:prstGeom prst="rect">
            <a:avLst/>
          </a:prstGeom>
        </p:spPr>
      </p:pic>
      <p:grpSp>
        <p:nvGrpSpPr>
          <p:cNvPr id="19" name="object 19"/>
          <p:cNvGrpSpPr/>
          <p:nvPr/>
        </p:nvGrpSpPr>
        <p:grpSpPr>
          <a:xfrm>
            <a:off x="4748110" y="2354681"/>
            <a:ext cx="312420" cy="715010"/>
            <a:chOff x="4748110" y="2354681"/>
            <a:chExt cx="312420" cy="715010"/>
          </a:xfrm>
        </p:grpSpPr>
        <p:pic>
          <p:nvPicPr>
            <p:cNvPr id="20" name="object 20"/>
            <p:cNvPicPr/>
            <p:nvPr/>
          </p:nvPicPr>
          <p:blipFill>
            <a:blip r:embed="rId5" cstate="print"/>
            <a:stretch>
              <a:fillRect/>
            </a:stretch>
          </p:blipFill>
          <p:spPr>
            <a:xfrm>
              <a:off x="4788674" y="2354681"/>
              <a:ext cx="229450" cy="200634"/>
            </a:xfrm>
            <a:prstGeom prst="rect">
              <a:avLst/>
            </a:prstGeom>
          </p:spPr>
        </p:pic>
        <p:sp>
          <p:nvSpPr>
            <p:cNvPr id="21" name="object 21"/>
            <p:cNvSpPr/>
            <p:nvPr/>
          </p:nvSpPr>
          <p:spPr>
            <a:xfrm>
              <a:off x="4748110" y="2596019"/>
              <a:ext cx="312420" cy="473709"/>
            </a:xfrm>
            <a:custGeom>
              <a:avLst/>
              <a:gdLst/>
              <a:ahLst/>
              <a:cxnLst/>
              <a:rect l="l" t="t" r="r" b="b"/>
              <a:pathLst>
                <a:path w="312420" h="473710">
                  <a:moveTo>
                    <a:pt x="295871" y="0"/>
                  </a:moveTo>
                  <a:lnTo>
                    <a:pt x="293179" y="0"/>
                  </a:lnTo>
                  <a:lnTo>
                    <a:pt x="287921" y="2133"/>
                  </a:lnTo>
                  <a:lnTo>
                    <a:pt x="284911" y="4660"/>
                  </a:lnTo>
                  <a:lnTo>
                    <a:pt x="283616" y="6083"/>
                  </a:lnTo>
                  <a:lnTo>
                    <a:pt x="280949" y="9982"/>
                  </a:lnTo>
                  <a:lnTo>
                    <a:pt x="278536" y="15862"/>
                  </a:lnTo>
                  <a:lnTo>
                    <a:pt x="275628" y="20942"/>
                  </a:lnTo>
                  <a:lnTo>
                    <a:pt x="274929" y="22631"/>
                  </a:lnTo>
                  <a:lnTo>
                    <a:pt x="270611" y="36779"/>
                  </a:lnTo>
                  <a:lnTo>
                    <a:pt x="268681" y="44183"/>
                  </a:lnTo>
                  <a:lnTo>
                    <a:pt x="262610" y="58864"/>
                  </a:lnTo>
                  <a:lnTo>
                    <a:pt x="259499" y="65443"/>
                  </a:lnTo>
                  <a:lnTo>
                    <a:pt x="256793" y="73571"/>
                  </a:lnTo>
                  <a:lnTo>
                    <a:pt x="250786" y="88303"/>
                  </a:lnTo>
                  <a:lnTo>
                    <a:pt x="237934" y="110375"/>
                  </a:lnTo>
                  <a:lnTo>
                    <a:pt x="229501" y="126923"/>
                  </a:lnTo>
                  <a:lnTo>
                    <a:pt x="225043" y="136588"/>
                  </a:lnTo>
                  <a:lnTo>
                    <a:pt x="219621" y="147002"/>
                  </a:lnTo>
                  <a:lnTo>
                    <a:pt x="213410" y="158267"/>
                  </a:lnTo>
                  <a:lnTo>
                    <a:pt x="205968" y="170370"/>
                  </a:lnTo>
                  <a:lnTo>
                    <a:pt x="190995" y="196049"/>
                  </a:lnTo>
                  <a:lnTo>
                    <a:pt x="182981" y="207975"/>
                  </a:lnTo>
                  <a:lnTo>
                    <a:pt x="165747" y="230644"/>
                  </a:lnTo>
                  <a:lnTo>
                    <a:pt x="140487" y="261848"/>
                  </a:lnTo>
                  <a:lnTo>
                    <a:pt x="122923" y="285000"/>
                  </a:lnTo>
                  <a:lnTo>
                    <a:pt x="114401" y="297548"/>
                  </a:lnTo>
                  <a:lnTo>
                    <a:pt x="96951" y="322478"/>
                  </a:lnTo>
                  <a:lnTo>
                    <a:pt x="88582" y="334797"/>
                  </a:lnTo>
                  <a:lnTo>
                    <a:pt x="80911" y="347294"/>
                  </a:lnTo>
                  <a:lnTo>
                    <a:pt x="73583" y="358546"/>
                  </a:lnTo>
                  <a:lnTo>
                    <a:pt x="52463" y="387883"/>
                  </a:lnTo>
                  <a:lnTo>
                    <a:pt x="45834" y="396011"/>
                  </a:lnTo>
                  <a:lnTo>
                    <a:pt x="40271" y="403999"/>
                  </a:lnTo>
                  <a:lnTo>
                    <a:pt x="31521" y="417474"/>
                  </a:lnTo>
                  <a:lnTo>
                    <a:pt x="27317" y="423265"/>
                  </a:lnTo>
                  <a:lnTo>
                    <a:pt x="17652" y="437730"/>
                  </a:lnTo>
                  <a:lnTo>
                    <a:pt x="15684" y="441159"/>
                  </a:lnTo>
                  <a:lnTo>
                    <a:pt x="13830" y="443331"/>
                  </a:lnTo>
                  <a:lnTo>
                    <a:pt x="11480" y="446824"/>
                  </a:lnTo>
                  <a:lnTo>
                    <a:pt x="9778" y="448754"/>
                  </a:lnTo>
                  <a:lnTo>
                    <a:pt x="6908" y="451599"/>
                  </a:lnTo>
                  <a:lnTo>
                    <a:pt x="4775" y="454507"/>
                  </a:lnTo>
                  <a:lnTo>
                    <a:pt x="1511" y="457962"/>
                  </a:lnTo>
                  <a:lnTo>
                    <a:pt x="634" y="459549"/>
                  </a:lnTo>
                  <a:lnTo>
                    <a:pt x="63" y="462864"/>
                  </a:lnTo>
                  <a:lnTo>
                    <a:pt x="0" y="469011"/>
                  </a:lnTo>
                  <a:lnTo>
                    <a:pt x="4102" y="473113"/>
                  </a:lnTo>
                  <a:lnTo>
                    <a:pt x="9169" y="473113"/>
                  </a:lnTo>
                  <a:lnTo>
                    <a:pt x="13601" y="473113"/>
                  </a:lnTo>
                  <a:lnTo>
                    <a:pt x="17297" y="469976"/>
                  </a:lnTo>
                  <a:lnTo>
                    <a:pt x="18148" y="465797"/>
                  </a:lnTo>
                  <a:lnTo>
                    <a:pt x="20015" y="461835"/>
                  </a:lnTo>
                  <a:lnTo>
                    <a:pt x="24028" y="456780"/>
                  </a:lnTo>
                  <a:lnTo>
                    <a:pt x="26314" y="453174"/>
                  </a:lnTo>
                  <a:lnTo>
                    <a:pt x="28270" y="450900"/>
                  </a:lnTo>
                  <a:lnTo>
                    <a:pt x="31000" y="446265"/>
                  </a:lnTo>
                  <a:lnTo>
                    <a:pt x="40182" y="432473"/>
                  </a:lnTo>
                  <a:lnTo>
                    <a:pt x="44450" y="426707"/>
                  </a:lnTo>
                  <a:lnTo>
                    <a:pt x="58267" y="405663"/>
                  </a:lnTo>
                  <a:lnTo>
                    <a:pt x="64769" y="397573"/>
                  </a:lnTo>
                  <a:lnTo>
                    <a:pt x="78828" y="377812"/>
                  </a:lnTo>
                  <a:lnTo>
                    <a:pt x="86347" y="367626"/>
                  </a:lnTo>
                  <a:lnTo>
                    <a:pt x="94094" y="355892"/>
                  </a:lnTo>
                  <a:lnTo>
                    <a:pt x="101714" y="343484"/>
                  </a:lnTo>
                  <a:lnTo>
                    <a:pt x="118529" y="318744"/>
                  </a:lnTo>
                  <a:lnTo>
                    <a:pt x="127203" y="306514"/>
                  </a:lnTo>
                  <a:lnTo>
                    <a:pt x="135496" y="294271"/>
                  </a:lnTo>
                  <a:lnTo>
                    <a:pt x="152717" y="271576"/>
                  </a:lnTo>
                  <a:lnTo>
                    <a:pt x="177990" y="240411"/>
                  </a:lnTo>
                  <a:lnTo>
                    <a:pt x="204127" y="204660"/>
                  </a:lnTo>
                  <a:lnTo>
                    <a:pt x="219481" y="178511"/>
                  </a:lnTo>
                  <a:lnTo>
                    <a:pt x="226923" y="166331"/>
                  </a:lnTo>
                  <a:lnTo>
                    <a:pt x="233438" y="154546"/>
                  </a:lnTo>
                  <a:lnTo>
                    <a:pt x="239064" y="143649"/>
                  </a:lnTo>
                  <a:lnTo>
                    <a:pt x="243484" y="133997"/>
                  </a:lnTo>
                  <a:lnTo>
                    <a:pt x="251701" y="118071"/>
                  </a:lnTo>
                  <a:lnTo>
                    <a:pt x="264604" y="95630"/>
                  </a:lnTo>
                  <a:lnTo>
                    <a:pt x="271386" y="79375"/>
                  </a:lnTo>
                  <a:lnTo>
                    <a:pt x="273837" y="71589"/>
                  </a:lnTo>
                  <a:lnTo>
                    <a:pt x="276758" y="65341"/>
                  </a:lnTo>
                  <a:lnTo>
                    <a:pt x="283171" y="49618"/>
                  </a:lnTo>
                  <a:lnTo>
                    <a:pt x="285470" y="41262"/>
                  </a:lnTo>
                  <a:lnTo>
                    <a:pt x="289598" y="27889"/>
                  </a:lnTo>
                  <a:lnTo>
                    <a:pt x="292315" y="23113"/>
                  </a:lnTo>
                  <a:lnTo>
                    <a:pt x="293725" y="19748"/>
                  </a:lnTo>
                  <a:lnTo>
                    <a:pt x="296684" y="26835"/>
                  </a:lnTo>
                  <a:lnTo>
                    <a:pt x="297522" y="30302"/>
                  </a:lnTo>
                  <a:lnTo>
                    <a:pt x="300177" y="37617"/>
                  </a:lnTo>
                  <a:lnTo>
                    <a:pt x="300431" y="40728"/>
                  </a:lnTo>
                  <a:lnTo>
                    <a:pt x="301370" y="46215"/>
                  </a:lnTo>
                  <a:lnTo>
                    <a:pt x="301370" y="55308"/>
                  </a:lnTo>
                  <a:lnTo>
                    <a:pt x="302704" y="63195"/>
                  </a:lnTo>
                  <a:lnTo>
                    <a:pt x="304622" y="64833"/>
                  </a:lnTo>
                  <a:lnTo>
                    <a:pt x="309562" y="64833"/>
                  </a:lnTo>
                  <a:lnTo>
                    <a:pt x="311696" y="62699"/>
                  </a:lnTo>
                  <a:lnTo>
                    <a:pt x="311696" y="60071"/>
                  </a:lnTo>
                  <a:lnTo>
                    <a:pt x="310895" y="54914"/>
                  </a:lnTo>
                  <a:lnTo>
                    <a:pt x="310895" y="46215"/>
                  </a:lnTo>
                  <a:lnTo>
                    <a:pt x="311746" y="41427"/>
                  </a:lnTo>
                  <a:lnTo>
                    <a:pt x="312064" y="35090"/>
                  </a:lnTo>
                  <a:lnTo>
                    <a:pt x="310032" y="27355"/>
                  </a:lnTo>
                  <a:lnTo>
                    <a:pt x="309473" y="23799"/>
                  </a:lnTo>
                  <a:lnTo>
                    <a:pt x="306450" y="12941"/>
                  </a:lnTo>
                  <a:lnTo>
                    <a:pt x="305523" y="8636"/>
                  </a:lnTo>
                  <a:lnTo>
                    <a:pt x="303250" y="4737"/>
                  </a:lnTo>
                  <a:lnTo>
                    <a:pt x="297370" y="495"/>
                  </a:lnTo>
                  <a:lnTo>
                    <a:pt x="295871" y="0"/>
                  </a:lnTo>
                  <a:close/>
                </a:path>
              </a:pathLst>
            </a:custGeom>
            <a:solidFill>
              <a:srgbClr val="0000FF"/>
            </a:solidFill>
          </p:spPr>
          <p:txBody>
            <a:bodyPr wrap="square" lIns="0" tIns="0" rIns="0" bIns="0" rtlCol="0"/>
            <a:lstStyle/>
            <a:p>
              <a:endParaRPr/>
            </a:p>
          </p:txBody>
        </p:sp>
        <p:sp>
          <p:nvSpPr>
            <p:cNvPr id="22" name="object 22"/>
            <p:cNvSpPr/>
            <p:nvPr/>
          </p:nvSpPr>
          <p:spPr>
            <a:xfrm>
              <a:off x="4748110" y="2596019"/>
              <a:ext cx="312420" cy="473709"/>
            </a:xfrm>
            <a:custGeom>
              <a:avLst/>
              <a:gdLst/>
              <a:ahLst/>
              <a:cxnLst/>
              <a:rect l="l" t="t" r="r" b="b"/>
              <a:pathLst>
                <a:path w="312420" h="473710">
                  <a:moveTo>
                    <a:pt x="9169" y="473113"/>
                  </a:moveTo>
                  <a:lnTo>
                    <a:pt x="13601" y="473113"/>
                  </a:lnTo>
                  <a:lnTo>
                    <a:pt x="17297" y="469976"/>
                  </a:lnTo>
                  <a:lnTo>
                    <a:pt x="18148" y="465797"/>
                  </a:lnTo>
                  <a:lnTo>
                    <a:pt x="18846" y="464413"/>
                  </a:lnTo>
                  <a:lnTo>
                    <a:pt x="19430" y="463232"/>
                  </a:lnTo>
                  <a:lnTo>
                    <a:pt x="20015" y="461835"/>
                  </a:lnTo>
                  <a:lnTo>
                    <a:pt x="21488" y="459828"/>
                  </a:lnTo>
                  <a:lnTo>
                    <a:pt x="24028" y="456780"/>
                  </a:lnTo>
                  <a:lnTo>
                    <a:pt x="26314" y="453174"/>
                  </a:lnTo>
                  <a:lnTo>
                    <a:pt x="28270" y="450900"/>
                  </a:lnTo>
                  <a:lnTo>
                    <a:pt x="29159" y="449541"/>
                  </a:lnTo>
                  <a:lnTo>
                    <a:pt x="31000" y="446265"/>
                  </a:lnTo>
                  <a:lnTo>
                    <a:pt x="33921" y="441833"/>
                  </a:lnTo>
                  <a:lnTo>
                    <a:pt x="37083" y="437083"/>
                  </a:lnTo>
                  <a:lnTo>
                    <a:pt x="40182" y="432473"/>
                  </a:lnTo>
                  <a:lnTo>
                    <a:pt x="44450" y="426707"/>
                  </a:lnTo>
                  <a:lnTo>
                    <a:pt x="49098" y="419557"/>
                  </a:lnTo>
                  <a:lnTo>
                    <a:pt x="53403" y="412864"/>
                  </a:lnTo>
                  <a:lnTo>
                    <a:pt x="58267" y="405663"/>
                  </a:lnTo>
                  <a:lnTo>
                    <a:pt x="64769" y="397573"/>
                  </a:lnTo>
                  <a:lnTo>
                    <a:pt x="71310" y="388518"/>
                  </a:lnTo>
                  <a:lnTo>
                    <a:pt x="78828" y="377812"/>
                  </a:lnTo>
                  <a:lnTo>
                    <a:pt x="86347" y="367626"/>
                  </a:lnTo>
                  <a:lnTo>
                    <a:pt x="94094" y="355892"/>
                  </a:lnTo>
                  <a:lnTo>
                    <a:pt x="101714" y="343484"/>
                  </a:lnTo>
                  <a:lnTo>
                    <a:pt x="109905" y="331342"/>
                  </a:lnTo>
                  <a:lnTo>
                    <a:pt x="118529" y="318744"/>
                  </a:lnTo>
                  <a:lnTo>
                    <a:pt x="127203" y="306514"/>
                  </a:lnTo>
                  <a:lnTo>
                    <a:pt x="135496" y="294271"/>
                  </a:lnTo>
                  <a:lnTo>
                    <a:pt x="144081" y="282955"/>
                  </a:lnTo>
                  <a:lnTo>
                    <a:pt x="152717" y="271576"/>
                  </a:lnTo>
                  <a:lnTo>
                    <a:pt x="160934" y="261391"/>
                  </a:lnTo>
                  <a:lnTo>
                    <a:pt x="169646" y="250710"/>
                  </a:lnTo>
                  <a:lnTo>
                    <a:pt x="177990" y="240411"/>
                  </a:lnTo>
                  <a:lnTo>
                    <a:pt x="186829" y="228701"/>
                  </a:lnTo>
                  <a:lnTo>
                    <a:pt x="195541" y="217220"/>
                  </a:lnTo>
                  <a:lnTo>
                    <a:pt x="204127" y="204660"/>
                  </a:lnTo>
                  <a:lnTo>
                    <a:pt x="211962" y="191642"/>
                  </a:lnTo>
                  <a:lnTo>
                    <a:pt x="219481" y="178511"/>
                  </a:lnTo>
                  <a:lnTo>
                    <a:pt x="226923" y="166331"/>
                  </a:lnTo>
                  <a:lnTo>
                    <a:pt x="233438" y="154546"/>
                  </a:lnTo>
                  <a:lnTo>
                    <a:pt x="239064" y="143649"/>
                  </a:lnTo>
                  <a:lnTo>
                    <a:pt x="243484" y="133997"/>
                  </a:lnTo>
                  <a:lnTo>
                    <a:pt x="247751" y="125882"/>
                  </a:lnTo>
                  <a:lnTo>
                    <a:pt x="251701" y="118071"/>
                  </a:lnTo>
                  <a:lnTo>
                    <a:pt x="255955" y="110769"/>
                  </a:lnTo>
                  <a:lnTo>
                    <a:pt x="260286" y="103174"/>
                  </a:lnTo>
                  <a:lnTo>
                    <a:pt x="264604" y="95630"/>
                  </a:lnTo>
                  <a:lnTo>
                    <a:pt x="268211" y="86880"/>
                  </a:lnTo>
                  <a:lnTo>
                    <a:pt x="271386" y="79375"/>
                  </a:lnTo>
                  <a:lnTo>
                    <a:pt x="273837" y="71589"/>
                  </a:lnTo>
                  <a:lnTo>
                    <a:pt x="276758" y="65341"/>
                  </a:lnTo>
                  <a:lnTo>
                    <a:pt x="279996" y="57556"/>
                  </a:lnTo>
                  <a:lnTo>
                    <a:pt x="283171" y="49618"/>
                  </a:lnTo>
                  <a:lnTo>
                    <a:pt x="285470" y="41262"/>
                  </a:lnTo>
                  <a:lnTo>
                    <a:pt x="287820" y="33934"/>
                  </a:lnTo>
                  <a:lnTo>
                    <a:pt x="289598" y="27889"/>
                  </a:lnTo>
                  <a:lnTo>
                    <a:pt x="292315" y="23113"/>
                  </a:lnTo>
                  <a:lnTo>
                    <a:pt x="293725" y="19748"/>
                  </a:lnTo>
                  <a:lnTo>
                    <a:pt x="295503" y="23888"/>
                  </a:lnTo>
                  <a:lnTo>
                    <a:pt x="296684" y="26835"/>
                  </a:lnTo>
                  <a:lnTo>
                    <a:pt x="297522" y="30302"/>
                  </a:lnTo>
                  <a:lnTo>
                    <a:pt x="299034" y="34518"/>
                  </a:lnTo>
                  <a:lnTo>
                    <a:pt x="300177" y="37617"/>
                  </a:lnTo>
                  <a:lnTo>
                    <a:pt x="300431" y="40728"/>
                  </a:lnTo>
                  <a:lnTo>
                    <a:pt x="300989" y="43954"/>
                  </a:lnTo>
                  <a:lnTo>
                    <a:pt x="301370" y="46215"/>
                  </a:lnTo>
                  <a:lnTo>
                    <a:pt x="301370" y="47790"/>
                  </a:lnTo>
                  <a:lnTo>
                    <a:pt x="301370" y="52539"/>
                  </a:lnTo>
                  <a:lnTo>
                    <a:pt x="301370" y="55308"/>
                  </a:lnTo>
                  <a:lnTo>
                    <a:pt x="302234" y="60845"/>
                  </a:lnTo>
                  <a:lnTo>
                    <a:pt x="302704" y="63195"/>
                  </a:lnTo>
                  <a:lnTo>
                    <a:pt x="304622" y="64833"/>
                  </a:lnTo>
                  <a:lnTo>
                    <a:pt x="306933" y="64833"/>
                  </a:lnTo>
                  <a:lnTo>
                    <a:pt x="309562" y="64833"/>
                  </a:lnTo>
                  <a:lnTo>
                    <a:pt x="311696" y="62699"/>
                  </a:lnTo>
                  <a:lnTo>
                    <a:pt x="311696" y="60071"/>
                  </a:lnTo>
                  <a:lnTo>
                    <a:pt x="310895" y="54914"/>
                  </a:lnTo>
                  <a:lnTo>
                    <a:pt x="310895" y="52539"/>
                  </a:lnTo>
                  <a:lnTo>
                    <a:pt x="310895" y="47790"/>
                  </a:lnTo>
                  <a:lnTo>
                    <a:pt x="310895" y="46215"/>
                  </a:lnTo>
                  <a:lnTo>
                    <a:pt x="311289" y="43954"/>
                  </a:lnTo>
                  <a:lnTo>
                    <a:pt x="311746" y="41427"/>
                  </a:lnTo>
                  <a:lnTo>
                    <a:pt x="312165" y="36791"/>
                  </a:lnTo>
                  <a:lnTo>
                    <a:pt x="312178" y="35890"/>
                  </a:lnTo>
                  <a:lnTo>
                    <a:pt x="312140" y="35483"/>
                  </a:lnTo>
                  <a:lnTo>
                    <a:pt x="312064" y="35090"/>
                  </a:lnTo>
                  <a:lnTo>
                    <a:pt x="311086" y="30924"/>
                  </a:lnTo>
                  <a:lnTo>
                    <a:pt x="310032" y="27355"/>
                  </a:lnTo>
                  <a:lnTo>
                    <a:pt x="309473" y="23799"/>
                  </a:lnTo>
                  <a:lnTo>
                    <a:pt x="308355" y="19494"/>
                  </a:lnTo>
                  <a:lnTo>
                    <a:pt x="307314" y="16141"/>
                  </a:lnTo>
                  <a:lnTo>
                    <a:pt x="306450" y="12941"/>
                  </a:lnTo>
                  <a:lnTo>
                    <a:pt x="299834" y="2184"/>
                  </a:lnTo>
                  <a:lnTo>
                    <a:pt x="298754" y="1422"/>
                  </a:lnTo>
                  <a:lnTo>
                    <a:pt x="297370" y="495"/>
                  </a:lnTo>
                  <a:lnTo>
                    <a:pt x="295871" y="0"/>
                  </a:lnTo>
                  <a:lnTo>
                    <a:pt x="294258" y="0"/>
                  </a:lnTo>
                  <a:lnTo>
                    <a:pt x="293179" y="0"/>
                  </a:lnTo>
                  <a:lnTo>
                    <a:pt x="292150" y="215"/>
                  </a:lnTo>
                  <a:lnTo>
                    <a:pt x="291223" y="622"/>
                  </a:lnTo>
                  <a:lnTo>
                    <a:pt x="289280" y="1435"/>
                  </a:lnTo>
                  <a:lnTo>
                    <a:pt x="278536" y="15862"/>
                  </a:lnTo>
                  <a:lnTo>
                    <a:pt x="275628" y="20942"/>
                  </a:lnTo>
                  <a:lnTo>
                    <a:pt x="274929" y="22631"/>
                  </a:lnTo>
                  <a:lnTo>
                    <a:pt x="272935" y="29298"/>
                  </a:lnTo>
                  <a:lnTo>
                    <a:pt x="270611" y="36779"/>
                  </a:lnTo>
                  <a:lnTo>
                    <a:pt x="268681" y="44183"/>
                  </a:lnTo>
                  <a:lnTo>
                    <a:pt x="265747" y="51511"/>
                  </a:lnTo>
                  <a:lnTo>
                    <a:pt x="262610" y="58864"/>
                  </a:lnTo>
                  <a:lnTo>
                    <a:pt x="259499" y="65443"/>
                  </a:lnTo>
                  <a:lnTo>
                    <a:pt x="256793" y="73571"/>
                  </a:lnTo>
                  <a:lnTo>
                    <a:pt x="253796" y="80759"/>
                  </a:lnTo>
                  <a:lnTo>
                    <a:pt x="250786" y="88303"/>
                  </a:lnTo>
                  <a:lnTo>
                    <a:pt x="246697" y="95300"/>
                  </a:lnTo>
                  <a:lnTo>
                    <a:pt x="242303" y="102781"/>
                  </a:lnTo>
                  <a:lnTo>
                    <a:pt x="237934" y="110375"/>
                  </a:lnTo>
                  <a:lnTo>
                    <a:pt x="233806" y="118681"/>
                  </a:lnTo>
                  <a:lnTo>
                    <a:pt x="229501" y="126923"/>
                  </a:lnTo>
                  <a:lnTo>
                    <a:pt x="225043" y="136588"/>
                  </a:lnTo>
                  <a:lnTo>
                    <a:pt x="219621" y="147002"/>
                  </a:lnTo>
                  <a:lnTo>
                    <a:pt x="213410" y="158267"/>
                  </a:lnTo>
                  <a:lnTo>
                    <a:pt x="205968" y="170370"/>
                  </a:lnTo>
                  <a:lnTo>
                    <a:pt x="198323" y="183565"/>
                  </a:lnTo>
                  <a:lnTo>
                    <a:pt x="174409" y="219278"/>
                  </a:lnTo>
                  <a:lnTo>
                    <a:pt x="148818" y="251523"/>
                  </a:lnTo>
                  <a:lnTo>
                    <a:pt x="140487" y="261848"/>
                  </a:lnTo>
                  <a:lnTo>
                    <a:pt x="131622" y="273519"/>
                  </a:lnTo>
                  <a:lnTo>
                    <a:pt x="122923" y="285000"/>
                  </a:lnTo>
                  <a:lnTo>
                    <a:pt x="114401" y="297548"/>
                  </a:lnTo>
                  <a:lnTo>
                    <a:pt x="105740" y="309752"/>
                  </a:lnTo>
                  <a:lnTo>
                    <a:pt x="96951" y="322478"/>
                  </a:lnTo>
                  <a:lnTo>
                    <a:pt x="88582" y="334797"/>
                  </a:lnTo>
                  <a:lnTo>
                    <a:pt x="80911" y="347294"/>
                  </a:lnTo>
                  <a:lnTo>
                    <a:pt x="73583" y="358546"/>
                  </a:lnTo>
                  <a:lnTo>
                    <a:pt x="66217" y="368706"/>
                  </a:lnTo>
                  <a:lnTo>
                    <a:pt x="58674" y="379399"/>
                  </a:lnTo>
                  <a:lnTo>
                    <a:pt x="52463" y="387883"/>
                  </a:lnTo>
                  <a:lnTo>
                    <a:pt x="45834" y="396011"/>
                  </a:lnTo>
                  <a:lnTo>
                    <a:pt x="40271" y="403999"/>
                  </a:lnTo>
                  <a:lnTo>
                    <a:pt x="35763" y="410908"/>
                  </a:lnTo>
                  <a:lnTo>
                    <a:pt x="31521" y="417474"/>
                  </a:lnTo>
                  <a:lnTo>
                    <a:pt x="27317" y="423265"/>
                  </a:lnTo>
                  <a:lnTo>
                    <a:pt x="24015" y="428256"/>
                  </a:lnTo>
                  <a:lnTo>
                    <a:pt x="20840" y="432993"/>
                  </a:lnTo>
                  <a:lnTo>
                    <a:pt x="17652" y="437730"/>
                  </a:lnTo>
                  <a:lnTo>
                    <a:pt x="15684" y="441159"/>
                  </a:lnTo>
                  <a:lnTo>
                    <a:pt x="13830" y="443331"/>
                  </a:lnTo>
                  <a:lnTo>
                    <a:pt x="11480" y="446824"/>
                  </a:lnTo>
                  <a:lnTo>
                    <a:pt x="9778" y="448754"/>
                  </a:lnTo>
                  <a:lnTo>
                    <a:pt x="8039" y="450316"/>
                  </a:lnTo>
                  <a:lnTo>
                    <a:pt x="6908" y="451599"/>
                  </a:lnTo>
                  <a:lnTo>
                    <a:pt x="5537" y="453453"/>
                  </a:lnTo>
                  <a:lnTo>
                    <a:pt x="4775" y="454507"/>
                  </a:lnTo>
                  <a:lnTo>
                    <a:pt x="3175" y="456285"/>
                  </a:lnTo>
                  <a:lnTo>
                    <a:pt x="0" y="469011"/>
                  </a:lnTo>
                  <a:lnTo>
                    <a:pt x="4102" y="473113"/>
                  </a:lnTo>
                  <a:lnTo>
                    <a:pt x="9169" y="473113"/>
                  </a:lnTo>
                  <a:close/>
                </a:path>
              </a:pathLst>
            </a:custGeom>
            <a:ln w="3175">
              <a:solidFill>
                <a:srgbClr val="0000FF"/>
              </a:solidFill>
            </a:ln>
          </p:spPr>
          <p:txBody>
            <a:bodyPr wrap="square" lIns="0" tIns="0" rIns="0" bIns="0" rtlCol="0"/>
            <a:lstStyle/>
            <a:p>
              <a:endParaRPr/>
            </a:p>
          </p:txBody>
        </p:sp>
      </p:grpSp>
      <p:pic>
        <p:nvPicPr>
          <p:cNvPr id="23" name="object 23"/>
          <p:cNvPicPr/>
          <p:nvPr/>
        </p:nvPicPr>
        <p:blipFill>
          <a:blip r:embed="rId6" cstate="print"/>
          <a:stretch>
            <a:fillRect/>
          </a:stretch>
        </p:blipFill>
        <p:spPr>
          <a:xfrm>
            <a:off x="5168277" y="2310396"/>
            <a:ext cx="224751" cy="259778"/>
          </a:xfrm>
          <a:prstGeom prst="rect">
            <a:avLst/>
          </a:prstGeom>
        </p:spPr>
      </p:pic>
      <p:grpSp>
        <p:nvGrpSpPr>
          <p:cNvPr id="24" name="object 24"/>
          <p:cNvGrpSpPr/>
          <p:nvPr/>
        </p:nvGrpSpPr>
        <p:grpSpPr>
          <a:xfrm>
            <a:off x="2676499" y="2697911"/>
            <a:ext cx="536575" cy="452120"/>
            <a:chOff x="2676499" y="2697911"/>
            <a:chExt cx="536575" cy="452120"/>
          </a:xfrm>
        </p:grpSpPr>
        <p:sp>
          <p:nvSpPr>
            <p:cNvPr id="25" name="object 25"/>
            <p:cNvSpPr/>
            <p:nvPr/>
          </p:nvSpPr>
          <p:spPr>
            <a:xfrm>
              <a:off x="2676499" y="2697911"/>
              <a:ext cx="536575" cy="452120"/>
            </a:xfrm>
            <a:custGeom>
              <a:avLst/>
              <a:gdLst/>
              <a:ahLst/>
              <a:cxnLst/>
              <a:rect l="l" t="t" r="r" b="b"/>
              <a:pathLst>
                <a:path w="536575" h="452119">
                  <a:moveTo>
                    <a:pt x="508419" y="0"/>
                  </a:moveTo>
                  <a:lnTo>
                    <a:pt x="506996" y="444"/>
                  </a:lnTo>
                  <a:lnTo>
                    <a:pt x="499973" y="3581"/>
                  </a:lnTo>
                  <a:lnTo>
                    <a:pt x="498856" y="4317"/>
                  </a:lnTo>
                  <a:lnTo>
                    <a:pt x="495935" y="5435"/>
                  </a:lnTo>
                  <a:lnTo>
                    <a:pt x="493293" y="7785"/>
                  </a:lnTo>
                  <a:lnTo>
                    <a:pt x="484936" y="11823"/>
                  </a:lnTo>
                  <a:lnTo>
                    <a:pt x="483108" y="12458"/>
                  </a:lnTo>
                  <a:lnTo>
                    <a:pt x="480669" y="13703"/>
                  </a:lnTo>
                  <a:lnTo>
                    <a:pt x="476910" y="15227"/>
                  </a:lnTo>
                  <a:lnTo>
                    <a:pt x="475399" y="16548"/>
                  </a:lnTo>
                  <a:lnTo>
                    <a:pt x="473849" y="17043"/>
                  </a:lnTo>
                  <a:lnTo>
                    <a:pt x="463219" y="23418"/>
                  </a:lnTo>
                  <a:lnTo>
                    <a:pt x="454698" y="28955"/>
                  </a:lnTo>
                  <a:lnTo>
                    <a:pt x="449821" y="31597"/>
                  </a:lnTo>
                  <a:lnTo>
                    <a:pt x="411988" y="62407"/>
                  </a:lnTo>
                  <a:lnTo>
                    <a:pt x="386892" y="90766"/>
                  </a:lnTo>
                  <a:lnTo>
                    <a:pt x="369709" y="109537"/>
                  </a:lnTo>
                  <a:lnTo>
                    <a:pt x="350989" y="128333"/>
                  </a:lnTo>
                  <a:lnTo>
                    <a:pt x="340525" y="137667"/>
                  </a:lnTo>
                  <a:lnTo>
                    <a:pt x="306209" y="166941"/>
                  </a:lnTo>
                  <a:lnTo>
                    <a:pt x="292417" y="178371"/>
                  </a:lnTo>
                  <a:lnTo>
                    <a:pt x="278384" y="190792"/>
                  </a:lnTo>
                  <a:lnTo>
                    <a:pt x="252869" y="219049"/>
                  </a:lnTo>
                  <a:lnTo>
                    <a:pt x="229539" y="246837"/>
                  </a:lnTo>
                  <a:lnTo>
                    <a:pt x="216725" y="260007"/>
                  </a:lnTo>
                  <a:lnTo>
                    <a:pt x="165811" y="304101"/>
                  </a:lnTo>
                  <a:lnTo>
                    <a:pt x="141579" y="321690"/>
                  </a:lnTo>
                  <a:lnTo>
                    <a:pt x="129641" y="330517"/>
                  </a:lnTo>
                  <a:lnTo>
                    <a:pt x="88988" y="361149"/>
                  </a:lnTo>
                  <a:lnTo>
                    <a:pt x="72262" y="376605"/>
                  </a:lnTo>
                  <a:lnTo>
                    <a:pt x="64884" y="383197"/>
                  </a:lnTo>
                  <a:lnTo>
                    <a:pt x="58267" y="390194"/>
                  </a:lnTo>
                  <a:lnTo>
                    <a:pt x="52247" y="395782"/>
                  </a:lnTo>
                  <a:lnTo>
                    <a:pt x="45681" y="401167"/>
                  </a:lnTo>
                  <a:lnTo>
                    <a:pt x="39839" y="408495"/>
                  </a:lnTo>
                  <a:lnTo>
                    <a:pt x="34874" y="412724"/>
                  </a:lnTo>
                  <a:lnTo>
                    <a:pt x="25679" y="421106"/>
                  </a:lnTo>
                  <a:lnTo>
                    <a:pt x="20624" y="424256"/>
                  </a:lnTo>
                  <a:lnTo>
                    <a:pt x="16586" y="427494"/>
                  </a:lnTo>
                  <a:lnTo>
                    <a:pt x="13322" y="430479"/>
                  </a:lnTo>
                  <a:lnTo>
                    <a:pt x="6045" y="435482"/>
                  </a:lnTo>
                  <a:lnTo>
                    <a:pt x="4838" y="436549"/>
                  </a:lnTo>
                  <a:lnTo>
                    <a:pt x="2730" y="436956"/>
                  </a:lnTo>
                  <a:lnTo>
                    <a:pt x="1270" y="438429"/>
                  </a:lnTo>
                  <a:lnTo>
                    <a:pt x="889" y="440283"/>
                  </a:lnTo>
                  <a:lnTo>
                    <a:pt x="0" y="442988"/>
                  </a:lnTo>
                  <a:lnTo>
                    <a:pt x="0" y="447141"/>
                  </a:lnTo>
                  <a:lnTo>
                    <a:pt x="1892" y="449821"/>
                  </a:lnTo>
                  <a:lnTo>
                    <a:pt x="6108" y="451497"/>
                  </a:lnTo>
                  <a:lnTo>
                    <a:pt x="8712" y="451942"/>
                  </a:lnTo>
                  <a:lnTo>
                    <a:pt x="10363" y="451942"/>
                  </a:lnTo>
                  <a:lnTo>
                    <a:pt x="11887" y="451446"/>
                  </a:lnTo>
                  <a:lnTo>
                    <a:pt x="14884" y="449110"/>
                  </a:lnTo>
                  <a:lnTo>
                    <a:pt x="17538" y="448119"/>
                  </a:lnTo>
                  <a:lnTo>
                    <a:pt x="18834" y="447078"/>
                  </a:lnTo>
                  <a:lnTo>
                    <a:pt x="19735" y="445744"/>
                  </a:lnTo>
                  <a:lnTo>
                    <a:pt x="23355" y="442277"/>
                  </a:lnTo>
                  <a:lnTo>
                    <a:pt x="26746" y="438657"/>
                  </a:lnTo>
                  <a:lnTo>
                    <a:pt x="29171" y="436397"/>
                  </a:lnTo>
                  <a:lnTo>
                    <a:pt x="34150" y="433095"/>
                  </a:lnTo>
                  <a:lnTo>
                    <a:pt x="44450" y="423722"/>
                  </a:lnTo>
                  <a:lnTo>
                    <a:pt x="49898" y="419036"/>
                  </a:lnTo>
                  <a:lnTo>
                    <a:pt x="55562" y="411873"/>
                  </a:lnTo>
                  <a:lnTo>
                    <a:pt x="61645" y="406844"/>
                  </a:lnTo>
                  <a:lnTo>
                    <a:pt x="68313" y="400557"/>
                  </a:lnTo>
                  <a:lnTo>
                    <a:pt x="74739" y="393750"/>
                  </a:lnTo>
                  <a:lnTo>
                    <a:pt x="82029" y="387235"/>
                  </a:lnTo>
                  <a:lnTo>
                    <a:pt x="116814" y="357428"/>
                  </a:lnTo>
                  <a:lnTo>
                    <a:pt x="161734" y="325196"/>
                  </a:lnTo>
                  <a:lnTo>
                    <a:pt x="174599" y="315556"/>
                  </a:lnTo>
                  <a:lnTo>
                    <a:pt x="213829" y="282676"/>
                  </a:lnTo>
                  <a:lnTo>
                    <a:pt x="263537" y="228612"/>
                  </a:lnTo>
                  <a:lnTo>
                    <a:pt x="288175" y="201206"/>
                  </a:lnTo>
                  <a:lnTo>
                    <a:pt x="301625" y="189293"/>
                  </a:lnTo>
                  <a:lnTo>
                    <a:pt x="315391" y="177888"/>
                  </a:lnTo>
                  <a:lnTo>
                    <a:pt x="327329" y="167551"/>
                  </a:lnTo>
                  <a:lnTo>
                    <a:pt x="360768" y="139001"/>
                  </a:lnTo>
                  <a:lnTo>
                    <a:pt x="397789" y="100520"/>
                  </a:lnTo>
                  <a:lnTo>
                    <a:pt x="406247" y="90550"/>
                  </a:lnTo>
                  <a:lnTo>
                    <a:pt x="422160" y="73075"/>
                  </a:lnTo>
                  <a:lnTo>
                    <a:pt x="444957" y="52730"/>
                  </a:lnTo>
                  <a:lnTo>
                    <a:pt x="451180" y="48348"/>
                  </a:lnTo>
                  <a:lnTo>
                    <a:pt x="457123" y="44615"/>
                  </a:lnTo>
                  <a:lnTo>
                    <a:pt x="462051" y="41986"/>
                  </a:lnTo>
                  <a:lnTo>
                    <a:pt x="480136" y="30568"/>
                  </a:lnTo>
                  <a:lnTo>
                    <a:pt x="482854" y="29514"/>
                  </a:lnTo>
                  <a:lnTo>
                    <a:pt x="485228" y="27330"/>
                  </a:lnTo>
                  <a:lnTo>
                    <a:pt x="487349" y="26352"/>
                  </a:lnTo>
                  <a:lnTo>
                    <a:pt x="493268" y="23037"/>
                  </a:lnTo>
                  <a:lnTo>
                    <a:pt x="496214" y="20904"/>
                  </a:lnTo>
                  <a:lnTo>
                    <a:pt x="499046" y="19329"/>
                  </a:lnTo>
                  <a:lnTo>
                    <a:pt x="500164" y="18453"/>
                  </a:lnTo>
                  <a:lnTo>
                    <a:pt x="501954" y="16459"/>
                  </a:lnTo>
                  <a:lnTo>
                    <a:pt x="503796" y="15151"/>
                  </a:lnTo>
                  <a:lnTo>
                    <a:pt x="505320" y="14350"/>
                  </a:lnTo>
                  <a:lnTo>
                    <a:pt x="507301" y="12915"/>
                  </a:lnTo>
                  <a:lnTo>
                    <a:pt x="510806" y="11290"/>
                  </a:lnTo>
                  <a:lnTo>
                    <a:pt x="520166" y="10452"/>
                  </a:lnTo>
                  <a:lnTo>
                    <a:pt x="521411" y="10960"/>
                  </a:lnTo>
                  <a:lnTo>
                    <a:pt x="525411" y="13995"/>
                  </a:lnTo>
                  <a:lnTo>
                    <a:pt x="526465" y="14312"/>
                  </a:lnTo>
                  <a:lnTo>
                    <a:pt x="527723" y="17170"/>
                  </a:lnTo>
                  <a:lnTo>
                    <a:pt x="529412" y="18364"/>
                  </a:lnTo>
                  <a:lnTo>
                    <a:pt x="534009" y="18364"/>
                  </a:lnTo>
                  <a:lnTo>
                    <a:pt x="536143" y="16243"/>
                  </a:lnTo>
                  <a:lnTo>
                    <a:pt x="536143" y="13601"/>
                  </a:lnTo>
                  <a:lnTo>
                    <a:pt x="535355" y="10439"/>
                  </a:lnTo>
                  <a:lnTo>
                    <a:pt x="535355" y="8140"/>
                  </a:lnTo>
                  <a:lnTo>
                    <a:pt x="533717" y="6222"/>
                  </a:lnTo>
                  <a:lnTo>
                    <a:pt x="531558" y="5778"/>
                  </a:lnTo>
                  <a:lnTo>
                    <a:pt x="530186" y="5003"/>
                  </a:lnTo>
                  <a:lnTo>
                    <a:pt x="529183" y="3848"/>
                  </a:lnTo>
                  <a:lnTo>
                    <a:pt x="525868" y="2527"/>
                  </a:lnTo>
                  <a:lnTo>
                    <a:pt x="523163" y="1054"/>
                  </a:lnTo>
                  <a:lnTo>
                    <a:pt x="508419" y="0"/>
                  </a:lnTo>
                  <a:close/>
                </a:path>
              </a:pathLst>
            </a:custGeom>
            <a:solidFill>
              <a:srgbClr val="0000FF"/>
            </a:solidFill>
          </p:spPr>
          <p:txBody>
            <a:bodyPr wrap="square" lIns="0" tIns="0" rIns="0" bIns="0" rtlCol="0"/>
            <a:lstStyle/>
            <a:p>
              <a:endParaRPr/>
            </a:p>
          </p:txBody>
        </p:sp>
        <p:sp>
          <p:nvSpPr>
            <p:cNvPr id="26" name="object 26"/>
            <p:cNvSpPr/>
            <p:nvPr/>
          </p:nvSpPr>
          <p:spPr>
            <a:xfrm>
              <a:off x="2676499" y="2697911"/>
              <a:ext cx="536575" cy="452120"/>
            </a:xfrm>
            <a:custGeom>
              <a:avLst/>
              <a:gdLst/>
              <a:ahLst/>
              <a:cxnLst/>
              <a:rect l="l" t="t" r="r" b="b"/>
              <a:pathLst>
                <a:path w="536575" h="452119">
                  <a:moveTo>
                    <a:pt x="8712" y="451942"/>
                  </a:moveTo>
                  <a:lnTo>
                    <a:pt x="10363" y="451942"/>
                  </a:lnTo>
                  <a:lnTo>
                    <a:pt x="11887" y="451446"/>
                  </a:lnTo>
                  <a:lnTo>
                    <a:pt x="13144" y="450583"/>
                  </a:lnTo>
                  <a:lnTo>
                    <a:pt x="14884" y="449110"/>
                  </a:lnTo>
                  <a:lnTo>
                    <a:pt x="17538" y="448119"/>
                  </a:lnTo>
                  <a:lnTo>
                    <a:pt x="18834" y="447078"/>
                  </a:lnTo>
                  <a:lnTo>
                    <a:pt x="19735" y="445744"/>
                  </a:lnTo>
                  <a:lnTo>
                    <a:pt x="21513" y="443915"/>
                  </a:lnTo>
                  <a:lnTo>
                    <a:pt x="23355" y="442277"/>
                  </a:lnTo>
                  <a:lnTo>
                    <a:pt x="26746" y="438657"/>
                  </a:lnTo>
                  <a:lnTo>
                    <a:pt x="29171" y="436397"/>
                  </a:lnTo>
                  <a:lnTo>
                    <a:pt x="34150" y="433095"/>
                  </a:lnTo>
                  <a:lnTo>
                    <a:pt x="39395" y="428396"/>
                  </a:lnTo>
                  <a:lnTo>
                    <a:pt x="44450" y="423722"/>
                  </a:lnTo>
                  <a:lnTo>
                    <a:pt x="49898" y="419036"/>
                  </a:lnTo>
                  <a:lnTo>
                    <a:pt x="50901" y="417931"/>
                  </a:lnTo>
                  <a:lnTo>
                    <a:pt x="55562" y="411873"/>
                  </a:lnTo>
                  <a:lnTo>
                    <a:pt x="61645" y="406844"/>
                  </a:lnTo>
                  <a:lnTo>
                    <a:pt x="68313" y="400557"/>
                  </a:lnTo>
                  <a:lnTo>
                    <a:pt x="74739" y="393750"/>
                  </a:lnTo>
                  <a:lnTo>
                    <a:pt x="82029" y="387235"/>
                  </a:lnTo>
                  <a:lnTo>
                    <a:pt x="89649" y="379602"/>
                  </a:lnTo>
                  <a:lnTo>
                    <a:pt x="98043" y="372351"/>
                  </a:lnTo>
                  <a:lnTo>
                    <a:pt x="107416" y="364909"/>
                  </a:lnTo>
                  <a:lnTo>
                    <a:pt x="116814" y="357428"/>
                  </a:lnTo>
                  <a:lnTo>
                    <a:pt x="127330" y="349630"/>
                  </a:lnTo>
                  <a:lnTo>
                    <a:pt x="137960" y="342176"/>
                  </a:lnTo>
                  <a:lnTo>
                    <a:pt x="149910" y="333476"/>
                  </a:lnTo>
                  <a:lnTo>
                    <a:pt x="161734" y="325196"/>
                  </a:lnTo>
                  <a:lnTo>
                    <a:pt x="174599" y="315556"/>
                  </a:lnTo>
                  <a:lnTo>
                    <a:pt x="187883" y="304698"/>
                  </a:lnTo>
                  <a:lnTo>
                    <a:pt x="200558" y="294424"/>
                  </a:lnTo>
                  <a:lnTo>
                    <a:pt x="213829" y="282676"/>
                  </a:lnTo>
                  <a:lnTo>
                    <a:pt x="226707" y="270128"/>
                  </a:lnTo>
                  <a:lnTo>
                    <a:pt x="239903" y="256514"/>
                  </a:lnTo>
                  <a:lnTo>
                    <a:pt x="252120" y="241909"/>
                  </a:lnTo>
                  <a:lnTo>
                    <a:pt x="263537" y="228612"/>
                  </a:lnTo>
                  <a:lnTo>
                    <a:pt x="275361" y="215633"/>
                  </a:lnTo>
                  <a:lnTo>
                    <a:pt x="288175" y="201206"/>
                  </a:lnTo>
                  <a:lnTo>
                    <a:pt x="301625" y="189293"/>
                  </a:lnTo>
                  <a:lnTo>
                    <a:pt x="315391" y="177888"/>
                  </a:lnTo>
                  <a:lnTo>
                    <a:pt x="327329" y="167551"/>
                  </a:lnTo>
                  <a:lnTo>
                    <a:pt x="338759" y="158127"/>
                  </a:lnTo>
                  <a:lnTo>
                    <a:pt x="370611" y="129260"/>
                  </a:lnTo>
                  <a:lnTo>
                    <a:pt x="389064" y="110007"/>
                  </a:lnTo>
                  <a:lnTo>
                    <a:pt x="397789" y="100520"/>
                  </a:lnTo>
                  <a:lnTo>
                    <a:pt x="406247" y="90550"/>
                  </a:lnTo>
                  <a:lnTo>
                    <a:pt x="414858" y="81152"/>
                  </a:lnTo>
                  <a:lnTo>
                    <a:pt x="422160" y="73075"/>
                  </a:lnTo>
                  <a:lnTo>
                    <a:pt x="430187" y="65862"/>
                  </a:lnTo>
                  <a:lnTo>
                    <a:pt x="437730" y="59169"/>
                  </a:lnTo>
                  <a:lnTo>
                    <a:pt x="444957" y="52730"/>
                  </a:lnTo>
                  <a:lnTo>
                    <a:pt x="451180" y="48348"/>
                  </a:lnTo>
                  <a:lnTo>
                    <a:pt x="457123" y="44615"/>
                  </a:lnTo>
                  <a:lnTo>
                    <a:pt x="462051" y="41986"/>
                  </a:lnTo>
                  <a:lnTo>
                    <a:pt x="466864" y="39014"/>
                  </a:lnTo>
                  <a:lnTo>
                    <a:pt x="471258" y="36258"/>
                  </a:lnTo>
                  <a:lnTo>
                    <a:pt x="474421" y="34277"/>
                  </a:lnTo>
                  <a:lnTo>
                    <a:pt x="477634" y="32232"/>
                  </a:lnTo>
                  <a:lnTo>
                    <a:pt x="480136" y="30568"/>
                  </a:lnTo>
                  <a:lnTo>
                    <a:pt x="481698" y="29997"/>
                  </a:lnTo>
                  <a:lnTo>
                    <a:pt x="482854" y="29514"/>
                  </a:lnTo>
                  <a:lnTo>
                    <a:pt x="483654" y="28968"/>
                  </a:lnTo>
                  <a:lnTo>
                    <a:pt x="484314" y="28308"/>
                  </a:lnTo>
                  <a:lnTo>
                    <a:pt x="485228" y="27330"/>
                  </a:lnTo>
                  <a:lnTo>
                    <a:pt x="487349" y="26352"/>
                  </a:lnTo>
                  <a:lnTo>
                    <a:pt x="488848" y="25400"/>
                  </a:lnTo>
                  <a:lnTo>
                    <a:pt x="490308" y="24739"/>
                  </a:lnTo>
                  <a:lnTo>
                    <a:pt x="493268" y="23037"/>
                  </a:lnTo>
                  <a:lnTo>
                    <a:pt x="494982" y="21742"/>
                  </a:lnTo>
                  <a:lnTo>
                    <a:pt x="496214" y="20904"/>
                  </a:lnTo>
                  <a:lnTo>
                    <a:pt x="497662" y="20243"/>
                  </a:lnTo>
                  <a:lnTo>
                    <a:pt x="499046" y="19329"/>
                  </a:lnTo>
                  <a:lnTo>
                    <a:pt x="500164" y="18453"/>
                  </a:lnTo>
                  <a:lnTo>
                    <a:pt x="501954" y="16459"/>
                  </a:lnTo>
                  <a:lnTo>
                    <a:pt x="503796" y="15151"/>
                  </a:lnTo>
                  <a:lnTo>
                    <a:pt x="504685" y="14782"/>
                  </a:lnTo>
                  <a:lnTo>
                    <a:pt x="505320" y="14350"/>
                  </a:lnTo>
                  <a:lnTo>
                    <a:pt x="505853" y="13817"/>
                  </a:lnTo>
                  <a:lnTo>
                    <a:pt x="507301" y="12915"/>
                  </a:lnTo>
                  <a:lnTo>
                    <a:pt x="509028" y="12217"/>
                  </a:lnTo>
                  <a:lnTo>
                    <a:pt x="510806" y="11290"/>
                  </a:lnTo>
                  <a:lnTo>
                    <a:pt x="513511" y="11112"/>
                  </a:lnTo>
                  <a:lnTo>
                    <a:pt x="515835" y="10985"/>
                  </a:lnTo>
                  <a:lnTo>
                    <a:pt x="518160" y="10667"/>
                  </a:lnTo>
                  <a:lnTo>
                    <a:pt x="520166" y="10452"/>
                  </a:lnTo>
                  <a:lnTo>
                    <a:pt x="521411" y="10960"/>
                  </a:lnTo>
                  <a:lnTo>
                    <a:pt x="522706" y="12052"/>
                  </a:lnTo>
                  <a:lnTo>
                    <a:pt x="524776" y="13614"/>
                  </a:lnTo>
                  <a:lnTo>
                    <a:pt x="525411" y="13995"/>
                  </a:lnTo>
                  <a:lnTo>
                    <a:pt x="525919" y="14198"/>
                  </a:lnTo>
                  <a:lnTo>
                    <a:pt x="526465" y="14312"/>
                  </a:lnTo>
                  <a:lnTo>
                    <a:pt x="527723" y="17170"/>
                  </a:lnTo>
                  <a:lnTo>
                    <a:pt x="529412" y="18364"/>
                  </a:lnTo>
                  <a:lnTo>
                    <a:pt x="531380" y="18364"/>
                  </a:lnTo>
                  <a:lnTo>
                    <a:pt x="534009" y="18364"/>
                  </a:lnTo>
                  <a:lnTo>
                    <a:pt x="536143" y="16243"/>
                  </a:lnTo>
                  <a:lnTo>
                    <a:pt x="536143" y="13601"/>
                  </a:lnTo>
                  <a:lnTo>
                    <a:pt x="535800" y="11836"/>
                  </a:lnTo>
                  <a:lnTo>
                    <a:pt x="535355" y="10439"/>
                  </a:lnTo>
                  <a:lnTo>
                    <a:pt x="535355" y="8140"/>
                  </a:lnTo>
                  <a:lnTo>
                    <a:pt x="533717" y="6222"/>
                  </a:lnTo>
                  <a:lnTo>
                    <a:pt x="531558" y="5778"/>
                  </a:lnTo>
                  <a:lnTo>
                    <a:pt x="530186" y="5003"/>
                  </a:lnTo>
                  <a:lnTo>
                    <a:pt x="529755" y="4368"/>
                  </a:lnTo>
                  <a:lnTo>
                    <a:pt x="529183" y="3848"/>
                  </a:lnTo>
                  <a:lnTo>
                    <a:pt x="528510" y="3479"/>
                  </a:lnTo>
                  <a:lnTo>
                    <a:pt x="525868" y="2527"/>
                  </a:lnTo>
                  <a:lnTo>
                    <a:pt x="524332" y="1600"/>
                  </a:lnTo>
                  <a:lnTo>
                    <a:pt x="523163" y="1054"/>
                  </a:lnTo>
                  <a:lnTo>
                    <a:pt x="522541" y="927"/>
                  </a:lnTo>
                  <a:lnTo>
                    <a:pt x="521881" y="927"/>
                  </a:lnTo>
                  <a:lnTo>
                    <a:pt x="520166" y="927"/>
                  </a:lnTo>
                  <a:lnTo>
                    <a:pt x="518160" y="711"/>
                  </a:lnTo>
                  <a:lnTo>
                    <a:pt x="516293" y="444"/>
                  </a:lnTo>
                  <a:lnTo>
                    <a:pt x="513511" y="266"/>
                  </a:lnTo>
                  <a:lnTo>
                    <a:pt x="511556" y="139"/>
                  </a:lnTo>
                  <a:lnTo>
                    <a:pt x="509587" y="12"/>
                  </a:lnTo>
                  <a:lnTo>
                    <a:pt x="508419" y="0"/>
                  </a:lnTo>
                  <a:lnTo>
                    <a:pt x="507669" y="152"/>
                  </a:lnTo>
                  <a:lnTo>
                    <a:pt x="506996" y="444"/>
                  </a:lnTo>
                  <a:lnTo>
                    <a:pt x="504571" y="1574"/>
                  </a:lnTo>
                  <a:lnTo>
                    <a:pt x="502754" y="2273"/>
                  </a:lnTo>
                  <a:lnTo>
                    <a:pt x="499973" y="3581"/>
                  </a:lnTo>
                  <a:lnTo>
                    <a:pt x="498856" y="4317"/>
                  </a:lnTo>
                  <a:lnTo>
                    <a:pt x="496976" y="4902"/>
                  </a:lnTo>
                  <a:lnTo>
                    <a:pt x="496430" y="5130"/>
                  </a:lnTo>
                  <a:lnTo>
                    <a:pt x="495935" y="5435"/>
                  </a:lnTo>
                  <a:lnTo>
                    <a:pt x="495490" y="5803"/>
                  </a:lnTo>
                  <a:lnTo>
                    <a:pt x="493293" y="7785"/>
                  </a:lnTo>
                  <a:lnTo>
                    <a:pt x="490867" y="8991"/>
                  </a:lnTo>
                  <a:lnTo>
                    <a:pt x="487883" y="10464"/>
                  </a:lnTo>
                  <a:lnTo>
                    <a:pt x="484936" y="11823"/>
                  </a:lnTo>
                  <a:lnTo>
                    <a:pt x="483108" y="12458"/>
                  </a:lnTo>
                  <a:lnTo>
                    <a:pt x="480669" y="13703"/>
                  </a:lnTo>
                  <a:lnTo>
                    <a:pt x="475399" y="16548"/>
                  </a:lnTo>
                  <a:lnTo>
                    <a:pt x="473849" y="17043"/>
                  </a:lnTo>
                  <a:lnTo>
                    <a:pt x="454698" y="28955"/>
                  </a:lnTo>
                  <a:lnTo>
                    <a:pt x="449821" y="31597"/>
                  </a:lnTo>
                  <a:lnTo>
                    <a:pt x="411988" y="62407"/>
                  </a:lnTo>
                  <a:lnTo>
                    <a:pt x="403987" y="71196"/>
                  </a:lnTo>
                  <a:lnTo>
                    <a:pt x="395287" y="80695"/>
                  </a:lnTo>
                  <a:lnTo>
                    <a:pt x="386892" y="90766"/>
                  </a:lnTo>
                  <a:lnTo>
                    <a:pt x="378320" y="100152"/>
                  </a:lnTo>
                  <a:lnTo>
                    <a:pt x="369709" y="109537"/>
                  </a:lnTo>
                  <a:lnTo>
                    <a:pt x="360324" y="118922"/>
                  </a:lnTo>
                  <a:lnTo>
                    <a:pt x="350989" y="128333"/>
                  </a:lnTo>
                  <a:lnTo>
                    <a:pt x="340525" y="137667"/>
                  </a:lnTo>
                  <a:lnTo>
                    <a:pt x="329539" y="147116"/>
                  </a:lnTo>
                  <a:lnTo>
                    <a:pt x="318147" y="156603"/>
                  </a:lnTo>
                  <a:lnTo>
                    <a:pt x="306209" y="166941"/>
                  </a:lnTo>
                  <a:lnTo>
                    <a:pt x="292417" y="178371"/>
                  </a:lnTo>
                  <a:lnTo>
                    <a:pt x="278384" y="190792"/>
                  </a:lnTo>
                  <a:lnTo>
                    <a:pt x="264706" y="206006"/>
                  </a:lnTo>
                  <a:lnTo>
                    <a:pt x="252869" y="219049"/>
                  </a:lnTo>
                  <a:lnTo>
                    <a:pt x="241261" y="232727"/>
                  </a:lnTo>
                  <a:lnTo>
                    <a:pt x="229539" y="246837"/>
                  </a:lnTo>
                  <a:lnTo>
                    <a:pt x="216725" y="260007"/>
                  </a:lnTo>
                  <a:lnTo>
                    <a:pt x="204228" y="272033"/>
                  </a:lnTo>
                  <a:lnTo>
                    <a:pt x="191338" y="283260"/>
                  </a:lnTo>
                  <a:lnTo>
                    <a:pt x="178777" y="293496"/>
                  </a:lnTo>
                  <a:lnTo>
                    <a:pt x="165811" y="304101"/>
                  </a:lnTo>
                  <a:lnTo>
                    <a:pt x="153365" y="313448"/>
                  </a:lnTo>
                  <a:lnTo>
                    <a:pt x="141579" y="321690"/>
                  </a:lnTo>
                  <a:lnTo>
                    <a:pt x="129641" y="330517"/>
                  </a:lnTo>
                  <a:lnTo>
                    <a:pt x="98513" y="353631"/>
                  </a:lnTo>
                  <a:lnTo>
                    <a:pt x="72262" y="376605"/>
                  </a:lnTo>
                  <a:lnTo>
                    <a:pt x="64884" y="383197"/>
                  </a:lnTo>
                  <a:lnTo>
                    <a:pt x="58267" y="390194"/>
                  </a:lnTo>
                  <a:lnTo>
                    <a:pt x="52247" y="395782"/>
                  </a:lnTo>
                  <a:lnTo>
                    <a:pt x="45681" y="401167"/>
                  </a:lnTo>
                  <a:lnTo>
                    <a:pt x="44538" y="402399"/>
                  </a:lnTo>
                  <a:lnTo>
                    <a:pt x="39839" y="408495"/>
                  </a:lnTo>
                  <a:lnTo>
                    <a:pt x="34874" y="412724"/>
                  </a:lnTo>
                  <a:lnTo>
                    <a:pt x="29540" y="417639"/>
                  </a:lnTo>
                  <a:lnTo>
                    <a:pt x="25679" y="421106"/>
                  </a:lnTo>
                  <a:lnTo>
                    <a:pt x="20624" y="424256"/>
                  </a:lnTo>
                  <a:lnTo>
                    <a:pt x="16586" y="427494"/>
                  </a:lnTo>
                  <a:lnTo>
                    <a:pt x="13322" y="430479"/>
                  </a:lnTo>
                  <a:lnTo>
                    <a:pt x="11645" y="431685"/>
                  </a:lnTo>
                  <a:lnTo>
                    <a:pt x="9029" y="433654"/>
                  </a:lnTo>
                  <a:lnTo>
                    <a:pt x="7569" y="434632"/>
                  </a:lnTo>
                  <a:lnTo>
                    <a:pt x="7023" y="434860"/>
                  </a:lnTo>
                  <a:lnTo>
                    <a:pt x="6515" y="435152"/>
                  </a:lnTo>
                  <a:lnTo>
                    <a:pt x="6045" y="435482"/>
                  </a:lnTo>
                  <a:lnTo>
                    <a:pt x="4838" y="436549"/>
                  </a:lnTo>
                  <a:lnTo>
                    <a:pt x="2730" y="436956"/>
                  </a:lnTo>
                  <a:lnTo>
                    <a:pt x="1270" y="438429"/>
                  </a:lnTo>
                  <a:lnTo>
                    <a:pt x="889" y="440283"/>
                  </a:lnTo>
                  <a:lnTo>
                    <a:pt x="203" y="442010"/>
                  </a:lnTo>
                  <a:lnTo>
                    <a:pt x="0" y="442988"/>
                  </a:lnTo>
                  <a:lnTo>
                    <a:pt x="0" y="444017"/>
                  </a:lnTo>
                  <a:lnTo>
                    <a:pt x="0" y="447141"/>
                  </a:lnTo>
                  <a:lnTo>
                    <a:pt x="8166" y="451942"/>
                  </a:lnTo>
                  <a:lnTo>
                    <a:pt x="8712" y="451942"/>
                  </a:lnTo>
                  <a:close/>
                </a:path>
              </a:pathLst>
            </a:custGeom>
            <a:ln w="3175">
              <a:solidFill>
                <a:srgbClr val="0000FF"/>
              </a:solidFill>
            </a:ln>
          </p:spPr>
          <p:txBody>
            <a:bodyPr wrap="square" lIns="0" tIns="0" rIns="0" bIns="0" rtlCol="0"/>
            <a:lstStyle/>
            <a:p>
              <a:endParaRPr/>
            </a:p>
          </p:txBody>
        </p:sp>
      </p:grpSp>
      <p:grpSp>
        <p:nvGrpSpPr>
          <p:cNvPr id="27" name="object 27"/>
          <p:cNvGrpSpPr/>
          <p:nvPr/>
        </p:nvGrpSpPr>
        <p:grpSpPr>
          <a:xfrm>
            <a:off x="2358936" y="3220720"/>
            <a:ext cx="214629" cy="318770"/>
            <a:chOff x="2358936" y="3220720"/>
            <a:chExt cx="214629" cy="318770"/>
          </a:xfrm>
        </p:grpSpPr>
        <p:sp>
          <p:nvSpPr>
            <p:cNvPr id="28" name="object 28"/>
            <p:cNvSpPr/>
            <p:nvPr/>
          </p:nvSpPr>
          <p:spPr>
            <a:xfrm>
              <a:off x="2391295" y="3268624"/>
              <a:ext cx="36195" cy="269875"/>
            </a:xfrm>
            <a:custGeom>
              <a:avLst/>
              <a:gdLst/>
              <a:ahLst/>
              <a:cxnLst/>
              <a:rect l="l" t="t" r="r" b="b"/>
              <a:pathLst>
                <a:path w="36194" h="269875">
                  <a:moveTo>
                    <a:pt x="34023" y="0"/>
                  </a:moveTo>
                  <a:lnTo>
                    <a:pt x="20662" y="0"/>
                  </a:lnTo>
                  <a:lnTo>
                    <a:pt x="19545" y="469"/>
                  </a:lnTo>
                  <a:lnTo>
                    <a:pt x="18694" y="1231"/>
                  </a:lnTo>
                  <a:lnTo>
                    <a:pt x="16535" y="2387"/>
                  </a:lnTo>
                  <a:lnTo>
                    <a:pt x="13068" y="3022"/>
                  </a:lnTo>
                  <a:lnTo>
                    <a:pt x="8483" y="5778"/>
                  </a:lnTo>
                  <a:lnTo>
                    <a:pt x="7302" y="6273"/>
                  </a:lnTo>
                  <a:lnTo>
                    <a:pt x="0" y="240791"/>
                  </a:lnTo>
                  <a:lnTo>
                    <a:pt x="254" y="247726"/>
                  </a:lnTo>
                  <a:lnTo>
                    <a:pt x="1498" y="255282"/>
                  </a:lnTo>
                  <a:lnTo>
                    <a:pt x="1955" y="256743"/>
                  </a:lnTo>
                  <a:lnTo>
                    <a:pt x="5257" y="264007"/>
                  </a:lnTo>
                  <a:lnTo>
                    <a:pt x="5257" y="267144"/>
                  </a:lnTo>
                  <a:lnTo>
                    <a:pt x="7391" y="269278"/>
                  </a:lnTo>
                  <a:lnTo>
                    <a:pt x="10020" y="269278"/>
                  </a:lnTo>
                  <a:lnTo>
                    <a:pt x="12649" y="269278"/>
                  </a:lnTo>
                  <a:lnTo>
                    <a:pt x="14782" y="267144"/>
                  </a:lnTo>
                  <a:lnTo>
                    <a:pt x="14782" y="262928"/>
                  </a:lnTo>
                  <a:lnTo>
                    <a:pt x="13855" y="253796"/>
                  </a:lnTo>
                  <a:lnTo>
                    <a:pt x="13462" y="247395"/>
                  </a:lnTo>
                  <a:lnTo>
                    <a:pt x="13754" y="168275"/>
                  </a:lnTo>
                  <a:lnTo>
                    <a:pt x="13385" y="22377"/>
                  </a:lnTo>
                  <a:lnTo>
                    <a:pt x="13906" y="19697"/>
                  </a:lnTo>
                  <a:lnTo>
                    <a:pt x="15620" y="15963"/>
                  </a:lnTo>
                  <a:lnTo>
                    <a:pt x="18186" y="13868"/>
                  </a:lnTo>
                  <a:lnTo>
                    <a:pt x="19164" y="12750"/>
                  </a:lnTo>
                  <a:lnTo>
                    <a:pt x="20256" y="12001"/>
                  </a:lnTo>
                  <a:lnTo>
                    <a:pt x="23279" y="10845"/>
                  </a:lnTo>
                  <a:lnTo>
                    <a:pt x="25069" y="9525"/>
                  </a:lnTo>
                  <a:lnTo>
                    <a:pt x="34023" y="9525"/>
                  </a:lnTo>
                  <a:lnTo>
                    <a:pt x="36156" y="7391"/>
                  </a:lnTo>
                  <a:lnTo>
                    <a:pt x="36156" y="2133"/>
                  </a:lnTo>
                  <a:lnTo>
                    <a:pt x="34023" y="0"/>
                  </a:lnTo>
                  <a:close/>
                </a:path>
              </a:pathLst>
            </a:custGeom>
            <a:solidFill>
              <a:srgbClr val="0000FF"/>
            </a:solidFill>
          </p:spPr>
          <p:txBody>
            <a:bodyPr wrap="square" lIns="0" tIns="0" rIns="0" bIns="0" rtlCol="0"/>
            <a:lstStyle/>
            <a:p>
              <a:endParaRPr/>
            </a:p>
          </p:txBody>
        </p:sp>
        <p:sp>
          <p:nvSpPr>
            <p:cNvPr id="29" name="object 29"/>
            <p:cNvSpPr/>
            <p:nvPr/>
          </p:nvSpPr>
          <p:spPr>
            <a:xfrm>
              <a:off x="2391168" y="3268624"/>
              <a:ext cx="36830" cy="269875"/>
            </a:xfrm>
            <a:custGeom>
              <a:avLst/>
              <a:gdLst/>
              <a:ahLst/>
              <a:cxnLst/>
              <a:rect l="l" t="t" r="r" b="b"/>
              <a:pathLst>
                <a:path w="36830" h="269875">
                  <a:moveTo>
                    <a:pt x="10147" y="269278"/>
                  </a:moveTo>
                  <a:lnTo>
                    <a:pt x="12776" y="269278"/>
                  </a:lnTo>
                  <a:lnTo>
                    <a:pt x="14909" y="267144"/>
                  </a:lnTo>
                  <a:lnTo>
                    <a:pt x="14909" y="264515"/>
                  </a:lnTo>
                  <a:lnTo>
                    <a:pt x="14909" y="262928"/>
                  </a:lnTo>
                  <a:lnTo>
                    <a:pt x="14325" y="258394"/>
                  </a:lnTo>
                  <a:lnTo>
                    <a:pt x="13982" y="253796"/>
                  </a:lnTo>
                  <a:lnTo>
                    <a:pt x="13588" y="247395"/>
                  </a:lnTo>
                  <a:lnTo>
                    <a:pt x="13817" y="241007"/>
                  </a:lnTo>
                  <a:lnTo>
                    <a:pt x="13855" y="232473"/>
                  </a:lnTo>
                  <a:lnTo>
                    <a:pt x="13893" y="222961"/>
                  </a:lnTo>
                  <a:lnTo>
                    <a:pt x="13919" y="211480"/>
                  </a:lnTo>
                  <a:lnTo>
                    <a:pt x="13957" y="198805"/>
                  </a:lnTo>
                  <a:lnTo>
                    <a:pt x="13931" y="184518"/>
                  </a:lnTo>
                  <a:lnTo>
                    <a:pt x="13881" y="168275"/>
                  </a:lnTo>
                  <a:lnTo>
                    <a:pt x="13779" y="153238"/>
                  </a:lnTo>
                  <a:lnTo>
                    <a:pt x="13754" y="136220"/>
                  </a:lnTo>
                  <a:lnTo>
                    <a:pt x="13766" y="119989"/>
                  </a:lnTo>
                  <a:lnTo>
                    <a:pt x="13779" y="102577"/>
                  </a:lnTo>
                  <a:lnTo>
                    <a:pt x="13754" y="87502"/>
                  </a:lnTo>
                  <a:lnTo>
                    <a:pt x="13754" y="73278"/>
                  </a:lnTo>
                  <a:lnTo>
                    <a:pt x="13766" y="60998"/>
                  </a:lnTo>
                  <a:lnTo>
                    <a:pt x="13766" y="50304"/>
                  </a:lnTo>
                  <a:lnTo>
                    <a:pt x="13715" y="40754"/>
                  </a:lnTo>
                  <a:lnTo>
                    <a:pt x="13652" y="33223"/>
                  </a:lnTo>
                  <a:lnTo>
                    <a:pt x="13563" y="26466"/>
                  </a:lnTo>
                  <a:lnTo>
                    <a:pt x="13512" y="22377"/>
                  </a:lnTo>
                  <a:lnTo>
                    <a:pt x="14033" y="19697"/>
                  </a:lnTo>
                  <a:lnTo>
                    <a:pt x="14820" y="17754"/>
                  </a:lnTo>
                  <a:lnTo>
                    <a:pt x="15747" y="15963"/>
                  </a:lnTo>
                  <a:lnTo>
                    <a:pt x="17233" y="14782"/>
                  </a:lnTo>
                  <a:lnTo>
                    <a:pt x="18313" y="13868"/>
                  </a:lnTo>
                  <a:lnTo>
                    <a:pt x="19291" y="12750"/>
                  </a:lnTo>
                  <a:lnTo>
                    <a:pt x="20383" y="12001"/>
                  </a:lnTo>
                  <a:lnTo>
                    <a:pt x="21742" y="11417"/>
                  </a:lnTo>
                  <a:lnTo>
                    <a:pt x="22606" y="11252"/>
                  </a:lnTo>
                  <a:lnTo>
                    <a:pt x="23406" y="10845"/>
                  </a:lnTo>
                  <a:lnTo>
                    <a:pt x="24041" y="10274"/>
                  </a:lnTo>
                  <a:lnTo>
                    <a:pt x="25196" y="9525"/>
                  </a:lnTo>
                  <a:lnTo>
                    <a:pt x="31521" y="9525"/>
                  </a:lnTo>
                  <a:lnTo>
                    <a:pt x="34150" y="9525"/>
                  </a:lnTo>
                  <a:lnTo>
                    <a:pt x="36283" y="7391"/>
                  </a:lnTo>
                  <a:lnTo>
                    <a:pt x="36283" y="4762"/>
                  </a:lnTo>
                  <a:lnTo>
                    <a:pt x="36283" y="2133"/>
                  </a:lnTo>
                  <a:lnTo>
                    <a:pt x="34150" y="0"/>
                  </a:lnTo>
                  <a:lnTo>
                    <a:pt x="31521" y="0"/>
                  </a:lnTo>
                  <a:lnTo>
                    <a:pt x="25984" y="0"/>
                  </a:lnTo>
                  <a:lnTo>
                    <a:pt x="22809" y="0"/>
                  </a:lnTo>
                  <a:lnTo>
                    <a:pt x="20789" y="0"/>
                  </a:lnTo>
                  <a:lnTo>
                    <a:pt x="19672" y="469"/>
                  </a:lnTo>
                  <a:lnTo>
                    <a:pt x="18821" y="1231"/>
                  </a:lnTo>
                  <a:lnTo>
                    <a:pt x="16662" y="2387"/>
                  </a:lnTo>
                  <a:lnTo>
                    <a:pt x="14325" y="2793"/>
                  </a:lnTo>
                  <a:lnTo>
                    <a:pt x="13195" y="3022"/>
                  </a:lnTo>
                  <a:lnTo>
                    <a:pt x="12331" y="3467"/>
                  </a:lnTo>
                  <a:lnTo>
                    <a:pt x="11620" y="4076"/>
                  </a:lnTo>
                  <a:lnTo>
                    <a:pt x="8610" y="5778"/>
                  </a:lnTo>
                  <a:lnTo>
                    <a:pt x="7429" y="6273"/>
                  </a:lnTo>
                  <a:lnTo>
                    <a:pt x="6476" y="7061"/>
                  </a:lnTo>
                  <a:lnTo>
                    <a:pt x="5816" y="8039"/>
                  </a:lnTo>
                  <a:lnTo>
                    <a:pt x="4838" y="9664"/>
                  </a:lnTo>
                  <a:lnTo>
                    <a:pt x="3644" y="11391"/>
                  </a:lnTo>
                  <a:lnTo>
                    <a:pt x="190" y="50253"/>
                  </a:lnTo>
                  <a:lnTo>
                    <a:pt x="190" y="60985"/>
                  </a:lnTo>
                  <a:lnTo>
                    <a:pt x="203" y="73278"/>
                  </a:lnTo>
                  <a:lnTo>
                    <a:pt x="203" y="87502"/>
                  </a:lnTo>
                  <a:lnTo>
                    <a:pt x="165" y="102552"/>
                  </a:lnTo>
                  <a:lnTo>
                    <a:pt x="190" y="119989"/>
                  </a:lnTo>
                  <a:lnTo>
                    <a:pt x="203" y="136220"/>
                  </a:lnTo>
                  <a:lnTo>
                    <a:pt x="165" y="153238"/>
                  </a:lnTo>
                  <a:lnTo>
                    <a:pt x="76" y="168249"/>
                  </a:lnTo>
                  <a:lnTo>
                    <a:pt x="12" y="184505"/>
                  </a:lnTo>
                  <a:lnTo>
                    <a:pt x="0" y="198780"/>
                  </a:lnTo>
                  <a:lnTo>
                    <a:pt x="38" y="211480"/>
                  </a:lnTo>
                  <a:lnTo>
                    <a:pt x="50" y="222948"/>
                  </a:lnTo>
                  <a:lnTo>
                    <a:pt x="3987" y="261061"/>
                  </a:lnTo>
                  <a:lnTo>
                    <a:pt x="5384" y="264007"/>
                  </a:lnTo>
                  <a:lnTo>
                    <a:pt x="5384" y="267144"/>
                  </a:lnTo>
                  <a:lnTo>
                    <a:pt x="7518" y="269278"/>
                  </a:lnTo>
                  <a:lnTo>
                    <a:pt x="10147" y="269278"/>
                  </a:lnTo>
                  <a:close/>
                </a:path>
              </a:pathLst>
            </a:custGeom>
            <a:ln w="3175">
              <a:solidFill>
                <a:srgbClr val="0000FF"/>
              </a:solidFill>
            </a:ln>
          </p:spPr>
          <p:txBody>
            <a:bodyPr wrap="square" lIns="0" tIns="0" rIns="0" bIns="0" rtlCol="0"/>
            <a:lstStyle/>
            <a:p>
              <a:endParaRPr/>
            </a:p>
          </p:txBody>
        </p:sp>
        <p:sp>
          <p:nvSpPr>
            <p:cNvPr id="30" name="object 30"/>
            <p:cNvSpPr/>
            <p:nvPr/>
          </p:nvSpPr>
          <p:spPr>
            <a:xfrm>
              <a:off x="2358936" y="3220720"/>
              <a:ext cx="214629" cy="318770"/>
            </a:xfrm>
            <a:custGeom>
              <a:avLst/>
              <a:gdLst/>
              <a:ahLst/>
              <a:cxnLst/>
              <a:rect l="l" t="t" r="r" b="b"/>
              <a:pathLst>
                <a:path w="214630" h="318770">
                  <a:moveTo>
                    <a:pt x="43738" y="25"/>
                  </a:moveTo>
                  <a:lnTo>
                    <a:pt x="5410" y="9423"/>
                  </a:lnTo>
                  <a:lnTo>
                    <a:pt x="0" y="14922"/>
                  </a:lnTo>
                  <a:lnTo>
                    <a:pt x="0" y="18872"/>
                  </a:lnTo>
                  <a:lnTo>
                    <a:pt x="2133" y="21005"/>
                  </a:lnTo>
                  <a:lnTo>
                    <a:pt x="5753" y="21005"/>
                  </a:lnTo>
                  <a:lnTo>
                    <a:pt x="7429" y="20192"/>
                  </a:lnTo>
                  <a:lnTo>
                    <a:pt x="10782" y="17297"/>
                  </a:lnTo>
                  <a:lnTo>
                    <a:pt x="13385" y="15671"/>
                  </a:lnTo>
                  <a:lnTo>
                    <a:pt x="20281" y="12407"/>
                  </a:lnTo>
                  <a:lnTo>
                    <a:pt x="23939" y="11404"/>
                  </a:lnTo>
                  <a:lnTo>
                    <a:pt x="35293" y="9525"/>
                  </a:lnTo>
                  <a:lnTo>
                    <a:pt x="42887" y="9525"/>
                  </a:lnTo>
                  <a:lnTo>
                    <a:pt x="86537" y="26733"/>
                  </a:lnTo>
                  <a:lnTo>
                    <a:pt x="119570" y="66763"/>
                  </a:lnTo>
                  <a:lnTo>
                    <a:pt x="130187" y="81711"/>
                  </a:lnTo>
                  <a:lnTo>
                    <a:pt x="147383" y="113753"/>
                  </a:lnTo>
                  <a:lnTo>
                    <a:pt x="154749" y="130441"/>
                  </a:lnTo>
                  <a:lnTo>
                    <a:pt x="167347" y="166636"/>
                  </a:lnTo>
                  <a:lnTo>
                    <a:pt x="177888" y="199821"/>
                  </a:lnTo>
                  <a:lnTo>
                    <a:pt x="183299" y="214934"/>
                  </a:lnTo>
                  <a:lnTo>
                    <a:pt x="187426" y="230124"/>
                  </a:lnTo>
                  <a:lnTo>
                    <a:pt x="190423" y="243128"/>
                  </a:lnTo>
                  <a:lnTo>
                    <a:pt x="194830" y="255181"/>
                  </a:lnTo>
                  <a:lnTo>
                    <a:pt x="197751" y="264337"/>
                  </a:lnTo>
                  <a:lnTo>
                    <a:pt x="201256" y="280276"/>
                  </a:lnTo>
                  <a:lnTo>
                    <a:pt x="202145" y="286245"/>
                  </a:lnTo>
                  <a:lnTo>
                    <a:pt x="202018" y="290563"/>
                  </a:lnTo>
                  <a:lnTo>
                    <a:pt x="184429" y="303199"/>
                  </a:lnTo>
                  <a:lnTo>
                    <a:pt x="163868" y="303110"/>
                  </a:lnTo>
                  <a:lnTo>
                    <a:pt x="151371" y="302044"/>
                  </a:lnTo>
                  <a:lnTo>
                    <a:pt x="138925" y="300177"/>
                  </a:lnTo>
                  <a:lnTo>
                    <a:pt x="111340" y="298780"/>
                  </a:lnTo>
                  <a:lnTo>
                    <a:pt x="98602" y="297840"/>
                  </a:lnTo>
                  <a:lnTo>
                    <a:pt x="87363" y="296125"/>
                  </a:lnTo>
                  <a:lnTo>
                    <a:pt x="65252" y="295033"/>
                  </a:lnTo>
                  <a:lnTo>
                    <a:pt x="20574" y="299491"/>
                  </a:lnTo>
                  <a:lnTo>
                    <a:pt x="17018" y="302132"/>
                  </a:lnTo>
                  <a:lnTo>
                    <a:pt x="17018" y="306730"/>
                  </a:lnTo>
                  <a:lnTo>
                    <a:pt x="19151" y="308863"/>
                  </a:lnTo>
                  <a:lnTo>
                    <a:pt x="21780" y="308863"/>
                  </a:lnTo>
                  <a:lnTo>
                    <a:pt x="30162" y="306819"/>
                  </a:lnTo>
                  <a:lnTo>
                    <a:pt x="36956" y="306108"/>
                  </a:lnTo>
                  <a:lnTo>
                    <a:pt x="64477" y="307619"/>
                  </a:lnTo>
                  <a:lnTo>
                    <a:pt x="85331" y="309714"/>
                  </a:lnTo>
                  <a:lnTo>
                    <a:pt x="96380" y="311835"/>
                  </a:lnTo>
                  <a:lnTo>
                    <a:pt x="110096" y="313347"/>
                  </a:lnTo>
                  <a:lnTo>
                    <a:pt x="136944" y="315201"/>
                  </a:lnTo>
                  <a:lnTo>
                    <a:pt x="149250" y="317195"/>
                  </a:lnTo>
                  <a:lnTo>
                    <a:pt x="163537" y="318554"/>
                  </a:lnTo>
                  <a:lnTo>
                    <a:pt x="208178" y="309930"/>
                  </a:lnTo>
                  <a:lnTo>
                    <a:pt x="214503" y="292379"/>
                  </a:lnTo>
                  <a:lnTo>
                    <a:pt x="214401" y="285699"/>
                  </a:lnTo>
                  <a:lnTo>
                    <a:pt x="212915" y="277977"/>
                  </a:lnTo>
                  <a:lnTo>
                    <a:pt x="210654" y="270141"/>
                  </a:lnTo>
                  <a:lnTo>
                    <a:pt x="208534" y="261594"/>
                  </a:lnTo>
                  <a:lnTo>
                    <a:pt x="205105" y="251637"/>
                  </a:lnTo>
                  <a:lnTo>
                    <a:pt x="200685" y="240309"/>
                  </a:lnTo>
                  <a:lnTo>
                    <a:pt x="197459" y="227596"/>
                  </a:lnTo>
                  <a:lnTo>
                    <a:pt x="192912" y="212013"/>
                  </a:lnTo>
                  <a:lnTo>
                    <a:pt x="187147" y="196761"/>
                  </a:lnTo>
                  <a:lnTo>
                    <a:pt x="176390" y="163652"/>
                  </a:lnTo>
                  <a:lnTo>
                    <a:pt x="163677" y="127126"/>
                  </a:lnTo>
                  <a:lnTo>
                    <a:pt x="156057" y="109816"/>
                  </a:lnTo>
                  <a:lnTo>
                    <a:pt x="138430" y="76949"/>
                  </a:lnTo>
                  <a:lnTo>
                    <a:pt x="127482" y="61455"/>
                  </a:lnTo>
                  <a:lnTo>
                    <a:pt x="116840" y="45300"/>
                  </a:lnTo>
                  <a:lnTo>
                    <a:pt x="78981" y="10642"/>
                  </a:lnTo>
                  <a:lnTo>
                    <a:pt x="54152" y="1308"/>
                  </a:lnTo>
                  <a:lnTo>
                    <a:pt x="43738" y="25"/>
                  </a:lnTo>
                  <a:close/>
                </a:path>
              </a:pathLst>
            </a:custGeom>
            <a:solidFill>
              <a:srgbClr val="0000FF"/>
            </a:solidFill>
          </p:spPr>
          <p:txBody>
            <a:bodyPr wrap="square" lIns="0" tIns="0" rIns="0" bIns="0" rtlCol="0"/>
            <a:lstStyle/>
            <a:p>
              <a:endParaRPr/>
            </a:p>
          </p:txBody>
        </p:sp>
        <p:sp>
          <p:nvSpPr>
            <p:cNvPr id="31" name="object 31"/>
            <p:cNvSpPr/>
            <p:nvPr/>
          </p:nvSpPr>
          <p:spPr>
            <a:xfrm>
              <a:off x="2358936" y="3220720"/>
              <a:ext cx="214629" cy="318770"/>
            </a:xfrm>
            <a:custGeom>
              <a:avLst/>
              <a:gdLst/>
              <a:ahLst/>
              <a:cxnLst/>
              <a:rect l="l" t="t" r="r" b="b"/>
              <a:pathLst>
                <a:path w="214630" h="318770">
                  <a:moveTo>
                    <a:pt x="163537" y="318554"/>
                  </a:moveTo>
                  <a:lnTo>
                    <a:pt x="195351" y="316534"/>
                  </a:lnTo>
                  <a:lnTo>
                    <a:pt x="200418" y="314413"/>
                  </a:lnTo>
                  <a:lnTo>
                    <a:pt x="213601" y="298259"/>
                  </a:lnTo>
                  <a:lnTo>
                    <a:pt x="214503" y="292379"/>
                  </a:lnTo>
                  <a:lnTo>
                    <a:pt x="214401" y="285699"/>
                  </a:lnTo>
                  <a:lnTo>
                    <a:pt x="212915" y="277977"/>
                  </a:lnTo>
                  <a:lnTo>
                    <a:pt x="210654" y="270141"/>
                  </a:lnTo>
                  <a:lnTo>
                    <a:pt x="208534" y="261594"/>
                  </a:lnTo>
                  <a:lnTo>
                    <a:pt x="205105" y="251637"/>
                  </a:lnTo>
                  <a:lnTo>
                    <a:pt x="200685" y="240309"/>
                  </a:lnTo>
                  <a:lnTo>
                    <a:pt x="197459" y="227596"/>
                  </a:lnTo>
                  <a:lnTo>
                    <a:pt x="192912" y="212013"/>
                  </a:lnTo>
                  <a:lnTo>
                    <a:pt x="187147" y="196761"/>
                  </a:lnTo>
                  <a:lnTo>
                    <a:pt x="181927" y="180682"/>
                  </a:lnTo>
                  <a:lnTo>
                    <a:pt x="176390" y="163652"/>
                  </a:lnTo>
                  <a:lnTo>
                    <a:pt x="170014" y="145338"/>
                  </a:lnTo>
                  <a:lnTo>
                    <a:pt x="163677" y="127126"/>
                  </a:lnTo>
                  <a:lnTo>
                    <a:pt x="156057" y="109816"/>
                  </a:lnTo>
                  <a:lnTo>
                    <a:pt x="147142" y="93179"/>
                  </a:lnTo>
                  <a:lnTo>
                    <a:pt x="138430" y="76949"/>
                  </a:lnTo>
                  <a:lnTo>
                    <a:pt x="127482" y="61455"/>
                  </a:lnTo>
                  <a:lnTo>
                    <a:pt x="116840" y="45300"/>
                  </a:lnTo>
                  <a:lnTo>
                    <a:pt x="78981" y="10642"/>
                  </a:lnTo>
                  <a:lnTo>
                    <a:pt x="34848" y="0"/>
                  </a:lnTo>
                  <a:lnTo>
                    <a:pt x="27736" y="1244"/>
                  </a:lnTo>
                  <a:lnTo>
                    <a:pt x="22301" y="2019"/>
                  </a:lnTo>
                  <a:lnTo>
                    <a:pt x="0" y="14922"/>
                  </a:lnTo>
                  <a:lnTo>
                    <a:pt x="0" y="16243"/>
                  </a:lnTo>
                  <a:lnTo>
                    <a:pt x="0" y="18872"/>
                  </a:lnTo>
                  <a:lnTo>
                    <a:pt x="2133" y="21005"/>
                  </a:lnTo>
                  <a:lnTo>
                    <a:pt x="4762" y="21005"/>
                  </a:lnTo>
                  <a:lnTo>
                    <a:pt x="5753" y="21005"/>
                  </a:lnTo>
                  <a:lnTo>
                    <a:pt x="6667" y="20700"/>
                  </a:lnTo>
                  <a:lnTo>
                    <a:pt x="7429" y="20192"/>
                  </a:lnTo>
                  <a:lnTo>
                    <a:pt x="10782" y="17297"/>
                  </a:lnTo>
                  <a:lnTo>
                    <a:pt x="13385" y="15671"/>
                  </a:lnTo>
                  <a:lnTo>
                    <a:pt x="20281" y="12407"/>
                  </a:lnTo>
                  <a:lnTo>
                    <a:pt x="23939" y="11404"/>
                  </a:lnTo>
                  <a:lnTo>
                    <a:pt x="29197" y="10655"/>
                  </a:lnTo>
                  <a:lnTo>
                    <a:pt x="35293" y="9525"/>
                  </a:lnTo>
                  <a:lnTo>
                    <a:pt x="42887" y="9525"/>
                  </a:lnTo>
                  <a:lnTo>
                    <a:pt x="52235" y="10642"/>
                  </a:lnTo>
                  <a:lnTo>
                    <a:pt x="97904" y="37718"/>
                  </a:lnTo>
                  <a:lnTo>
                    <a:pt x="119570" y="66763"/>
                  </a:lnTo>
                  <a:lnTo>
                    <a:pt x="130187" y="81711"/>
                  </a:lnTo>
                  <a:lnTo>
                    <a:pt x="138760" y="97688"/>
                  </a:lnTo>
                  <a:lnTo>
                    <a:pt x="147383" y="113753"/>
                  </a:lnTo>
                  <a:lnTo>
                    <a:pt x="154749" y="130441"/>
                  </a:lnTo>
                  <a:lnTo>
                    <a:pt x="161023" y="148475"/>
                  </a:lnTo>
                  <a:lnTo>
                    <a:pt x="167347" y="166636"/>
                  </a:lnTo>
                  <a:lnTo>
                    <a:pt x="172859" y="183591"/>
                  </a:lnTo>
                  <a:lnTo>
                    <a:pt x="177888" y="199821"/>
                  </a:lnTo>
                  <a:lnTo>
                    <a:pt x="183299" y="214934"/>
                  </a:lnTo>
                  <a:lnTo>
                    <a:pt x="187426" y="230124"/>
                  </a:lnTo>
                  <a:lnTo>
                    <a:pt x="190423" y="243128"/>
                  </a:lnTo>
                  <a:lnTo>
                    <a:pt x="194830" y="255181"/>
                  </a:lnTo>
                  <a:lnTo>
                    <a:pt x="197751" y="264337"/>
                  </a:lnTo>
                  <a:lnTo>
                    <a:pt x="199504" y="272783"/>
                  </a:lnTo>
                  <a:lnTo>
                    <a:pt x="201256" y="280276"/>
                  </a:lnTo>
                  <a:lnTo>
                    <a:pt x="202145" y="286245"/>
                  </a:lnTo>
                  <a:lnTo>
                    <a:pt x="184429" y="303199"/>
                  </a:lnTo>
                  <a:lnTo>
                    <a:pt x="175082" y="303136"/>
                  </a:lnTo>
                  <a:lnTo>
                    <a:pt x="163868" y="303110"/>
                  </a:lnTo>
                  <a:lnTo>
                    <a:pt x="151371" y="302044"/>
                  </a:lnTo>
                  <a:lnTo>
                    <a:pt x="138925" y="300177"/>
                  </a:lnTo>
                  <a:lnTo>
                    <a:pt x="123939" y="299440"/>
                  </a:lnTo>
                  <a:lnTo>
                    <a:pt x="111340" y="298780"/>
                  </a:lnTo>
                  <a:lnTo>
                    <a:pt x="98602" y="297840"/>
                  </a:lnTo>
                  <a:lnTo>
                    <a:pt x="87363" y="296125"/>
                  </a:lnTo>
                  <a:lnTo>
                    <a:pt x="75958" y="295541"/>
                  </a:lnTo>
                  <a:lnTo>
                    <a:pt x="65252" y="295033"/>
                  </a:lnTo>
                  <a:lnTo>
                    <a:pt x="53987" y="295528"/>
                  </a:lnTo>
                  <a:lnTo>
                    <a:pt x="45212" y="296125"/>
                  </a:lnTo>
                  <a:lnTo>
                    <a:pt x="36588" y="296570"/>
                  </a:lnTo>
                  <a:lnTo>
                    <a:pt x="28816" y="297383"/>
                  </a:lnTo>
                  <a:lnTo>
                    <a:pt x="20574" y="299491"/>
                  </a:lnTo>
                  <a:lnTo>
                    <a:pt x="18224" y="300443"/>
                  </a:lnTo>
                  <a:lnTo>
                    <a:pt x="17018" y="302132"/>
                  </a:lnTo>
                  <a:lnTo>
                    <a:pt x="17018" y="304101"/>
                  </a:lnTo>
                  <a:lnTo>
                    <a:pt x="17018" y="306730"/>
                  </a:lnTo>
                  <a:lnTo>
                    <a:pt x="19151" y="308863"/>
                  </a:lnTo>
                  <a:lnTo>
                    <a:pt x="21780" y="308863"/>
                  </a:lnTo>
                  <a:lnTo>
                    <a:pt x="30162" y="306819"/>
                  </a:lnTo>
                  <a:lnTo>
                    <a:pt x="36956" y="306108"/>
                  </a:lnTo>
                  <a:lnTo>
                    <a:pt x="45212" y="306527"/>
                  </a:lnTo>
                  <a:lnTo>
                    <a:pt x="53860" y="307124"/>
                  </a:lnTo>
                  <a:lnTo>
                    <a:pt x="64477" y="307619"/>
                  </a:lnTo>
                  <a:lnTo>
                    <a:pt x="74980" y="308673"/>
                  </a:lnTo>
                  <a:lnTo>
                    <a:pt x="85331" y="309714"/>
                  </a:lnTo>
                  <a:lnTo>
                    <a:pt x="96380" y="311835"/>
                  </a:lnTo>
                  <a:lnTo>
                    <a:pt x="110096" y="313347"/>
                  </a:lnTo>
                  <a:lnTo>
                    <a:pt x="123012" y="314299"/>
                  </a:lnTo>
                  <a:lnTo>
                    <a:pt x="136944" y="315201"/>
                  </a:lnTo>
                  <a:lnTo>
                    <a:pt x="149250" y="317195"/>
                  </a:lnTo>
                  <a:lnTo>
                    <a:pt x="162801" y="318515"/>
                  </a:lnTo>
                  <a:lnTo>
                    <a:pt x="163537" y="318554"/>
                  </a:lnTo>
                  <a:close/>
                </a:path>
              </a:pathLst>
            </a:custGeom>
            <a:ln w="3175">
              <a:solidFill>
                <a:srgbClr val="0000FF"/>
              </a:solidFill>
            </a:ln>
          </p:spPr>
          <p:txBody>
            <a:bodyPr wrap="square" lIns="0" tIns="0" rIns="0" bIns="0" rtlCol="0"/>
            <a:lstStyle/>
            <a:p>
              <a:endParaRPr/>
            </a:p>
          </p:txBody>
        </p:sp>
      </p:grpSp>
      <p:grpSp>
        <p:nvGrpSpPr>
          <p:cNvPr id="32" name="object 32"/>
          <p:cNvGrpSpPr/>
          <p:nvPr/>
        </p:nvGrpSpPr>
        <p:grpSpPr>
          <a:xfrm>
            <a:off x="2654922" y="3301098"/>
            <a:ext cx="300990" cy="227965"/>
            <a:chOff x="2654922" y="3301098"/>
            <a:chExt cx="300990" cy="227965"/>
          </a:xfrm>
        </p:grpSpPr>
        <p:sp>
          <p:nvSpPr>
            <p:cNvPr id="33" name="object 33"/>
            <p:cNvSpPr/>
            <p:nvPr/>
          </p:nvSpPr>
          <p:spPr>
            <a:xfrm>
              <a:off x="2757665" y="3312693"/>
              <a:ext cx="53975" cy="216535"/>
            </a:xfrm>
            <a:custGeom>
              <a:avLst/>
              <a:gdLst/>
              <a:ahLst/>
              <a:cxnLst/>
              <a:rect l="l" t="t" r="r" b="b"/>
              <a:pathLst>
                <a:path w="53975" h="216535">
                  <a:moveTo>
                    <a:pt x="49110" y="0"/>
                  </a:moveTo>
                  <a:lnTo>
                    <a:pt x="41681" y="0"/>
                  </a:lnTo>
                  <a:lnTo>
                    <a:pt x="38722" y="2159"/>
                  </a:lnTo>
                  <a:lnTo>
                    <a:pt x="37515" y="5207"/>
                  </a:lnTo>
                  <a:lnTo>
                    <a:pt x="36779" y="6476"/>
                  </a:lnTo>
                  <a:lnTo>
                    <a:pt x="20116" y="55435"/>
                  </a:lnTo>
                  <a:lnTo>
                    <a:pt x="12077" y="119659"/>
                  </a:lnTo>
                  <a:lnTo>
                    <a:pt x="7937" y="148894"/>
                  </a:lnTo>
                  <a:lnTo>
                    <a:pt x="6845" y="161925"/>
                  </a:lnTo>
                  <a:lnTo>
                    <a:pt x="5714" y="172123"/>
                  </a:lnTo>
                  <a:lnTo>
                    <a:pt x="4965" y="181622"/>
                  </a:lnTo>
                  <a:lnTo>
                    <a:pt x="1041" y="208025"/>
                  </a:lnTo>
                  <a:lnTo>
                    <a:pt x="304" y="209042"/>
                  </a:lnTo>
                  <a:lnTo>
                    <a:pt x="0" y="209956"/>
                  </a:lnTo>
                  <a:lnTo>
                    <a:pt x="0" y="212915"/>
                  </a:lnTo>
                  <a:lnTo>
                    <a:pt x="1206" y="214604"/>
                  </a:lnTo>
                  <a:lnTo>
                    <a:pt x="5549" y="216001"/>
                  </a:lnTo>
                  <a:lnTo>
                    <a:pt x="6921" y="215861"/>
                  </a:lnTo>
                  <a:lnTo>
                    <a:pt x="20446" y="173697"/>
                  </a:lnTo>
                  <a:lnTo>
                    <a:pt x="22987" y="150952"/>
                  </a:lnTo>
                  <a:lnTo>
                    <a:pt x="27520" y="121831"/>
                  </a:lnTo>
                  <a:lnTo>
                    <a:pt x="31661" y="89306"/>
                  </a:lnTo>
                  <a:lnTo>
                    <a:pt x="36169" y="58229"/>
                  </a:lnTo>
                  <a:lnTo>
                    <a:pt x="46075" y="21209"/>
                  </a:lnTo>
                  <a:lnTo>
                    <a:pt x="49796" y="17449"/>
                  </a:lnTo>
                  <a:lnTo>
                    <a:pt x="52374" y="13042"/>
                  </a:lnTo>
                  <a:lnTo>
                    <a:pt x="53200" y="11239"/>
                  </a:lnTo>
                  <a:lnTo>
                    <a:pt x="53428" y="9004"/>
                  </a:lnTo>
                  <a:lnTo>
                    <a:pt x="53314" y="7442"/>
                  </a:lnTo>
                  <a:lnTo>
                    <a:pt x="52425" y="2819"/>
                  </a:lnTo>
                  <a:lnTo>
                    <a:pt x="49110" y="0"/>
                  </a:lnTo>
                  <a:close/>
                </a:path>
              </a:pathLst>
            </a:custGeom>
            <a:solidFill>
              <a:srgbClr val="0000FF"/>
            </a:solidFill>
          </p:spPr>
          <p:txBody>
            <a:bodyPr wrap="square" lIns="0" tIns="0" rIns="0" bIns="0" rtlCol="0"/>
            <a:lstStyle/>
            <a:p>
              <a:endParaRPr/>
            </a:p>
          </p:txBody>
        </p:sp>
        <p:sp>
          <p:nvSpPr>
            <p:cNvPr id="34" name="object 34"/>
            <p:cNvSpPr/>
            <p:nvPr/>
          </p:nvSpPr>
          <p:spPr>
            <a:xfrm>
              <a:off x="2757665" y="3312693"/>
              <a:ext cx="53975" cy="216535"/>
            </a:xfrm>
            <a:custGeom>
              <a:avLst/>
              <a:gdLst/>
              <a:ahLst/>
              <a:cxnLst/>
              <a:rect l="l" t="t" r="r" b="b"/>
              <a:pathLst>
                <a:path w="53975" h="216535">
                  <a:moveTo>
                    <a:pt x="5549" y="216001"/>
                  </a:moveTo>
                  <a:lnTo>
                    <a:pt x="6248" y="216001"/>
                  </a:lnTo>
                  <a:lnTo>
                    <a:pt x="6921" y="215861"/>
                  </a:lnTo>
                  <a:lnTo>
                    <a:pt x="20446" y="173697"/>
                  </a:lnTo>
                  <a:lnTo>
                    <a:pt x="21678" y="163525"/>
                  </a:lnTo>
                  <a:lnTo>
                    <a:pt x="22987" y="150952"/>
                  </a:lnTo>
                  <a:lnTo>
                    <a:pt x="25044" y="138112"/>
                  </a:lnTo>
                  <a:lnTo>
                    <a:pt x="27520" y="121831"/>
                  </a:lnTo>
                  <a:lnTo>
                    <a:pt x="29590" y="105422"/>
                  </a:lnTo>
                  <a:lnTo>
                    <a:pt x="31661" y="89306"/>
                  </a:lnTo>
                  <a:lnTo>
                    <a:pt x="34124" y="73177"/>
                  </a:lnTo>
                  <a:lnTo>
                    <a:pt x="36169" y="58229"/>
                  </a:lnTo>
                  <a:lnTo>
                    <a:pt x="38519" y="45897"/>
                  </a:lnTo>
                  <a:lnTo>
                    <a:pt x="40474" y="36664"/>
                  </a:lnTo>
                  <a:lnTo>
                    <a:pt x="42290" y="29959"/>
                  </a:lnTo>
                  <a:lnTo>
                    <a:pt x="44450" y="24968"/>
                  </a:lnTo>
                  <a:lnTo>
                    <a:pt x="46075" y="21209"/>
                  </a:lnTo>
                  <a:lnTo>
                    <a:pt x="47231" y="19723"/>
                  </a:lnTo>
                  <a:lnTo>
                    <a:pt x="48399" y="18808"/>
                  </a:lnTo>
                  <a:lnTo>
                    <a:pt x="49352" y="17970"/>
                  </a:lnTo>
                  <a:lnTo>
                    <a:pt x="53428" y="10147"/>
                  </a:lnTo>
                  <a:lnTo>
                    <a:pt x="53428" y="9004"/>
                  </a:lnTo>
                  <a:lnTo>
                    <a:pt x="53314" y="7442"/>
                  </a:lnTo>
                  <a:lnTo>
                    <a:pt x="52425" y="2819"/>
                  </a:lnTo>
                  <a:lnTo>
                    <a:pt x="49110" y="0"/>
                  </a:lnTo>
                  <a:lnTo>
                    <a:pt x="45148" y="0"/>
                  </a:lnTo>
                  <a:lnTo>
                    <a:pt x="41681" y="0"/>
                  </a:lnTo>
                  <a:lnTo>
                    <a:pt x="38722" y="2159"/>
                  </a:lnTo>
                  <a:lnTo>
                    <a:pt x="37515" y="5207"/>
                  </a:lnTo>
                  <a:lnTo>
                    <a:pt x="36779" y="6476"/>
                  </a:lnTo>
                  <a:lnTo>
                    <a:pt x="29197" y="18440"/>
                  </a:lnTo>
                  <a:lnTo>
                    <a:pt x="26847" y="23977"/>
                  </a:lnTo>
                  <a:lnTo>
                    <a:pt x="24510" y="32702"/>
                  </a:lnTo>
                  <a:lnTo>
                    <a:pt x="22491" y="42583"/>
                  </a:lnTo>
                  <a:lnTo>
                    <a:pt x="20116" y="55435"/>
                  </a:lnTo>
                  <a:lnTo>
                    <a:pt x="18135" y="70891"/>
                  </a:lnTo>
                  <a:lnTo>
                    <a:pt x="15887" y="87096"/>
                  </a:lnTo>
                  <a:lnTo>
                    <a:pt x="13969" y="103517"/>
                  </a:lnTo>
                  <a:lnTo>
                    <a:pt x="12077" y="119659"/>
                  </a:lnTo>
                  <a:lnTo>
                    <a:pt x="9804" y="135826"/>
                  </a:lnTo>
                  <a:lnTo>
                    <a:pt x="7937" y="148894"/>
                  </a:lnTo>
                  <a:lnTo>
                    <a:pt x="6845" y="161925"/>
                  </a:lnTo>
                  <a:lnTo>
                    <a:pt x="5714" y="172123"/>
                  </a:lnTo>
                  <a:lnTo>
                    <a:pt x="4965" y="181622"/>
                  </a:lnTo>
                  <a:lnTo>
                    <a:pt x="3937" y="188887"/>
                  </a:lnTo>
                  <a:lnTo>
                    <a:pt x="2895" y="195580"/>
                  </a:lnTo>
                  <a:lnTo>
                    <a:pt x="1968" y="201599"/>
                  </a:lnTo>
                  <a:lnTo>
                    <a:pt x="1511" y="205244"/>
                  </a:lnTo>
                  <a:lnTo>
                    <a:pt x="1041" y="208025"/>
                  </a:lnTo>
                  <a:lnTo>
                    <a:pt x="304" y="209042"/>
                  </a:lnTo>
                  <a:lnTo>
                    <a:pt x="0" y="209956"/>
                  </a:lnTo>
                  <a:lnTo>
                    <a:pt x="0" y="210947"/>
                  </a:lnTo>
                  <a:lnTo>
                    <a:pt x="0" y="212915"/>
                  </a:lnTo>
                  <a:lnTo>
                    <a:pt x="5206" y="216001"/>
                  </a:lnTo>
                  <a:lnTo>
                    <a:pt x="5549" y="216001"/>
                  </a:lnTo>
                  <a:close/>
                </a:path>
              </a:pathLst>
            </a:custGeom>
            <a:ln w="3175">
              <a:solidFill>
                <a:srgbClr val="0000FF"/>
              </a:solidFill>
            </a:ln>
          </p:spPr>
          <p:txBody>
            <a:bodyPr wrap="square" lIns="0" tIns="0" rIns="0" bIns="0" rtlCol="0"/>
            <a:lstStyle/>
            <a:p>
              <a:endParaRPr/>
            </a:p>
          </p:txBody>
        </p:sp>
        <p:sp>
          <p:nvSpPr>
            <p:cNvPr id="35" name="object 35"/>
            <p:cNvSpPr/>
            <p:nvPr/>
          </p:nvSpPr>
          <p:spPr>
            <a:xfrm>
              <a:off x="2654922" y="3301098"/>
              <a:ext cx="300990" cy="40640"/>
            </a:xfrm>
            <a:custGeom>
              <a:avLst/>
              <a:gdLst/>
              <a:ahLst/>
              <a:cxnLst/>
              <a:rect l="l" t="t" r="r" b="b"/>
              <a:pathLst>
                <a:path w="300989" h="40639">
                  <a:moveTo>
                    <a:pt x="298615" y="0"/>
                  </a:moveTo>
                  <a:lnTo>
                    <a:pt x="294665" y="0"/>
                  </a:lnTo>
                  <a:lnTo>
                    <a:pt x="293484" y="533"/>
                  </a:lnTo>
                  <a:lnTo>
                    <a:pt x="291236" y="3213"/>
                  </a:lnTo>
                  <a:lnTo>
                    <a:pt x="285292" y="1993"/>
                  </a:lnTo>
                  <a:lnTo>
                    <a:pt x="280822" y="2387"/>
                  </a:lnTo>
                  <a:lnTo>
                    <a:pt x="277139" y="2133"/>
                  </a:lnTo>
                  <a:lnTo>
                    <a:pt x="262928" y="4114"/>
                  </a:lnTo>
                  <a:lnTo>
                    <a:pt x="253314" y="4940"/>
                  </a:lnTo>
                  <a:lnTo>
                    <a:pt x="229781" y="7848"/>
                  </a:lnTo>
                  <a:lnTo>
                    <a:pt x="214934" y="9118"/>
                  </a:lnTo>
                  <a:lnTo>
                    <a:pt x="198475" y="11264"/>
                  </a:lnTo>
                  <a:lnTo>
                    <a:pt x="181571" y="12966"/>
                  </a:lnTo>
                  <a:lnTo>
                    <a:pt x="164363" y="15176"/>
                  </a:lnTo>
                  <a:lnTo>
                    <a:pt x="126758" y="21424"/>
                  </a:lnTo>
                  <a:lnTo>
                    <a:pt x="108927" y="23075"/>
                  </a:lnTo>
                  <a:lnTo>
                    <a:pt x="74688" y="25057"/>
                  </a:lnTo>
                  <a:lnTo>
                    <a:pt x="60871" y="26276"/>
                  </a:lnTo>
                  <a:lnTo>
                    <a:pt x="30835" y="26289"/>
                  </a:lnTo>
                  <a:lnTo>
                    <a:pt x="23837" y="25209"/>
                  </a:lnTo>
                  <a:lnTo>
                    <a:pt x="17843" y="25171"/>
                  </a:lnTo>
                  <a:lnTo>
                    <a:pt x="15366" y="24701"/>
                  </a:lnTo>
                  <a:lnTo>
                    <a:pt x="12712" y="23520"/>
                  </a:lnTo>
                  <a:lnTo>
                    <a:pt x="5740" y="22771"/>
                  </a:lnTo>
                  <a:lnTo>
                    <a:pt x="2565" y="22771"/>
                  </a:lnTo>
                  <a:lnTo>
                    <a:pt x="0" y="25336"/>
                  </a:lnTo>
                  <a:lnTo>
                    <a:pt x="0" y="29311"/>
                  </a:lnTo>
                  <a:lnTo>
                    <a:pt x="1079" y="32042"/>
                  </a:lnTo>
                  <a:lnTo>
                    <a:pt x="22186" y="39027"/>
                  </a:lnTo>
                  <a:lnTo>
                    <a:pt x="29184" y="40157"/>
                  </a:lnTo>
                  <a:lnTo>
                    <a:pt x="49682" y="40259"/>
                  </a:lnTo>
                  <a:lnTo>
                    <a:pt x="61175" y="40259"/>
                  </a:lnTo>
                  <a:lnTo>
                    <a:pt x="75501" y="39103"/>
                  </a:lnTo>
                  <a:lnTo>
                    <a:pt x="91605" y="38328"/>
                  </a:lnTo>
                  <a:lnTo>
                    <a:pt x="109943" y="37134"/>
                  </a:lnTo>
                  <a:lnTo>
                    <a:pt x="128282" y="35636"/>
                  </a:lnTo>
                  <a:lnTo>
                    <a:pt x="166243" y="29984"/>
                  </a:lnTo>
                  <a:lnTo>
                    <a:pt x="183083" y="28232"/>
                  </a:lnTo>
                  <a:lnTo>
                    <a:pt x="200037" y="26784"/>
                  </a:lnTo>
                  <a:lnTo>
                    <a:pt x="216331" y="24942"/>
                  </a:lnTo>
                  <a:lnTo>
                    <a:pt x="231228" y="23863"/>
                  </a:lnTo>
                  <a:lnTo>
                    <a:pt x="254749" y="21209"/>
                  </a:lnTo>
                  <a:lnTo>
                    <a:pt x="264515" y="20485"/>
                  </a:lnTo>
                  <a:lnTo>
                    <a:pt x="277494" y="18440"/>
                  </a:lnTo>
                  <a:lnTo>
                    <a:pt x="296290" y="11734"/>
                  </a:lnTo>
                  <a:lnTo>
                    <a:pt x="297535" y="10731"/>
                  </a:lnTo>
                  <a:lnTo>
                    <a:pt x="300443" y="6654"/>
                  </a:lnTo>
                  <a:lnTo>
                    <a:pt x="300748" y="5740"/>
                  </a:lnTo>
                  <a:lnTo>
                    <a:pt x="300748" y="2133"/>
                  </a:lnTo>
                  <a:lnTo>
                    <a:pt x="298615" y="0"/>
                  </a:lnTo>
                  <a:close/>
                </a:path>
              </a:pathLst>
            </a:custGeom>
            <a:solidFill>
              <a:srgbClr val="0000FF"/>
            </a:solidFill>
          </p:spPr>
          <p:txBody>
            <a:bodyPr wrap="square" lIns="0" tIns="0" rIns="0" bIns="0" rtlCol="0"/>
            <a:lstStyle/>
            <a:p>
              <a:endParaRPr/>
            </a:p>
          </p:txBody>
        </p:sp>
        <p:sp>
          <p:nvSpPr>
            <p:cNvPr id="36" name="object 36"/>
            <p:cNvSpPr/>
            <p:nvPr/>
          </p:nvSpPr>
          <p:spPr>
            <a:xfrm>
              <a:off x="2654922" y="3301098"/>
              <a:ext cx="300990" cy="40640"/>
            </a:xfrm>
            <a:custGeom>
              <a:avLst/>
              <a:gdLst/>
              <a:ahLst/>
              <a:cxnLst/>
              <a:rect l="l" t="t" r="r" b="b"/>
              <a:pathLst>
                <a:path w="300989" h="40639">
                  <a:moveTo>
                    <a:pt x="49682" y="40259"/>
                  </a:moveTo>
                  <a:lnTo>
                    <a:pt x="61175" y="40259"/>
                  </a:lnTo>
                  <a:lnTo>
                    <a:pt x="75501" y="39103"/>
                  </a:lnTo>
                  <a:lnTo>
                    <a:pt x="91605" y="38328"/>
                  </a:lnTo>
                  <a:lnTo>
                    <a:pt x="109943" y="37134"/>
                  </a:lnTo>
                  <a:lnTo>
                    <a:pt x="128282" y="35636"/>
                  </a:lnTo>
                  <a:lnTo>
                    <a:pt x="148183" y="32575"/>
                  </a:lnTo>
                  <a:lnTo>
                    <a:pt x="166243" y="29984"/>
                  </a:lnTo>
                  <a:lnTo>
                    <a:pt x="183083" y="28232"/>
                  </a:lnTo>
                  <a:lnTo>
                    <a:pt x="200037" y="26784"/>
                  </a:lnTo>
                  <a:lnTo>
                    <a:pt x="216331" y="24942"/>
                  </a:lnTo>
                  <a:lnTo>
                    <a:pt x="231228" y="23863"/>
                  </a:lnTo>
                  <a:lnTo>
                    <a:pt x="244195" y="22339"/>
                  </a:lnTo>
                  <a:lnTo>
                    <a:pt x="254749" y="21209"/>
                  </a:lnTo>
                  <a:lnTo>
                    <a:pt x="264515" y="20485"/>
                  </a:lnTo>
                  <a:lnTo>
                    <a:pt x="272732" y="19189"/>
                  </a:lnTo>
                  <a:lnTo>
                    <a:pt x="277494" y="18440"/>
                  </a:lnTo>
                  <a:lnTo>
                    <a:pt x="281470" y="18173"/>
                  </a:lnTo>
                  <a:lnTo>
                    <a:pt x="282994" y="17894"/>
                  </a:lnTo>
                  <a:lnTo>
                    <a:pt x="287019" y="16827"/>
                  </a:lnTo>
                  <a:lnTo>
                    <a:pt x="289826" y="16256"/>
                  </a:lnTo>
                  <a:lnTo>
                    <a:pt x="296290" y="11734"/>
                  </a:lnTo>
                  <a:lnTo>
                    <a:pt x="297535" y="10731"/>
                  </a:lnTo>
                  <a:lnTo>
                    <a:pt x="299859" y="7531"/>
                  </a:lnTo>
                  <a:lnTo>
                    <a:pt x="300443" y="6654"/>
                  </a:lnTo>
                  <a:lnTo>
                    <a:pt x="300748" y="5740"/>
                  </a:lnTo>
                  <a:lnTo>
                    <a:pt x="300748" y="4762"/>
                  </a:lnTo>
                  <a:lnTo>
                    <a:pt x="300748" y="2133"/>
                  </a:lnTo>
                  <a:lnTo>
                    <a:pt x="298615" y="0"/>
                  </a:lnTo>
                  <a:lnTo>
                    <a:pt x="295986" y="0"/>
                  </a:lnTo>
                  <a:lnTo>
                    <a:pt x="294665" y="0"/>
                  </a:lnTo>
                  <a:lnTo>
                    <a:pt x="293484" y="533"/>
                  </a:lnTo>
                  <a:lnTo>
                    <a:pt x="292620" y="1384"/>
                  </a:lnTo>
                  <a:lnTo>
                    <a:pt x="291236" y="3213"/>
                  </a:lnTo>
                  <a:lnTo>
                    <a:pt x="290614" y="2959"/>
                  </a:lnTo>
                  <a:lnTo>
                    <a:pt x="290245" y="2844"/>
                  </a:lnTo>
                  <a:lnTo>
                    <a:pt x="289852" y="2768"/>
                  </a:lnTo>
                  <a:lnTo>
                    <a:pt x="286791" y="2146"/>
                  </a:lnTo>
                  <a:lnTo>
                    <a:pt x="286067" y="2019"/>
                  </a:lnTo>
                  <a:lnTo>
                    <a:pt x="285686" y="1993"/>
                  </a:lnTo>
                  <a:lnTo>
                    <a:pt x="285292" y="1993"/>
                  </a:lnTo>
                  <a:lnTo>
                    <a:pt x="280822" y="2387"/>
                  </a:lnTo>
                  <a:lnTo>
                    <a:pt x="277139" y="2133"/>
                  </a:lnTo>
                  <a:lnTo>
                    <a:pt x="275374" y="2235"/>
                  </a:lnTo>
                  <a:lnTo>
                    <a:pt x="270217" y="2984"/>
                  </a:lnTo>
                  <a:lnTo>
                    <a:pt x="262928" y="4114"/>
                  </a:lnTo>
                  <a:lnTo>
                    <a:pt x="253314" y="4940"/>
                  </a:lnTo>
                  <a:lnTo>
                    <a:pt x="242392" y="6184"/>
                  </a:lnTo>
                  <a:lnTo>
                    <a:pt x="229781" y="7848"/>
                  </a:lnTo>
                  <a:lnTo>
                    <a:pt x="214934" y="9118"/>
                  </a:lnTo>
                  <a:lnTo>
                    <a:pt x="198475" y="11264"/>
                  </a:lnTo>
                  <a:lnTo>
                    <a:pt x="181571" y="12966"/>
                  </a:lnTo>
                  <a:lnTo>
                    <a:pt x="164363" y="15176"/>
                  </a:lnTo>
                  <a:lnTo>
                    <a:pt x="145948" y="18122"/>
                  </a:lnTo>
                  <a:lnTo>
                    <a:pt x="126758" y="21424"/>
                  </a:lnTo>
                  <a:lnTo>
                    <a:pt x="108927" y="23075"/>
                  </a:lnTo>
                  <a:lnTo>
                    <a:pt x="90868" y="24244"/>
                  </a:lnTo>
                  <a:lnTo>
                    <a:pt x="74688" y="25057"/>
                  </a:lnTo>
                  <a:lnTo>
                    <a:pt x="60871" y="26276"/>
                  </a:lnTo>
                  <a:lnTo>
                    <a:pt x="49695" y="26276"/>
                  </a:lnTo>
                  <a:lnTo>
                    <a:pt x="38595" y="26289"/>
                  </a:lnTo>
                  <a:lnTo>
                    <a:pt x="30835" y="26289"/>
                  </a:lnTo>
                  <a:lnTo>
                    <a:pt x="23837" y="25209"/>
                  </a:lnTo>
                  <a:lnTo>
                    <a:pt x="17843" y="25171"/>
                  </a:lnTo>
                  <a:lnTo>
                    <a:pt x="15366" y="24701"/>
                  </a:lnTo>
                  <a:lnTo>
                    <a:pt x="13703" y="23939"/>
                  </a:lnTo>
                  <a:lnTo>
                    <a:pt x="12712" y="23520"/>
                  </a:lnTo>
                  <a:lnTo>
                    <a:pt x="11823" y="23329"/>
                  </a:lnTo>
                  <a:lnTo>
                    <a:pt x="10896" y="23329"/>
                  </a:lnTo>
                  <a:lnTo>
                    <a:pt x="9016" y="22999"/>
                  </a:lnTo>
                  <a:lnTo>
                    <a:pt x="8597" y="22910"/>
                  </a:lnTo>
                  <a:lnTo>
                    <a:pt x="8166" y="22872"/>
                  </a:lnTo>
                  <a:lnTo>
                    <a:pt x="7721" y="22872"/>
                  </a:lnTo>
                  <a:lnTo>
                    <a:pt x="6527" y="22809"/>
                  </a:lnTo>
                  <a:lnTo>
                    <a:pt x="6146" y="22771"/>
                  </a:lnTo>
                  <a:lnTo>
                    <a:pt x="5740" y="22771"/>
                  </a:lnTo>
                  <a:lnTo>
                    <a:pt x="2565" y="22771"/>
                  </a:lnTo>
                  <a:lnTo>
                    <a:pt x="0" y="25336"/>
                  </a:lnTo>
                  <a:lnTo>
                    <a:pt x="0" y="28511"/>
                  </a:lnTo>
                  <a:lnTo>
                    <a:pt x="0" y="29311"/>
                  </a:lnTo>
                  <a:lnTo>
                    <a:pt x="3632" y="34671"/>
                  </a:lnTo>
                  <a:lnTo>
                    <a:pt x="5194" y="35623"/>
                  </a:lnTo>
                  <a:lnTo>
                    <a:pt x="5981" y="36156"/>
                  </a:lnTo>
                  <a:lnTo>
                    <a:pt x="6908" y="36525"/>
                  </a:lnTo>
                  <a:lnTo>
                    <a:pt x="7899" y="36677"/>
                  </a:lnTo>
                  <a:lnTo>
                    <a:pt x="9982" y="37312"/>
                  </a:lnTo>
                  <a:lnTo>
                    <a:pt x="11861" y="38011"/>
                  </a:lnTo>
                  <a:lnTo>
                    <a:pt x="15811" y="38836"/>
                  </a:lnTo>
                  <a:lnTo>
                    <a:pt x="17157" y="38976"/>
                  </a:lnTo>
                  <a:lnTo>
                    <a:pt x="22186" y="39027"/>
                  </a:lnTo>
                  <a:lnTo>
                    <a:pt x="29184" y="40157"/>
                  </a:lnTo>
                  <a:lnTo>
                    <a:pt x="38595" y="40246"/>
                  </a:lnTo>
                  <a:lnTo>
                    <a:pt x="49682" y="40259"/>
                  </a:lnTo>
                  <a:close/>
                </a:path>
              </a:pathLst>
            </a:custGeom>
            <a:ln w="3175">
              <a:solidFill>
                <a:srgbClr val="0000FF"/>
              </a:solidFill>
            </a:ln>
          </p:spPr>
          <p:txBody>
            <a:bodyPr wrap="square" lIns="0" tIns="0" rIns="0" bIns="0" rtlCol="0"/>
            <a:lstStyle/>
            <a:p>
              <a:endParaRPr/>
            </a:p>
          </p:txBody>
        </p:sp>
      </p:grpSp>
      <p:grpSp>
        <p:nvGrpSpPr>
          <p:cNvPr id="37" name="object 37"/>
          <p:cNvGrpSpPr/>
          <p:nvPr/>
        </p:nvGrpSpPr>
        <p:grpSpPr>
          <a:xfrm>
            <a:off x="3671480" y="2818041"/>
            <a:ext cx="207010" cy="392430"/>
            <a:chOff x="3671480" y="2818041"/>
            <a:chExt cx="207010" cy="392430"/>
          </a:xfrm>
        </p:grpSpPr>
        <p:sp>
          <p:nvSpPr>
            <p:cNvPr id="38" name="object 38"/>
            <p:cNvSpPr/>
            <p:nvPr/>
          </p:nvSpPr>
          <p:spPr>
            <a:xfrm>
              <a:off x="3671480" y="2818041"/>
              <a:ext cx="207010" cy="392430"/>
            </a:xfrm>
            <a:custGeom>
              <a:avLst/>
              <a:gdLst/>
              <a:ahLst/>
              <a:cxnLst/>
              <a:rect l="l" t="t" r="r" b="b"/>
              <a:pathLst>
                <a:path w="207010" h="392430">
                  <a:moveTo>
                    <a:pt x="10591" y="0"/>
                  </a:moveTo>
                  <a:lnTo>
                    <a:pt x="0" y="7772"/>
                  </a:lnTo>
                  <a:lnTo>
                    <a:pt x="0" y="9639"/>
                  </a:lnTo>
                  <a:lnTo>
                    <a:pt x="1079" y="12509"/>
                  </a:lnTo>
                  <a:lnTo>
                    <a:pt x="1371" y="13970"/>
                  </a:lnTo>
                  <a:lnTo>
                    <a:pt x="2095" y="15138"/>
                  </a:lnTo>
                  <a:lnTo>
                    <a:pt x="3098" y="15963"/>
                  </a:lnTo>
                  <a:lnTo>
                    <a:pt x="3873" y="18846"/>
                  </a:lnTo>
                  <a:lnTo>
                    <a:pt x="6553" y="25742"/>
                  </a:lnTo>
                  <a:lnTo>
                    <a:pt x="9829" y="32727"/>
                  </a:lnTo>
                  <a:lnTo>
                    <a:pt x="12826" y="39954"/>
                  </a:lnTo>
                  <a:lnTo>
                    <a:pt x="15913" y="48501"/>
                  </a:lnTo>
                  <a:lnTo>
                    <a:pt x="20459" y="58470"/>
                  </a:lnTo>
                  <a:lnTo>
                    <a:pt x="29819" y="80746"/>
                  </a:lnTo>
                  <a:lnTo>
                    <a:pt x="49161" y="129705"/>
                  </a:lnTo>
                  <a:lnTo>
                    <a:pt x="71869" y="176809"/>
                  </a:lnTo>
                  <a:lnTo>
                    <a:pt x="79324" y="191071"/>
                  </a:lnTo>
                  <a:lnTo>
                    <a:pt x="85432" y="205003"/>
                  </a:lnTo>
                  <a:lnTo>
                    <a:pt x="100545" y="235839"/>
                  </a:lnTo>
                  <a:lnTo>
                    <a:pt x="108013" y="252018"/>
                  </a:lnTo>
                  <a:lnTo>
                    <a:pt x="122618" y="281470"/>
                  </a:lnTo>
                  <a:lnTo>
                    <a:pt x="134226" y="306895"/>
                  </a:lnTo>
                  <a:lnTo>
                    <a:pt x="140919" y="318427"/>
                  </a:lnTo>
                  <a:lnTo>
                    <a:pt x="146291" y="328599"/>
                  </a:lnTo>
                  <a:lnTo>
                    <a:pt x="151841" y="338391"/>
                  </a:lnTo>
                  <a:lnTo>
                    <a:pt x="163842" y="353847"/>
                  </a:lnTo>
                  <a:lnTo>
                    <a:pt x="174104" y="365086"/>
                  </a:lnTo>
                  <a:lnTo>
                    <a:pt x="178282" y="368935"/>
                  </a:lnTo>
                  <a:lnTo>
                    <a:pt x="181508" y="372554"/>
                  </a:lnTo>
                  <a:lnTo>
                    <a:pt x="184734" y="375450"/>
                  </a:lnTo>
                  <a:lnTo>
                    <a:pt x="187045" y="378460"/>
                  </a:lnTo>
                  <a:lnTo>
                    <a:pt x="188290" y="379552"/>
                  </a:lnTo>
                  <a:lnTo>
                    <a:pt x="196329" y="385927"/>
                  </a:lnTo>
                  <a:lnTo>
                    <a:pt x="198348" y="391198"/>
                  </a:lnTo>
                  <a:lnTo>
                    <a:pt x="200037" y="392404"/>
                  </a:lnTo>
                  <a:lnTo>
                    <a:pt x="202018" y="392404"/>
                  </a:lnTo>
                  <a:lnTo>
                    <a:pt x="204647" y="392404"/>
                  </a:lnTo>
                  <a:lnTo>
                    <a:pt x="206781" y="390271"/>
                  </a:lnTo>
                  <a:lnTo>
                    <a:pt x="206781" y="387642"/>
                  </a:lnTo>
                  <a:lnTo>
                    <a:pt x="205498" y="382676"/>
                  </a:lnTo>
                  <a:lnTo>
                    <a:pt x="206387" y="381355"/>
                  </a:lnTo>
                  <a:lnTo>
                    <a:pt x="206895" y="379806"/>
                  </a:lnTo>
                  <a:lnTo>
                    <a:pt x="206895" y="376466"/>
                  </a:lnTo>
                  <a:lnTo>
                    <a:pt x="206387" y="374916"/>
                  </a:lnTo>
                  <a:lnTo>
                    <a:pt x="203898" y="370890"/>
                  </a:lnTo>
                  <a:lnTo>
                    <a:pt x="202742" y="368719"/>
                  </a:lnTo>
                  <a:lnTo>
                    <a:pt x="199859" y="366141"/>
                  </a:lnTo>
                  <a:lnTo>
                    <a:pt x="197599" y="363143"/>
                  </a:lnTo>
                  <a:lnTo>
                    <a:pt x="194398" y="360299"/>
                  </a:lnTo>
                  <a:lnTo>
                    <a:pt x="191134" y="356717"/>
                  </a:lnTo>
                  <a:lnTo>
                    <a:pt x="186842" y="352818"/>
                  </a:lnTo>
                  <a:lnTo>
                    <a:pt x="177279" y="342607"/>
                  </a:lnTo>
                  <a:lnTo>
                    <a:pt x="166242" y="329272"/>
                  </a:lnTo>
                  <a:lnTo>
                    <a:pt x="160985" y="320497"/>
                  </a:lnTo>
                  <a:lnTo>
                    <a:pt x="155435" y="310388"/>
                  </a:lnTo>
                  <a:lnTo>
                    <a:pt x="149136" y="299872"/>
                  </a:lnTo>
                  <a:lnTo>
                    <a:pt x="144157" y="288836"/>
                  </a:lnTo>
                  <a:lnTo>
                    <a:pt x="137287" y="274447"/>
                  </a:lnTo>
                  <a:lnTo>
                    <a:pt x="122516" y="245160"/>
                  </a:lnTo>
                  <a:lnTo>
                    <a:pt x="115023" y="229044"/>
                  </a:lnTo>
                  <a:lnTo>
                    <a:pt x="99872" y="198539"/>
                  </a:lnTo>
                  <a:lnTo>
                    <a:pt x="93535" y="184467"/>
                  </a:lnTo>
                  <a:lnTo>
                    <a:pt x="85788" y="169875"/>
                  </a:lnTo>
                  <a:lnTo>
                    <a:pt x="63347" y="123507"/>
                  </a:lnTo>
                  <a:lnTo>
                    <a:pt x="44030" y="75412"/>
                  </a:lnTo>
                  <a:lnTo>
                    <a:pt x="34378" y="52501"/>
                  </a:lnTo>
                  <a:lnTo>
                    <a:pt x="30048" y="43040"/>
                  </a:lnTo>
                  <a:lnTo>
                    <a:pt x="26962" y="34620"/>
                  </a:lnTo>
                  <a:lnTo>
                    <a:pt x="23634" y="26784"/>
                  </a:lnTo>
                  <a:lnTo>
                    <a:pt x="20434" y="19951"/>
                  </a:lnTo>
                  <a:lnTo>
                    <a:pt x="18326" y="14706"/>
                  </a:lnTo>
                  <a:lnTo>
                    <a:pt x="16408" y="7429"/>
                  </a:lnTo>
                  <a:lnTo>
                    <a:pt x="14439" y="3644"/>
                  </a:lnTo>
                  <a:lnTo>
                    <a:pt x="12877" y="1308"/>
                  </a:lnTo>
                  <a:lnTo>
                    <a:pt x="10591" y="0"/>
                  </a:lnTo>
                  <a:close/>
                </a:path>
              </a:pathLst>
            </a:custGeom>
            <a:solidFill>
              <a:srgbClr val="0000FF"/>
            </a:solidFill>
          </p:spPr>
          <p:txBody>
            <a:bodyPr wrap="square" lIns="0" tIns="0" rIns="0" bIns="0" rtlCol="0"/>
            <a:lstStyle/>
            <a:p>
              <a:endParaRPr/>
            </a:p>
          </p:txBody>
        </p:sp>
        <p:sp>
          <p:nvSpPr>
            <p:cNvPr id="39" name="object 39"/>
            <p:cNvSpPr/>
            <p:nvPr/>
          </p:nvSpPr>
          <p:spPr>
            <a:xfrm>
              <a:off x="3671480" y="2818041"/>
              <a:ext cx="207010" cy="392430"/>
            </a:xfrm>
            <a:custGeom>
              <a:avLst/>
              <a:gdLst/>
              <a:ahLst/>
              <a:cxnLst/>
              <a:rect l="l" t="t" r="r" b="b"/>
              <a:pathLst>
                <a:path w="207010" h="392430">
                  <a:moveTo>
                    <a:pt x="202018" y="392404"/>
                  </a:moveTo>
                  <a:lnTo>
                    <a:pt x="204647" y="392404"/>
                  </a:lnTo>
                  <a:lnTo>
                    <a:pt x="206781" y="390271"/>
                  </a:lnTo>
                  <a:lnTo>
                    <a:pt x="206781" y="387642"/>
                  </a:lnTo>
                  <a:lnTo>
                    <a:pt x="206552" y="386270"/>
                  </a:lnTo>
                  <a:lnTo>
                    <a:pt x="205498" y="382676"/>
                  </a:lnTo>
                  <a:lnTo>
                    <a:pt x="206387" y="381355"/>
                  </a:lnTo>
                  <a:lnTo>
                    <a:pt x="206895" y="379806"/>
                  </a:lnTo>
                  <a:lnTo>
                    <a:pt x="206895" y="378129"/>
                  </a:lnTo>
                  <a:lnTo>
                    <a:pt x="206895" y="376466"/>
                  </a:lnTo>
                  <a:lnTo>
                    <a:pt x="206387" y="374916"/>
                  </a:lnTo>
                  <a:lnTo>
                    <a:pt x="205524" y="373634"/>
                  </a:lnTo>
                  <a:lnTo>
                    <a:pt x="204863" y="372491"/>
                  </a:lnTo>
                  <a:lnTo>
                    <a:pt x="203898" y="370890"/>
                  </a:lnTo>
                  <a:lnTo>
                    <a:pt x="203390" y="369671"/>
                  </a:lnTo>
                  <a:lnTo>
                    <a:pt x="202742" y="368719"/>
                  </a:lnTo>
                  <a:lnTo>
                    <a:pt x="201942" y="367919"/>
                  </a:lnTo>
                  <a:lnTo>
                    <a:pt x="199859" y="366141"/>
                  </a:lnTo>
                  <a:lnTo>
                    <a:pt x="198564" y="364299"/>
                  </a:lnTo>
                  <a:lnTo>
                    <a:pt x="197599" y="363143"/>
                  </a:lnTo>
                  <a:lnTo>
                    <a:pt x="194398" y="360299"/>
                  </a:lnTo>
                  <a:lnTo>
                    <a:pt x="191134" y="356717"/>
                  </a:lnTo>
                  <a:lnTo>
                    <a:pt x="186842" y="352818"/>
                  </a:lnTo>
                  <a:lnTo>
                    <a:pt x="182752" y="348399"/>
                  </a:lnTo>
                  <a:lnTo>
                    <a:pt x="177279" y="342607"/>
                  </a:lnTo>
                  <a:lnTo>
                    <a:pt x="172237" y="336600"/>
                  </a:lnTo>
                  <a:lnTo>
                    <a:pt x="166242" y="329272"/>
                  </a:lnTo>
                  <a:lnTo>
                    <a:pt x="160985" y="320497"/>
                  </a:lnTo>
                  <a:lnTo>
                    <a:pt x="155435" y="310388"/>
                  </a:lnTo>
                  <a:lnTo>
                    <a:pt x="149136" y="299872"/>
                  </a:lnTo>
                  <a:lnTo>
                    <a:pt x="144157" y="288836"/>
                  </a:lnTo>
                  <a:lnTo>
                    <a:pt x="137287" y="274447"/>
                  </a:lnTo>
                  <a:lnTo>
                    <a:pt x="130035" y="260070"/>
                  </a:lnTo>
                  <a:lnTo>
                    <a:pt x="122516" y="245160"/>
                  </a:lnTo>
                  <a:lnTo>
                    <a:pt x="115023" y="229044"/>
                  </a:lnTo>
                  <a:lnTo>
                    <a:pt x="107378" y="213474"/>
                  </a:lnTo>
                  <a:lnTo>
                    <a:pt x="99872" y="198539"/>
                  </a:lnTo>
                  <a:lnTo>
                    <a:pt x="93535" y="184467"/>
                  </a:lnTo>
                  <a:lnTo>
                    <a:pt x="85788" y="169875"/>
                  </a:lnTo>
                  <a:lnTo>
                    <a:pt x="78295" y="154571"/>
                  </a:lnTo>
                  <a:lnTo>
                    <a:pt x="70789" y="139573"/>
                  </a:lnTo>
                  <a:lnTo>
                    <a:pt x="63347" y="123507"/>
                  </a:lnTo>
                  <a:lnTo>
                    <a:pt x="55892" y="106680"/>
                  </a:lnTo>
                  <a:lnTo>
                    <a:pt x="49580" y="90741"/>
                  </a:lnTo>
                  <a:lnTo>
                    <a:pt x="44030" y="75412"/>
                  </a:lnTo>
                  <a:lnTo>
                    <a:pt x="38747" y="62788"/>
                  </a:lnTo>
                  <a:lnTo>
                    <a:pt x="34378" y="52501"/>
                  </a:lnTo>
                  <a:lnTo>
                    <a:pt x="30048" y="43040"/>
                  </a:lnTo>
                  <a:lnTo>
                    <a:pt x="26962" y="34620"/>
                  </a:lnTo>
                  <a:lnTo>
                    <a:pt x="23634" y="26784"/>
                  </a:lnTo>
                  <a:lnTo>
                    <a:pt x="20434" y="19951"/>
                  </a:lnTo>
                  <a:lnTo>
                    <a:pt x="18326" y="14706"/>
                  </a:lnTo>
                  <a:lnTo>
                    <a:pt x="10591" y="0"/>
                  </a:lnTo>
                  <a:lnTo>
                    <a:pt x="7988" y="0"/>
                  </a:lnTo>
                  <a:lnTo>
                    <a:pt x="507" y="6096"/>
                  </a:lnTo>
                  <a:lnTo>
                    <a:pt x="177" y="6896"/>
                  </a:lnTo>
                  <a:lnTo>
                    <a:pt x="0" y="7772"/>
                  </a:lnTo>
                  <a:lnTo>
                    <a:pt x="0" y="8699"/>
                  </a:lnTo>
                  <a:lnTo>
                    <a:pt x="0" y="9639"/>
                  </a:lnTo>
                  <a:lnTo>
                    <a:pt x="190" y="10541"/>
                  </a:lnTo>
                  <a:lnTo>
                    <a:pt x="533" y="11353"/>
                  </a:lnTo>
                  <a:lnTo>
                    <a:pt x="1079" y="12509"/>
                  </a:lnTo>
                  <a:lnTo>
                    <a:pt x="1371" y="13970"/>
                  </a:lnTo>
                  <a:lnTo>
                    <a:pt x="2095" y="15138"/>
                  </a:lnTo>
                  <a:lnTo>
                    <a:pt x="3098" y="15963"/>
                  </a:lnTo>
                  <a:lnTo>
                    <a:pt x="3873" y="18846"/>
                  </a:lnTo>
                  <a:lnTo>
                    <a:pt x="6553" y="25742"/>
                  </a:lnTo>
                  <a:lnTo>
                    <a:pt x="9829" y="32727"/>
                  </a:lnTo>
                  <a:lnTo>
                    <a:pt x="12826" y="39954"/>
                  </a:lnTo>
                  <a:lnTo>
                    <a:pt x="15913" y="48501"/>
                  </a:lnTo>
                  <a:lnTo>
                    <a:pt x="20459" y="58470"/>
                  </a:lnTo>
                  <a:lnTo>
                    <a:pt x="24752" y="68656"/>
                  </a:lnTo>
                  <a:lnTo>
                    <a:pt x="29819" y="80746"/>
                  </a:lnTo>
                  <a:lnTo>
                    <a:pt x="35255" y="95999"/>
                  </a:lnTo>
                  <a:lnTo>
                    <a:pt x="41567" y="112445"/>
                  </a:lnTo>
                  <a:lnTo>
                    <a:pt x="49161" y="129705"/>
                  </a:lnTo>
                  <a:lnTo>
                    <a:pt x="56807" y="146189"/>
                  </a:lnTo>
                  <a:lnTo>
                    <a:pt x="64401" y="161391"/>
                  </a:lnTo>
                  <a:lnTo>
                    <a:pt x="71869" y="176809"/>
                  </a:lnTo>
                  <a:lnTo>
                    <a:pt x="79324" y="191071"/>
                  </a:lnTo>
                  <a:lnTo>
                    <a:pt x="85432" y="205003"/>
                  </a:lnTo>
                  <a:lnTo>
                    <a:pt x="93116" y="220459"/>
                  </a:lnTo>
                  <a:lnTo>
                    <a:pt x="100545" y="235839"/>
                  </a:lnTo>
                  <a:lnTo>
                    <a:pt x="108013" y="252018"/>
                  </a:lnTo>
                  <a:lnTo>
                    <a:pt x="115582" y="267284"/>
                  </a:lnTo>
                  <a:lnTo>
                    <a:pt x="122618" y="281470"/>
                  </a:lnTo>
                  <a:lnTo>
                    <a:pt x="129209" y="295617"/>
                  </a:lnTo>
                  <a:lnTo>
                    <a:pt x="134226" y="306895"/>
                  </a:lnTo>
                  <a:lnTo>
                    <a:pt x="140919" y="318427"/>
                  </a:lnTo>
                  <a:lnTo>
                    <a:pt x="163842" y="353847"/>
                  </a:lnTo>
                  <a:lnTo>
                    <a:pt x="169786" y="360349"/>
                  </a:lnTo>
                  <a:lnTo>
                    <a:pt x="174104" y="365086"/>
                  </a:lnTo>
                  <a:lnTo>
                    <a:pt x="178282" y="368935"/>
                  </a:lnTo>
                  <a:lnTo>
                    <a:pt x="181508" y="372554"/>
                  </a:lnTo>
                  <a:lnTo>
                    <a:pt x="184734" y="375450"/>
                  </a:lnTo>
                  <a:lnTo>
                    <a:pt x="186118" y="377380"/>
                  </a:lnTo>
                  <a:lnTo>
                    <a:pt x="187045" y="378460"/>
                  </a:lnTo>
                  <a:lnTo>
                    <a:pt x="188290" y="379552"/>
                  </a:lnTo>
                  <a:lnTo>
                    <a:pt x="188747" y="380644"/>
                  </a:lnTo>
                  <a:lnTo>
                    <a:pt x="196329" y="385927"/>
                  </a:lnTo>
                  <a:lnTo>
                    <a:pt x="197446" y="389001"/>
                  </a:lnTo>
                  <a:lnTo>
                    <a:pt x="198348" y="391198"/>
                  </a:lnTo>
                  <a:lnTo>
                    <a:pt x="200037" y="392404"/>
                  </a:lnTo>
                  <a:lnTo>
                    <a:pt x="202018" y="392404"/>
                  </a:lnTo>
                  <a:close/>
                </a:path>
              </a:pathLst>
            </a:custGeom>
            <a:ln w="3175">
              <a:solidFill>
                <a:srgbClr val="0000FF"/>
              </a:solidFill>
            </a:ln>
          </p:spPr>
          <p:txBody>
            <a:bodyPr wrap="square" lIns="0" tIns="0" rIns="0" bIns="0" rtlCol="0"/>
            <a:lstStyle/>
            <a:p>
              <a:endParaRPr/>
            </a:p>
          </p:txBody>
        </p:sp>
      </p:grpSp>
      <p:grpSp>
        <p:nvGrpSpPr>
          <p:cNvPr id="40" name="object 40"/>
          <p:cNvGrpSpPr/>
          <p:nvPr/>
        </p:nvGrpSpPr>
        <p:grpSpPr>
          <a:xfrm>
            <a:off x="4043692" y="3135757"/>
            <a:ext cx="755015" cy="1208405"/>
            <a:chOff x="4043692" y="3135757"/>
            <a:chExt cx="755015" cy="1208405"/>
          </a:xfrm>
        </p:grpSpPr>
        <p:pic>
          <p:nvPicPr>
            <p:cNvPr id="41" name="object 41"/>
            <p:cNvPicPr/>
            <p:nvPr/>
          </p:nvPicPr>
          <p:blipFill>
            <a:blip r:embed="rId7" cstate="print"/>
            <a:stretch>
              <a:fillRect/>
            </a:stretch>
          </p:blipFill>
          <p:spPr>
            <a:xfrm>
              <a:off x="4593628" y="3135757"/>
              <a:ext cx="205054" cy="242404"/>
            </a:xfrm>
            <a:prstGeom prst="rect">
              <a:avLst/>
            </a:prstGeom>
          </p:spPr>
        </p:pic>
        <p:pic>
          <p:nvPicPr>
            <p:cNvPr id="42" name="object 42"/>
            <p:cNvPicPr/>
            <p:nvPr/>
          </p:nvPicPr>
          <p:blipFill>
            <a:blip r:embed="rId8" cstate="print"/>
            <a:stretch>
              <a:fillRect/>
            </a:stretch>
          </p:blipFill>
          <p:spPr>
            <a:xfrm>
              <a:off x="4043692" y="3259569"/>
              <a:ext cx="687463" cy="1084351"/>
            </a:xfrm>
            <a:prstGeom prst="rect">
              <a:avLst/>
            </a:prstGeom>
          </p:spPr>
        </p:pic>
      </p:grpSp>
      <p:grpSp>
        <p:nvGrpSpPr>
          <p:cNvPr id="43" name="object 43"/>
          <p:cNvGrpSpPr/>
          <p:nvPr/>
        </p:nvGrpSpPr>
        <p:grpSpPr>
          <a:xfrm>
            <a:off x="2820403" y="3311842"/>
            <a:ext cx="1069975" cy="988694"/>
            <a:chOff x="2820403" y="3311842"/>
            <a:chExt cx="1069975" cy="988694"/>
          </a:xfrm>
        </p:grpSpPr>
        <p:sp>
          <p:nvSpPr>
            <p:cNvPr id="44" name="object 44"/>
            <p:cNvSpPr/>
            <p:nvPr/>
          </p:nvSpPr>
          <p:spPr>
            <a:xfrm>
              <a:off x="3677234" y="3311842"/>
              <a:ext cx="213360" cy="296545"/>
            </a:xfrm>
            <a:custGeom>
              <a:avLst/>
              <a:gdLst/>
              <a:ahLst/>
              <a:cxnLst/>
              <a:rect l="l" t="t" r="r" b="b"/>
              <a:pathLst>
                <a:path w="213360" h="296545">
                  <a:moveTo>
                    <a:pt x="186550" y="0"/>
                  </a:moveTo>
                  <a:lnTo>
                    <a:pt x="180911" y="0"/>
                  </a:lnTo>
                  <a:lnTo>
                    <a:pt x="178092" y="2819"/>
                  </a:lnTo>
                  <a:lnTo>
                    <a:pt x="178092" y="6286"/>
                  </a:lnTo>
                  <a:lnTo>
                    <a:pt x="178752" y="10693"/>
                  </a:lnTo>
                  <a:lnTo>
                    <a:pt x="179095" y="15163"/>
                  </a:lnTo>
                  <a:lnTo>
                    <a:pt x="181825" y="38417"/>
                  </a:lnTo>
                  <a:lnTo>
                    <a:pt x="183769" y="50292"/>
                  </a:lnTo>
                  <a:lnTo>
                    <a:pt x="185648" y="63665"/>
                  </a:lnTo>
                  <a:lnTo>
                    <a:pt x="187921" y="77914"/>
                  </a:lnTo>
                  <a:lnTo>
                    <a:pt x="189737" y="93967"/>
                  </a:lnTo>
                  <a:lnTo>
                    <a:pt x="191897" y="109969"/>
                  </a:lnTo>
                  <a:lnTo>
                    <a:pt x="192519" y="128549"/>
                  </a:lnTo>
                  <a:lnTo>
                    <a:pt x="194741" y="164553"/>
                  </a:lnTo>
                  <a:lnTo>
                    <a:pt x="194729" y="180975"/>
                  </a:lnTo>
                  <a:lnTo>
                    <a:pt x="186169" y="222440"/>
                  </a:lnTo>
                  <a:lnTo>
                    <a:pt x="168046" y="231368"/>
                  </a:lnTo>
                  <a:lnTo>
                    <a:pt x="161886" y="229958"/>
                  </a:lnTo>
                  <a:lnTo>
                    <a:pt x="116141" y="197548"/>
                  </a:lnTo>
                  <a:lnTo>
                    <a:pt x="84721" y="162217"/>
                  </a:lnTo>
                  <a:lnTo>
                    <a:pt x="59651" y="119684"/>
                  </a:lnTo>
                  <a:lnTo>
                    <a:pt x="43853" y="74955"/>
                  </a:lnTo>
                  <a:lnTo>
                    <a:pt x="36322" y="51066"/>
                  </a:lnTo>
                  <a:lnTo>
                    <a:pt x="33210" y="42240"/>
                  </a:lnTo>
                  <a:lnTo>
                    <a:pt x="30810" y="34315"/>
                  </a:lnTo>
                  <a:lnTo>
                    <a:pt x="27012" y="29768"/>
                  </a:lnTo>
                  <a:lnTo>
                    <a:pt x="23634" y="25222"/>
                  </a:lnTo>
                  <a:lnTo>
                    <a:pt x="22250" y="24358"/>
                  </a:lnTo>
                  <a:lnTo>
                    <a:pt x="17678" y="23799"/>
                  </a:lnTo>
                  <a:lnTo>
                    <a:pt x="14846" y="23787"/>
                  </a:lnTo>
                  <a:lnTo>
                    <a:pt x="12700" y="25019"/>
                  </a:lnTo>
                  <a:lnTo>
                    <a:pt x="9512" y="30035"/>
                  </a:lnTo>
                  <a:lnTo>
                    <a:pt x="8064" y="34683"/>
                  </a:lnTo>
                  <a:lnTo>
                    <a:pt x="7759" y="36690"/>
                  </a:lnTo>
                  <a:lnTo>
                    <a:pt x="7696" y="40957"/>
                  </a:lnTo>
                  <a:lnTo>
                    <a:pt x="4457" y="61442"/>
                  </a:lnTo>
                  <a:lnTo>
                    <a:pt x="4267" y="71666"/>
                  </a:lnTo>
                  <a:lnTo>
                    <a:pt x="927" y="107340"/>
                  </a:lnTo>
                  <a:lnTo>
                    <a:pt x="50" y="123062"/>
                  </a:lnTo>
                  <a:lnTo>
                    <a:pt x="0" y="172974"/>
                  </a:lnTo>
                  <a:lnTo>
                    <a:pt x="3949" y="223900"/>
                  </a:lnTo>
                  <a:lnTo>
                    <a:pt x="9651" y="252260"/>
                  </a:lnTo>
                  <a:lnTo>
                    <a:pt x="11480" y="259651"/>
                  </a:lnTo>
                  <a:lnTo>
                    <a:pt x="15824" y="272999"/>
                  </a:lnTo>
                  <a:lnTo>
                    <a:pt x="17970" y="281406"/>
                  </a:lnTo>
                  <a:lnTo>
                    <a:pt x="18199" y="285851"/>
                  </a:lnTo>
                  <a:lnTo>
                    <a:pt x="19723" y="291477"/>
                  </a:lnTo>
                  <a:lnTo>
                    <a:pt x="21031" y="294601"/>
                  </a:lnTo>
                  <a:lnTo>
                    <a:pt x="23685" y="296481"/>
                  </a:lnTo>
                  <a:lnTo>
                    <a:pt x="26784" y="296481"/>
                  </a:lnTo>
                  <a:lnTo>
                    <a:pt x="29883" y="296481"/>
                  </a:lnTo>
                  <a:lnTo>
                    <a:pt x="32550" y="294601"/>
                  </a:lnTo>
                  <a:lnTo>
                    <a:pt x="33680" y="291909"/>
                  </a:lnTo>
                  <a:lnTo>
                    <a:pt x="34544" y="288251"/>
                  </a:lnTo>
                  <a:lnTo>
                    <a:pt x="34480" y="285445"/>
                  </a:lnTo>
                  <a:lnTo>
                    <a:pt x="33985" y="283387"/>
                  </a:lnTo>
                  <a:lnTo>
                    <a:pt x="33883" y="278663"/>
                  </a:lnTo>
                  <a:lnTo>
                    <a:pt x="31470" y="268820"/>
                  </a:lnTo>
                  <a:lnTo>
                    <a:pt x="29387" y="262051"/>
                  </a:lnTo>
                  <a:lnTo>
                    <a:pt x="26898" y="255257"/>
                  </a:lnTo>
                  <a:lnTo>
                    <a:pt x="22478" y="240195"/>
                  </a:lnTo>
                  <a:lnTo>
                    <a:pt x="20637" y="232613"/>
                  </a:lnTo>
                  <a:lnTo>
                    <a:pt x="19519" y="222554"/>
                  </a:lnTo>
                  <a:lnTo>
                    <a:pt x="18783" y="212407"/>
                  </a:lnTo>
                  <a:lnTo>
                    <a:pt x="16370" y="187464"/>
                  </a:lnTo>
                  <a:lnTo>
                    <a:pt x="15557" y="172758"/>
                  </a:lnTo>
                  <a:lnTo>
                    <a:pt x="15519" y="123672"/>
                  </a:lnTo>
                  <a:lnTo>
                    <a:pt x="16243" y="108546"/>
                  </a:lnTo>
                  <a:lnTo>
                    <a:pt x="18478" y="82994"/>
                  </a:lnTo>
                  <a:lnTo>
                    <a:pt x="19202" y="72542"/>
                  </a:lnTo>
                  <a:lnTo>
                    <a:pt x="19113" y="62928"/>
                  </a:lnTo>
                  <a:lnTo>
                    <a:pt x="20129" y="54864"/>
                  </a:lnTo>
                  <a:lnTo>
                    <a:pt x="21196" y="48590"/>
                  </a:lnTo>
                  <a:lnTo>
                    <a:pt x="23647" y="55168"/>
                  </a:lnTo>
                  <a:lnTo>
                    <a:pt x="31153" y="78714"/>
                  </a:lnTo>
                  <a:lnTo>
                    <a:pt x="35534" y="93662"/>
                  </a:lnTo>
                  <a:lnTo>
                    <a:pt x="41262" y="109474"/>
                  </a:lnTo>
                  <a:lnTo>
                    <a:pt x="63868" y="156083"/>
                  </a:lnTo>
                  <a:lnTo>
                    <a:pt x="96050" y="195338"/>
                  </a:lnTo>
                  <a:lnTo>
                    <a:pt x="106680" y="206781"/>
                  </a:lnTo>
                  <a:lnTo>
                    <a:pt x="146050" y="238442"/>
                  </a:lnTo>
                  <a:lnTo>
                    <a:pt x="176415" y="246176"/>
                  </a:lnTo>
                  <a:lnTo>
                    <a:pt x="183286" y="244309"/>
                  </a:lnTo>
                  <a:lnTo>
                    <a:pt x="209219" y="211975"/>
                  </a:lnTo>
                  <a:lnTo>
                    <a:pt x="212826" y="164261"/>
                  </a:lnTo>
                  <a:lnTo>
                    <a:pt x="210286" y="127698"/>
                  </a:lnTo>
                  <a:lnTo>
                    <a:pt x="209346" y="108800"/>
                  </a:lnTo>
                  <a:lnTo>
                    <a:pt x="206705" y="91770"/>
                  </a:lnTo>
                  <a:lnTo>
                    <a:pt x="204597" y="75679"/>
                  </a:lnTo>
                  <a:lnTo>
                    <a:pt x="197967" y="36271"/>
                  </a:lnTo>
                  <a:lnTo>
                    <a:pt x="188468" y="1104"/>
                  </a:lnTo>
                  <a:lnTo>
                    <a:pt x="186550" y="0"/>
                  </a:lnTo>
                  <a:close/>
                </a:path>
              </a:pathLst>
            </a:custGeom>
            <a:solidFill>
              <a:srgbClr val="0000FF"/>
            </a:solidFill>
          </p:spPr>
          <p:txBody>
            <a:bodyPr wrap="square" lIns="0" tIns="0" rIns="0" bIns="0" rtlCol="0"/>
            <a:lstStyle/>
            <a:p>
              <a:endParaRPr/>
            </a:p>
          </p:txBody>
        </p:sp>
        <p:sp>
          <p:nvSpPr>
            <p:cNvPr id="45" name="object 45"/>
            <p:cNvSpPr/>
            <p:nvPr/>
          </p:nvSpPr>
          <p:spPr>
            <a:xfrm>
              <a:off x="3677234" y="3311842"/>
              <a:ext cx="213360" cy="296545"/>
            </a:xfrm>
            <a:custGeom>
              <a:avLst/>
              <a:gdLst/>
              <a:ahLst/>
              <a:cxnLst/>
              <a:rect l="l" t="t" r="r" b="b"/>
              <a:pathLst>
                <a:path w="213360" h="296545">
                  <a:moveTo>
                    <a:pt x="26784" y="296481"/>
                  </a:moveTo>
                  <a:lnTo>
                    <a:pt x="29883" y="296481"/>
                  </a:lnTo>
                  <a:lnTo>
                    <a:pt x="32550" y="294601"/>
                  </a:lnTo>
                  <a:lnTo>
                    <a:pt x="33680" y="291909"/>
                  </a:lnTo>
                  <a:lnTo>
                    <a:pt x="34239" y="290017"/>
                  </a:lnTo>
                  <a:lnTo>
                    <a:pt x="34544" y="288251"/>
                  </a:lnTo>
                  <a:lnTo>
                    <a:pt x="34632" y="286486"/>
                  </a:lnTo>
                  <a:lnTo>
                    <a:pt x="34582" y="285953"/>
                  </a:lnTo>
                  <a:lnTo>
                    <a:pt x="34480" y="285445"/>
                  </a:lnTo>
                  <a:lnTo>
                    <a:pt x="33985" y="283387"/>
                  </a:lnTo>
                  <a:lnTo>
                    <a:pt x="34048" y="280479"/>
                  </a:lnTo>
                  <a:lnTo>
                    <a:pt x="34048" y="279742"/>
                  </a:lnTo>
                  <a:lnTo>
                    <a:pt x="33997" y="279196"/>
                  </a:lnTo>
                  <a:lnTo>
                    <a:pt x="26898" y="255257"/>
                  </a:lnTo>
                  <a:lnTo>
                    <a:pt x="24904" y="248081"/>
                  </a:lnTo>
                  <a:lnTo>
                    <a:pt x="22478" y="240195"/>
                  </a:lnTo>
                  <a:lnTo>
                    <a:pt x="20637" y="232613"/>
                  </a:lnTo>
                  <a:lnTo>
                    <a:pt x="19519" y="222554"/>
                  </a:lnTo>
                  <a:lnTo>
                    <a:pt x="18783" y="212407"/>
                  </a:lnTo>
                  <a:lnTo>
                    <a:pt x="17551" y="200736"/>
                  </a:lnTo>
                  <a:lnTo>
                    <a:pt x="16370" y="187464"/>
                  </a:lnTo>
                  <a:lnTo>
                    <a:pt x="15557" y="172758"/>
                  </a:lnTo>
                  <a:lnTo>
                    <a:pt x="15519" y="156730"/>
                  </a:lnTo>
                  <a:lnTo>
                    <a:pt x="15519" y="140525"/>
                  </a:lnTo>
                  <a:lnTo>
                    <a:pt x="15519" y="123672"/>
                  </a:lnTo>
                  <a:lnTo>
                    <a:pt x="16243" y="108546"/>
                  </a:lnTo>
                  <a:lnTo>
                    <a:pt x="17360" y="95262"/>
                  </a:lnTo>
                  <a:lnTo>
                    <a:pt x="18478" y="82994"/>
                  </a:lnTo>
                  <a:lnTo>
                    <a:pt x="19202" y="72542"/>
                  </a:lnTo>
                  <a:lnTo>
                    <a:pt x="19113" y="62928"/>
                  </a:lnTo>
                  <a:lnTo>
                    <a:pt x="20129" y="54864"/>
                  </a:lnTo>
                  <a:lnTo>
                    <a:pt x="21196" y="48590"/>
                  </a:lnTo>
                  <a:lnTo>
                    <a:pt x="23647" y="55168"/>
                  </a:lnTo>
                  <a:lnTo>
                    <a:pt x="26784" y="65265"/>
                  </a:lnTo>
                  <a:lnTo>
                    <a:pt x="31153" y="78714"/>
                  </a:lnTo>
                  <a:lnTo>
                    <a:pt x="47726" y="124815"/>
                  </a:lnTo>
                  <a:lnTo>
                    <a:pt x="74079" y="170167"/>
                  </a:lnTo>
                  <a:lnTo>
                    <a:pt x="96050" y="195338"/>
                  </a:lnTo>
                  <a:lnTo>
                    <a:pt x="106680" y="206781"/>
                  </a:lnTo>
                  <a:lnTo>
                    <a:pt x="117754" y="216712"/>
                  </a:lnTo>
                  <a:lnTo>
                    <a:pt x="127190" y="225412"/>
                  </a:lnTo>
                  <a:lnTo>
                    <a:pt x="137807" y="232791"/>
                  </a:lnTo>
                  <a:lnTo>
                    <a:pt x="174574" y="246316"/>
                  </a:lnTo>
                  <a:lnTo>
                    <a:pt x="175399" y="246329"/>
                  </a:lnTo>
                  <a:lnTo>
                    <a:pt x="175920" y="246278"/>
                  </a:lnTo>
                  <a:lnTo>
                    <a:pt x="208699" y="213626"/>
                  </a:lnTo>
                  <a:lnTo>
                    <a:pt x="212826" y="164261"/>
                  </a:lnTo>
                  <a:lnTo>
                    <a:pt x="211543" y="145440"/>
                  </a:lnTo>
                  <a:lnTo>
                    <a:pt x="210286" y="127698"/>
                  </a:lnTo>
                  <a:lnTo>
                    <a:pt x="209346" y="108800"/>
                  </a:lnTo>
                  <a:lnTo>
                    <a:pt x="206705" y="91770"/>
                  </a:lnTo>
                  <a:lnTo>
                    <a:pt x="204597" y="75679"/>
                  </a:lnTo>
                  <a:lnTo>
                    <a:pt x="202095" y="61163"/>
                  </a:lnTo>
                  <a:lnTo>
                    <a:pt x="200025" y="47802"/>
                  </a:lnTo>
                  <a:lnTo>
                    <a:pt x="197967" y="36271"/>
                  </a:lnTo>
                  <a:lnTo>
                    <a:pt x="196621" y="26924"/>
                  </a:lnTo>
                  <a:lnTo>
                    <a:pt x="195110" y="19088"/>
                  </a:lnTo>
                  <a:lnTo>
                    <a:pt x="193421" y="12750"/>
                  </a:lnTo>
                  <a:lnTo>
                    <a:pt x="192214" y="8128"/>
                  </a:lnTo>
                  <a:lnTo>
                    <a:pt x="191655" y="6718"/>
                  </a:lnTo>
                  <a:lnTo>
                    <a:pt x="189966" y="3403"/>
                  </a:lnTo>
                  <a:lnTo>
                    <a:pt x="188468" y="1104"/>
                  </a:lnTo>
                  <a:lnTo>
                    <a:pt x="186550" y="0"/>
                  </a:lnTo>
                  <a:lnTo>
                    <a:pt x="184378" y="0"/>
                  </a:lnTo>
                  <a:lnTo>
                    <a:pt x="180911" y="0"/>
                  </a:lnTo>
                  <a:lnTo>
                    <a:pt x="178092" y="2819"/>
                  </a:lnTo>
                  <a:lnTo>
                    <a:pt x="178092" y="6286"/>
                  </a:lnTo>
                  <a:lnTo>
                    <a:pt x="178752" y="10693"/>
                  </a:lnTo>
                  <a:lnTo>
                    <a:pt x="179095" y="15163"/>
                  </a:lnTo>
                  <a:lnTo>
                    <a:pt x="179908" y="21539"/>
                  </a:lnTo>
                  <a:lnTo>
                    <a:pt x="180822" y="28956"/>
                  </a:lnTo>
                  <a:lnTo>
                    <a:pt x="181825" y="38417"/>
                  </a:lnTo>
                  <a:lnTo>
                    <a:pt x="183769" y="50292"/>
                  </a:lnTo>
                  <a:lnTo>
                    <a:pt x="185648" y="63665"/>
                  </a:lnTo>
                  <a:lnTo>
                    <a:pt x="187921" y="77914"/>
                  </a:lnTo>
                  <a:lnTo>
                    <a:pt x="189737" y="93967"/>
                  </a:lnTo>
                  <a:lnTo>
                    <a:pt x="191897" y="109969"/>
                  </a:lnTo>
                  <a:lnTo>
                    <a:pt x="192519" y="128549"/>
                  </a:lnTo>
                  <a:lnTo>
                    <a:pt x="193649" y="146608"/>
                  </a:lnTo>
                  <a:lnTo>
                    <a:pt x="194741" y="164553"/>
                  </a:lnTo>
                  <a:lnTo>
                    <a:pt x="194729" y="180975"/>
                  </a:lnTo>
                  <a:lnTo>
                    <a:pt x="193636" y="195834"/>
                  </a:lnTo>
                  <a:lnTo>
                    <a:pt x="173431" y="231165"/>
                  </a:lnTo>
                  <a:lnTo>
                    <a:pt x="168046" y="231368"/>
                  </a:lnTo>
                  <a:lnTo>
                    <a:pt x="161886" y="229958"/>
                  </a:lnTo>
                  <a:lnTo>
                    <a:pt x="153047" y="226618"/>
                  </a:lnTo>
                  <a:lnTo>
                    <a:pt x="145313" y="221615"/>
                  </a:lnTo>
                  <a:lnTo>
                    <a:pt x="135851" y="215239"/>
                  </a:lnTo>
                  <a:lnTo>
                    <a:pt x="126682" y="206883"/>
                  </a:lnTo>
                  <a:lnTo>
                    <a:pt x="116141" y="197548"/>
                  </a:lnTo>
                  <a:lnTo>
                    <a:pt x="105651" y="186309"/>
                  </a:lnTo>
                  <a:lnTo>
                    <a:pt x="95135" y="175361"/>
                  </a:lnTo>
                  <a:lnTo>
                    <a:pt x="84721" y="162217"/>
                  </a:lnTo>
                  <a:lnTo>
                    <a:pt x="59651" y="119684"/>
                  </a:lnTo>
                  <a:lnTo>
                    <a:pt x="43853" y="74955"/>
                  </a:lnTo>
                  <a:lnTo>
                    <a:pt x="39458" y="61315"/>
                  </a:lnTo>
                  <a:lnTo>
                    <a:pt x="36322" y="51066"/>
                  </a:lnTo>
                  <a:lnTo>
                    <a:pt x="33210" y="42240"/>
                  </a:lnTo>
                  <a:lnTo>
                    <a:pt x="31343" y="35699"/>
                  </a:lnTo>
                  <a:lnTo>
                    <a:pt x="31089" y="34912"/>
                  </a:lnTo>
                  <a:lnTo>
                    <a:pt x="30810" y="34315"/>
                  </a:lnTo>
                  <a:lnTo>
                    <a:pt x="30441" y="33769"/>
                  </a:lnTo>
                  <a:lnTo>
                    <a:pt x="27012" y="29768"/>
                  </a:lnTo>
                  <a:lnTo>
                    <a:pt x="24930" y="26835"/>
                  </a:lnTo>
                  <a:lnTo>
                    <a:pt x="14846" y="23787"/>
                  </a:lnTo>
                  <a:lnTo>
                    <a:pt x="12700" y="25019"/>
                  </a:lnTo>
                  <a:lnTo>
                    <a:pt x="7696" y="40957"/>
                  </a:lnTo>
                  <a:lnTo>
                    <a:pt x="6972" y="45897"/>
                  </a:lnTo>
                  <a:lnTo>
                    <a:pt x="5778" y="52501"/>
                  </a:lnTo>
                  <a:lnTo>
                    <a:pt x="4457" y="61442"/>
                  </a:lnTo>
                  <a:lnTo>
                    <a:pt x="4267" y="71666"/>
                  </a:lnTo>
                  <a:lnTo>
                    <a:pt x="3428" y="81597"/>
                  </a:lnTo>
                  <a:lnTo>
                    <a:pt x="2171" y="93802"/>
                  </a:lnTo>
                  <a:lnTo>
                    <a:pt x="927" y="107340"/>
                  </a:lnTo>
                  <a:lnTo>
                    <a:pt x="50" y="123062"/>
                  </a:lnTo>
                  <a:lnTo>
                    <a:pt x="38" y="140525"/>
                  </a:lnTo>
                  <a:lnTo>
                    <a:pt x="38" y="156730"/>
                  </a:lnTo>
                  <a:lnTo>
                    <a:pt x="0" y="172974"/>
                  </a:lnTo>
                  <a:lnTo>
                    <a:pt x="774" y="188429"/>
                  </a:lnTo>
                  <a:lnTo>
                    <a:pt x="1955" y="202171"/>
                  </a:lnTo>
                  <a:lnTo>
                    <a:pt x="3136" y="213690"/>
                  </a:lnTo>
                  <a:lnTo>
                    <a:pt x="3949" y="223900"/>
                  </a:lnTo>
                  <a:lnTo>
                    <a:pt x="5168" y="234823"/>
                  </a:lnTo>
                  <a:lnTo>
                    <a:pt x="7264" y="244068"/>
                  </a:lnTo>
                  <a:lnTo>
                    <a:pt x="9651" y="252260"/>
                  </a:lnTo>
                  <a:lnTo>
                    <a:pt x="11480" y="259651"/>
                  </a:lnTo>
                  <a:lnTo>
                    <a:pt x="13931" y="266979"/>
                  </a:lnTo>
                  <a:lnTo>
                    <a:pt x="15824" y="272999"/>
                  </a:lnTo>
                  <a:lnTo>
                    <a:pt x="16954" y="277507"/>
                  </a:lnTo>
                  <a:lnTo>
                    <a:pt x="17970" y="281406"/>
                  </a:lnTo>
                  <a:lnTo>
                    <a:pt x="18034" y="284441"/>
                  </a:lnTo>
                  <a:lnTo>
                    <a:pt x="18199" y="285851"/>
                  </a:lnTo>
                  <a:lnTo>
                    <a:pt x="19138" y="288874"/>
                  </a:lnTo>
                  <a:lnTo>
                    <a:pt x="19367" y="290144"/>
                  </a:lnTo>
                  <a:lnTo>
                    <a:pt x="19723" y="291477"/>
                  </a:lnTo>
                  <a:lnTo>
                    <a:pt x="21031" y="294601"/>
                  </a:lnTo>
                  <a:lnTo>
                    <a:pt x="23685" y="296481"/>
                  </a:lnTo>
                  <a:lnTo>
                    <a:pt x="26784" y="296481"/>
                  </a:lnTo>
                  <a:close/>
                </a:path>
              </a:pathLst>
            </a:custGeom>
            <a:ln w="3175">
              <a:solidFill>
                <a:srgbClr val="0000FF"/>
              </a:solidFill>
            </a:ln>
          </p:spPr>
          <p:txBody>
            <a:bodyPr wrap="square" lIns="0" tIns="0" rIns="0" bIns="0" rtlCol="0"/>
            <a:lstStyle/>
            <a:p>
              <a:endParaRPr/>
            </a:p>
          </p:txBody>
        </p:sp>
        <p:sp>
          <p:nvSpPr>
            <p:cNvPr id="46" name="object 46"/>
            <p:cNvSpPr/>
            <p:nvPr/>
          </p:nvSpPr>
          <p:spPr>
            <a:xfrm>
              <a:off x="2820403" y="3641432"/>
              <a:ext cx="1016000" cy="659130"/>
            </a:xfrm>
            <a:custGeom>
              <a:avLst/>
              <a:gdLst/>
              <a:ahLst/>
              <a:cxnLst/>
              <a:rect l="l" t="t" r="r" b="b"/>
              <a:pathLst>
                <a:path w="1016000" h="659129">
                  <a:moveTo>
                    <a:pt x="979004" y="0"/>
                  </a:moveTo>
                  <a:lnTo>
                    <a:pt x="974343" y="1003"/>
                  </a:lnTo>
                  <a:lnTo>
                    <a:pt x="970381" y="1485"/>
                  </a:lnTo>
                  <a:lnTo>
                    <a:pt x="956462" y="5867"/>
                  </a:lnTo>
                  <a:lnTo>
                    <a:pt x="940155" y="13500"/>
                  </a:lnTo>
                  <a:lnTo>
                    <a:pt x="933373" y="17500"/>
                  </a:lnTo>
                  <a:lnTo>
                    <a:pt x="926287" y="20599"/>
                  </a:lnTo>
                  <a:lnTo>
                    <a:pt x="920051" y="24434"/>
                  </a:lnTo>
                  <a:lnTo>
                    <a:pt x="906995" y="31940"/>
                  </a:lnTo>
                  <a:lnTo>
                    <a:pt x="900620" y="35877"/>
                  </a:lnTo>
                  <a:lnTo>
                    <a:pt x="894486" y="39306"/>
                  </a:lnTo>
                  <a:lnTo>
                    <a:pt x="810742" y="92189"/>
                  </a:lnTo>
                  <a:lnTo>
                    <a:pt x="795985" y="100355"/>
                  </a:lnTo>
                  <a:lnTo>
                    <a:pt x="780846" y="109105"/>
                  </a:lnTo>
                  <a:lnTo>
                    <a:pt x="765886" y="117386"/>
                  </a:lnTo>
                  <a:lnTo>
                    <a:pt x="749122" y="128409"/>
                  </a:lnTo>
                  <a:lnTo>
                    <a:pt x="732472" y="138480"/>
                  </a:lnTo>
                  <a:lnTo>
                    <a:pt x="694410" y="159232"/>
                  </a:lnTo>
                  <a:lnTo>
                    <a:pt x="673887" y="169837"/>
                  </a:lnTo>
                  <a:lnTo>
                    <a:pt x="652348" y="181419"/>
                  </a:lnTo>
                  <a:lnTo>
                    <a:pt x="631393" y="194932"/>
                  </a:lnTo>
                  <a:lnTo>
                    <a:pt x="590270" y="223761"/>
                  </a:lnTo>
                  <a:lnTo>
                    <a:pt x="569963" y="239280"/>
                  </a:lnTo>
                  <a:lnTo>
                    <a:pt x="548500" y="254101"/>
                  </a:lnTo>
                  <a:lnTo>
                    <a:pt x="527164" y="268325"/>
                  </a:lnTo>
                  <a:lnTo>
                    <a:pt x="505726" y="282981"/>
                  </a:lnTo>
                  <a:lnTo>
                    <a:pt x="464134" y="312331"/>
                  </a:lnTo>
                  <a:lnTo>
                    <a:pt x="422236" y="340004"/>
                  </a:lnTo>
                  <a:lnTo>
                    <a:pt x="402678" y="353631"/>
                  </a:lnTo>
                  <a:lnTo>
                    <a:pt x="383374" y="368134"/>
                  </a:lnTo>
                  <a:lnTo>
                    <a:pt x="327469" y="411721"/>
                  </a:lnTo>
                  <a:lnTo>
                    <a:pt x="310730" y="424205"/>
                  </a:lnTo>
                  <a:lnTo>
                    <a:pt x="278891" y="445770"/>
                  </a:lnTo>
                  <a:lnTo>
                    <a:pt x="263677" y="457339"/>
                  </a:lnTo>
                  <a:lnTo>
                    <a:pt x="247840" y="467385"/>
                  </a:lnTo>
                  <a:lnTo>
                    <a:pt x="233819" y="476961"/>
                  </a:lnTo>
                  <a:lnTo>
                    <a:pt x="220332" y="485444"/>
                  </a:lnTo>
                  <a:lnTo>
                    <a:pt x="207568" y="492785"/>
                  </a:lnTo>
                  <a:lnTo>
                    <a:pt x="193827" y="500202"/>
                  </a:lnTo>
                  <a:lnTo>
                    <a:pt x="180720" y="508393"/>
                  </a:lnTo>
                  <a:lnTo>
                    <a:pt x="167957" y="515759"/>
                  </a:lnTo>
                  <a:lnTo>
                    <a:pt x="154228" y="523214"/>
                  </a:lnTo>
                  <a:lnTo>
                    <a:pt x="128625" y="540893"/>
                  </a:lnTo>
                  <a:lnTo>
                    <a:pt x="117792" y="548868"/>
                  </a:lnTo>
                  <a:lnTo>
                    <a:pt x="107200" y="556336"/>
                  </a:lnTo>
                  <a:lnTo>
                    <a:pt x="96989" y="564121"/>
                  </a:lnTo>
                  <a:lnTo>
                    <a:pt x="88430" y="571042"/>
                  </a:lnTo>
                  <a:lnTo>
                    <a:pt x="73101" y="584809"/>
                  </a:lnTo>
                  <a:lnTo>
                    <a:pt x="65862" y="590931"/>
                  </a:lnTo>
                  <a:lnTo>
                    <a:pt x="58483" y="596760"/>
                  </a:lnTo>
                  <a:lnTo>
                    <a:pt x="52146" y="602272"/>
                  </a:lnTo>
                  <a:lnTo>
                    <a:pt x="44805" y="607618"/>
                  </a:lnTo>
                  <a:lnTo>
                    <a:pt x="39636" y="612343"/>
                  </a:lnTo>
                  <a:lnTo>
                    <a:pt x="35039" y="617258"/>
                  </a:lnTo>
                  <a:lnTo>
                    <a:pt x="31737" y="620166"/>
                  </a:lnTo>
                  <a:lnTo>
                    <a:pt x="26898" y="623252"/>
                  </a:lnTo>
                  <a:lnTo>
                    <a:pt x="23647" y="625919"/>
                  </a:lnTo>
                  <a:lnTo>
                    <a:pt x="21107" y="628307"/>
                  </a:lnTo>
                  <a:lnTo>
                    <a:pt x="17716" y="630123"/>
                  </a:lnTo>
                  <a:lnTo>
                    <a:pt x="14973" y="632587"/>
                  </a:lnTo>
                  <a:lnTo>
                    <a:pt x="12103" y="634072"/>
                  </a:lnTo>
                  <a:lnTo>
                    <a:pt x="7886" y="635711"/>
                  </a:lnTo>
                  <a:lnTo>
                    <a:pt x="6883" y="636422"/>
                  </a:lnTo>
                  <a:lnTo>
                    <a:pt x="2590" y="638695"/>
                  </a:lnTo>
                  <a:lnTo>
                    <a:pt x="0" y="642645"/>
                  </a:lnTo>
                  <a:lnTo>
                    <a:pt x="0" y="653262"/>
                  </a:lnTo>
                  <a:lnTo>
                    <a:pt x="4610" y="658253"/>
                  </a:lnTo>
                  <a:lnTo>
                    <a:pt x="12509" y="658990"/>
                  </a:lnTo>
                  <a:lnTo>
                    <a:pt x="14947" y="658990"/>
                  </a:lnTo>
                  <a:lnTo>
                    <a:pt x="17221" y="658253"/>
                  </a:lnTo>
                  <a:lnTo>
                    <a:pt x="20294" y="656399"/>
                  </a:lnTo>
                  <a:lnTo>
                    <a:pt x="22466" y="655548"/>
                  </a:lnTo>
                  <a:lnTo>
                    <a:pt x="27685" y="651776"/>
                  </a:lnTo>
                  <a:lnTo>
                    <a:pt x="31343" y="648411"/>
                  </a:lnTo>
                  <a:lnTo>
                    <a:pt x="34734" y="646404"/>
                  </a:lnTo>
                  <a:lnTo>
                    <a:pt x="40728" y="640435"/>
                  </a:lnTo>
                  <a:lnTo>
                    <a:pt x="45694" y="636930"/>
                  </a:lnTo>
                  <a:lnTo>
                    <a:pt x="50012" y="632917"/>
                  </a:lnTo>
                  <a:lnTo>
                    <a:pt x="54622" y="627875"/>
                  </a:lnTo>
                  <a:lnTo>
                    <a:pt x="58902" y="623925"/>
                  </a:lnTo>
                  <a:lnTo>
                    <a:pt x="65062" y="619582"/>
                  </a:lnTo>
                  <a:lnTo>
                    <a:pt x="72072" y="613524"/>
                  </a:lnTo>
                  <a:lnTo>
                    <a:pt x="79375" y="607758"/>
                  </a:lnTo>
                  <a:lnTo>
                    <a:pt x="87160" y="601230"/>
                  </a:lnTo>
                  <a:lnTo>
                    <a:pt x="102311" y="587768"/>
                  </a:lnTo>
                  <a:lnTo>
                    <a:pt x="110274" y="581304"/>
                  </a:lnTo>
                  <a:lnTo>
                    <a:pt x="119887" y="574027"/>
                  </a:lnTo>
                  <a:lnTo>
                    <a:pt x="130428" y="566635"/>
                  </a:lnTo>
                  <a:lnTo>
                    <a:pt x="141224" y="558596"/>
                  </a:lnTo>
                  <a:lnTo>
                    <a:pt x="165087" y="542036"/>
                  </a:lnTo>
                  <a:lnTo>
                    <a:pt x="178447" y="534784"/>
                  </a:lnTo>
                  <a:lnTo>
                    <a:pt x="191757" y="527151"/>
                  </a:lnTo>
                  <a:lnTo>
                    <a:pt x="204508" y="519214"/>
                  </a:lnTo>
                  <a:lnTo>
                    <a:pt x="218071" y="511810"/>
                  </a:lnTo>
                  <a:lnTo>
                    <a:pt x="231355" y="504164"/>
                  </a:lnTo>
                  <a:lnTo>
                    <a:pt x="245567" y="495236"/>
                  </a:lnTo>
                  <a:lnTo>
                    <a:pt x="259626" y="485584"/>
                  </a:lnTo>
                  <a:lnTo>
                    <a:pt x="275691" y="475399"/>
                  </a:lnTo>
                  <a:lnTo>
                    <a:pt x="291261" y="463550"/>
                  </a:lnTo>
                  <a:lnTo>
                    <a:pt x="323024" y="441934"/>
                  </a:lnTo>
                  <a:lnTo>
                    <a:pt x="340474" y="428993"/>
                  </a:lnTo>
                  <a:lnTo>
                    <a:pt x="396405" y="385330"/>
                  </a:lnTo>
                  <a:lnTo>
                    <a:pt x="415175" y="371284"/>
                  </a:lnTo>
                  <a:lnTo>
                    <a:pt x="434339" y="358051"/>
                  </a:lnTo>
                  <a:lnTo>
                    <a:pt x="476186" y="330415"/>
                  </a:lnTo>
                  <a:lnTo>
                    <a:pt x="518045" y="300964"/>
                  </a:lnTo>
                  <a:lnTo>
                    <a:pt x="539267" y="286385"/>
                  </a:lnTo>
                  <a:lnTo>
                    <a:pt x="560603" y="272161"/>
                  </a:lnTo>
                  <a:lnTo>
                    <a:pt x="582422" y="257086"/>
                  </a:lnTo>
                  <a:lnTo>
                    <a:pt x="643407" y="213207"/>
                  </a:lnTo>
                  <a:lnTo>
                    <a:pt x="684047" y="189242"/>
                  </a:lnTo>
                  <a:lnTo>
                    <a:pt x="704545" y="178536"/>
                  </a:lnTo>
                  <a:lnTo>
                    <a:pt x="743153" y="157403"/>
                  </a:lnTo>
                  <a:lnTo>
                    <a:pt x="760552" y="146888"/>
                  </a:lnTo>
                  <a:lnTo>
                    <a:pt x="776795" y="136232"/>
                  </a:lnTo>
                  <a:lnTo>
                    <a:pt x="791476" y="128143"/>
                  </a:lnTo>
                  <a:lnTo>
                    <a:pt x="806615" y="119354"/>
                  </a:lnTo>
                  <a:lnTo>
                    <a:pt x="821563" y="111112"/>
                  </a:lnTo>
                  <a:lnTo>
                    <a:pt x="905471" y="58356"/>
                  </a:lnTo>
                  <a:lnTo>
                    <a:pt x="911593" y="54889"/>
                  </a:lnTo>
                  <a:lnTo>
                    <a:pt x="924712" y="46875"/>
                  </a:lnTo>
                  <a:lnTo>
                    <a:pt x="930948" y="43370"/>
                  </a:lnTo>
                  <a:lnTo>
                    <a:pt x="937107" y="39471"/>
                  </a:lnTo>
                  <a:lnTo>
                    <a:pt x="944117" y="36144"/>
                  </a:lnTo>
                  <a:lnTo>
                    <a:pt x="950036" y="32321"/>
                  </a:lnTo>
                  <a:lnTo>
                    <a:pt x="960539" y="26644"/>
                  </a:lnTo>
                  <a:lnTo>
                    <a:pt x="965288" y="23837"/>
                  </a:lnTo>
                  <a:lnTo>
                    <a:pt x="974598" y="19888"/>
                  </a:lnTo>
                  <a:lnTo>
                    <a:pt x="978052" y="19050"/>
                  </a:lnTo>
                  <a:lnTo>
                    <a:pt x="981925" y="17792"/>
                  </a:lnTo>
                  <a:lnTo>
                    <a:pt x="987945" y="17424"/>
                  </a:lnTo>
                  <a:lnTo>
                    <a:pt x="996696" y="19177"/>
                  </a:lnTo>
                  <a:lnTo>
                    <a:pt x="998092" y="19875"/>
                  </a:lnTo>
                  <a:lnTo>
                    <a:pt x="999388" y="21310"/>
                  </a:lnTo>
                  <a:lnTo>
                    <a:pt x="1001649" y="23228"/>
                  </a:lnTo>
                  <a:lnTo>
                    <a:pt x="1002398" y="24295"/>
                  </a:lnTo>
                  <a:lnTo>
                    <a:pt x="1003287" y="26263"/>
                  </a:lnTo>
                  <a:lnTo>
                    <a:pt x="1003744" y="28054"/>
                  </a:lnTo>
                  <a:lnTo>
                    <a:pt x="1004620" y="29273"/>
                  </a:lnTo>
                  <a:lnTo>
                    <a:pt x="1009218" y="32372"/>
                  </a:lnTo>
                  <a:lnTo>
                    <a:pt x="1010132" y="32677"/>
                  </a:lnTo>
                  <a:lnTo>
                    <a:pt x="1013421" y="32677"/>
                  </a:lnTo>
                  <a:lnTo>
                    <a:pt x="1015339" y="31051"/>
                  </a:lnTo>
                  <a:lnTo>
                    <a:pt x="1015784" y="28879"/>
                  </a:lnTo>
                  <a:lnTo>
                    <a:pt x="1015949" y="25552"/>
                  </a:lnTo>
                  <a:lnTo>
                    <a:pt x="1015504" y="24142"/>
                  </a:lnTo>
                  <a:lnTo>
                    <a:pt x="1015758" y="21463"/>
                  </a:lnTo>
                  <a:lnTo>
                    <a:pt x="1015238" y="19799"/>
                  </a:lnTo>
                  <a:lnTo>
                    <a:pt x="1012977" y="15278"/>
                  </a:lnTo>
                  <a:lnTo>
                    <a:pt x="1010856" y="12382"/>
                  </a:lnTo>
                  <a:lnTo>
                    <a:pt x="1008646" y="8610"/>
                  </a:lnTo>
                  <a:lnTo>
                    <a:pt x="989139" y="520"/>
                  </a:lnTo>
                  <a:lnTo>
                    <a:pt x="979004" y="0"/>
                  </a:lnTo>
                  <a:close/>
                </a:path>
              </a:pathLst>
            </a:custGeom>
            <a:solidFill>
              <a:srgbClr val="0000FF"/>
            </a:solidFill>
          </p:spPr>
          <p:txBody>
            <a:bodyPr wrap="square" lIns="0" tIns="0" rIns="0" bIns="0" rtlCol="0"/>
            <a:lstStyle/>
            <a:p>
              <a:endParaRPr/>
            </a:p>
          </p:txBody>
        </p:sp>
        <p:sp>
          <p:nvSpPr>
            <p:cNvPr id="47" name="object 47"/>
            <p:cNvSpPr/>
            <p:nvPr/>
          </p:nvSpPr>
          <p:spPr>
            <a:xfrm>
              <a:off x="2820403" y="3641369"/>
              <a:ext cx="1016000" cy="659130"/>
            </a:xfrm>
            <a:custGeom>
              <a:avLst/>
              <a:gdLst/>
              <a:ahLst/>
              <a:cxnLst/>
              <a:rect l="l" t="t" r="r" b="b"/>
              <a:pathLst>
                <a:path w="1016000" h="659129">
                  <a:moveTo>
                    <a:pt x="12509" y="659053"/>
                  </a:moveTo>
                  <a:lnTo>
                    <a:pt x="14947" y="659053"/>
                  </a:lnTo>
                  <a:lnTo>
                    <a:pt x="17221" y="658317"/>
                  </a:lnTo>
                  <a:lnTo>
                    <a:pt x="19100" y="657047"/>
                  </a:lnTo>
                  <a:lnTo>
                    <a:pt x="20294" y="656463"/>
                  </a:lnTo>
                  <a:lnTo>
                    <a:pt x="21437" y="656120"/>
                  </a:lnTo>
                  <a:lnTo>
                    <a:pt x="22466" y="655612"/>
                  </a:lnTo>
                  <a:lnTo>
                    <a:pt x="23406" y="654989"/>
                  </a:lnTo>
                  <a:lnTo>
                    <a:pt x="24955" y="653707"/>
                  </a:lnTo>
                  <a:lnTo>
                    <a:pt x="25526" y="653440"/>
                  </a:lnTo>
                  <a:lnTo>
                    <a:pt x="31343" y="648474"/>
                  </a:lnTo>
                  <a:lnTo>
                    <a:pt x="32842" y="647674"/>
                  </a:lnTo>
                  <a:lnTo>
                    <a:pt x="33858" y="647115"/>
                  </a:lnTo>
                  <a:lnTo>
                    <a:pt x="34734" y="646468"/>
                  </a:lnTo>
                  <a:lnTo>
                    <a:pt x="35496" y="645706"/>
                  </a:lnTo>
                  <a:lnTo>
                    <a:pt x="38544" y="642531"/>
                  </a:lnTo>
                  <a:lnTo>
                    <a:pt x="40728" y="640499"/>
                  </a:lnTo>
                  <a:lnTo>
                    <a:pt x="44272" y="638149"/>
                  </a:lnTo>
                  <a:lnTo>
                    <a:pt x="45694" y="636993"/>
                  </a:lnTo>
                  <a:lnTo>
                    <a:pt x="50012" y="632980"/>
                  </a:lnTo>
                  <a:lnTo>
                    <a:pt x="54622" y="627938"/>
                  </a:lnTo>
                  <a:lnTo>
                    <a:pt x="58902" y="623989"/>
                  </a:lnTo>
                  <a:lnTo>
                    <a:pt x="65062" y="619645"/>
                  </a:lnTo>
                  <a:lnTo>
                    <a:pt x="72072" y="613587"/>
                  </a:lnTo>
                  <a:lnTo>
                    <a:pt x="79375" y="607822"/>
                  </a:lnTo>
                  <a:lnTo>
                    <a:pt x="87160" y="601294"/>
                  </a:lnTo>
                  <a:lnTo>
                    <a:pt x="94932" y="594423"/>
                  </a:lnTo>
                  <a:lnTo>
                    <a:pt x="102311" y="587832"/>
                  </a:lnTo>
                  <a:lnTo>
                    <a:pt x="110274" y="581367"/>
                  </a:lnTo>
                  <a:lnTo>
                    <a:pt x="119887" y="574090"/>
                  </a:lnTo>
                  <a:lnTo>
                    <a:pt x="130428" y="566699"/>
                  </a:lnTo>
                  <a:lnTo>
                    <a:pt x="141224" y="558660"/>
                  </a:lnTo>
                  <a:lnTo>
                    <a:pt x="152933" y="550468"/>
                  </a:lnTo>
                  <a:lnTo>
                    <a:pt x="165087" y="542099"/>
                  </a:lnTo>
                  <a:lnTo>
                    <a:pt x="178447" y="534847"/>
                  </a:lnTo>
                  <a:lnTo>
                    <a:pt x="191757" y="527215"/>
                  </a:lnTo>
                  <a:lnTo>
                    <a:pt x="204508" y="519277"/>
                  </a:lnTo>
                  <a:lnTo>
                    <a:pt x="218071" y="511873"/>
                  </a:lnTo>
                  <a:lnTo>
                    <a:pt x="231355" y="504228"/>
                  </a:lnTo>
                  <a:lnTo>
                    <a:pt x="245567" y="495300"/>
                  </a:lnTo>
                  <a:lnTo>
                    <a:pt x="259626" y="485648"/>
                  </a:lnTo>
                  <a:lnTo>
                    <a:pt x="275691" y="475462"/>
                  </a:lnTo>
                  <a:lnTo>
                    <a:pt x="291261" y="463613"/>
                  </a:lnTo>
                  <a:lnTo>
                    <a:pt x="306781" y="453085"/>
                  </a:lnTo>
                  <a:lnTo>
                    <a:pt x="323024" y="441998"/>
                  </a:lnTo>
                  <a:lnTo>
                    <a:pt x="340474" y="429056"/>
                  </a:lnTo>
                  <a:lnTo>
                    <a:pt x="358901" y="414655"/>
                  </a:lnTo>
                  <a:lnTo>
                    <a:pt x="377075" y="400392"/>
                  </a:lnTo>
                  <a:lnTo>
                    <a:pt x="396405" y="385394"/>
                  </a:lnTo>
                  <a:lnTo>
                    <a:pt x="415175" y="371348"/>
                  </a:lnTo>
                  <a:lnTo>
                    <a:pt x="434339" y="358114"/>
                  </a:lnTo>
                  <a:lnTo>
                    <a:pt x="455612" y="343928"/>
                  </a:lnTo>
                  <a:lnTo>
                    <a:pt x="476186" y="330479"/>
                  </a:lnTo>
                  <a:lnTo>
                    <a:pt x="496684" y="316039"/>
                  </a:lnTo>
                  <a:lnTo>
                    <a:pt x="518045" y="301028"/>
                  </a:lnTo>
                  <a:lnTo>
                    <a:pt x="539267" y="286448"/>
                  </a:lnTo>
                  <a:lnTo>
                    <a:pt x="560603" y="272224"/>
                  </a:lnTo>
                  <a:lnTo>
                    <a:pt x="582422" y="257149"/>
                  </a:lnTo>
                  <a:lnTo>
                    <a:pt x="622985" y="227368"/>
                  </a:lnTo>
                  <a:lnTo>
                    <a:pt x="663092" y="200545"/>
                  </a:lnTo>
                  <a:lnTo>
                    <a:pt x="704545" y="178600"/>
                  </a:lnTo>
                  <a:lnTo>
                    <a:pt x="723696" y="168186"/>
                  </a:lnTo>
                  <a:lnTo>
                    <a:pt x="743153" y="157467"/>
                  </a:lnTo>
                  <a:lnTo>
                    <a:pt x="760552" y="146951"/>
                  </a:lnTo>
                  <a:lnTo>
                    <a:pt x="776795" y="136296"/>
                  </a:lnTo>
                  <a:lnTo>
                    <a:pt x="791476" y="128206"/>
                  </a:lnTo>
                  <a:lnTo>
                    <a:pt x="806615" y="119418"/>
                  </a:lnTo>
                  <a:lnTo>
                    <a:pt x="821563" y="111175"/>
                  </a:lnTo>
                  <a:lnTo>
                    <a:pt x="835964" y="102209"/>
                  </a:lnTo>
                  <a:lnTo>
                    <a:pt x="847902" y="94716"/>
                  </a:lnTo>
                  <a:lnTo>
                    <a:pt x="858596" y="87985"/>
                  </a:lnTo>
                  <a:lnTo>
                    <a:pt x="868070" y="82067"/>
                  </a:lnTo>
                  <a:lnTo>
                    <a:pt x="876833" y="76492"/>
                  </a:lnTo>
                  <a:lnTo>
                    <a:pt x="884351" y="71742"/>
                  </a:lnTo>
                  <a:lnTo>
                    <a:pt x="891870" y="66992"/>
                  </a:lnTo>
                  <a:lnTo>
                    <a:pt x="899388" y="62217"/>
                  </a:lnTo>
                  <a:lnTo>
                    <a:pt x="905471" y="58420"/>
                  </a:lnTo>
                  <a:lnTo>
                    <a:pt x="911593" y="54952"/>
                  </a:lnTo>
                  <a:lnTo>
                    <a:pt x="918222" y="50774"/>
                  </a:lnTo>
                  <a:lnTo>
                    <a:pt x="924712" y="46939"/>
                  </a:lnTo>
                  <a:lnTo>
                    <a:pt x="930948" y="43434"/>
                  </a:lnTo>
                  <a:lnTo>
                    <a:pt x="937107" y="39535"/>
                  </a:lnTo>
                  <a:lnTo>
                    <a:pt x="942708" y="36995"/>
                  </a:lnTo>
                  <a:lnTo>
                    <a:pt x="944117" y="36207"/>
                  </a:lnTo>
                  <a:lnTo>
                    <a:pt x="950036" y="32385"/>
                  </a:lnTo>
                  <a:lnTo>
                    <a:pt x="955116" y="29629"/>
                  </a:lnTo>
                  <a:lnTo>
                    <a:pt x="960539" y="26708"/>
                  </a:lnTo>
                  <a:lnTo>
                    <a:pt x="965288" y="23901"/>
                  </a:lnTo>
                  <a:lnTo>
                    <a:pt x="970038" y="21983"/>
                  </a:lnTo>
                  <a:lnTo>
                    <a:pt x="974598" y="19951"/>
                  </a:lnTo>
                  <a:lnTo>
                    <a:pt x="978052" y="19113"/>
                  </a:lnTo>
                  <a:lnTo>
                    <a:pt x="981925" y="17856"/>
                  </a:lnTo>
                  <a:lnTo>
                    <a:pt x="985075" y="17678"/>
                  </a:lnTo>
                  <a:lnTo>
                    <a:pt x="987945" y="17487"/>
                  </a:lnTo>
                  <a:lnTo>
                    <a:pt x="991171" y="18186"/>
                  </a:lnTo>
                  <a:lnTo>
                    <a:pt x="994448" y="18808"/>
                  </a:lnTo>
                  <a:lnTo>
                    <a:pt x="996696" y="19240"/>
                  </a:lnTo>
                  <a:lnTo>
                    <a:pt x="998092" y="19939"/>
                  </a:lnTo>
                  <a:lnTo>
                    <a:pt x="999388" y="21374"/>
                  </a:lnTo>
                  <a:lnTo>
                    <a:pt x="1001649" y="23291"/>
                  </a:lnTo>
                  <a:lnTo>
                    <a:pt x="1002398" y="24358"/>
                  </a:lnTo>
                  <a:lnTo>
                    <a:pt x="1003287" y="26327"/>
                  </a:lnTo>
                  <a:lnTo>
                    <a:pt x="1003744" y="28117"/>
                  </a:lnTo>
                  <a:lnTo>
                    <a:pt x="1004620" y="29337"/>
                  </a:lnTo>
                  <a:lnTo>
                    <a:pt x="1005814" y="30149"/>
                  </a:lnTo>
                  <a:lnTo>
                    <a:pt x="1007186" y="31051"/>
                  </a:lnTo>
                  <a:lnTo>
                    <a:pt x="1008418" y="31902"/>
                  </a:lnTo>
                  <a:lnTo>
                    <a:pt x="1009218" y="32435"/>
                  </a:lnTo>
                  <a:lnTo>
                    <a:pt x="1010132" y="32740"/>
                  </a:lnTo>
                  <a:lnTo>
                    <a:pt x="1011123" y="32740"/>
                  </a:lnTo>
                  <a:lnTo>
                    <a:pt x="1013421" y="32740"/>
                  </a:lnTo>
                  <a:lnTo>
                    <a:pt x="1015339" y="31115"/>
                  </a:lnTo>
                  <a:lnTo>
                    <a:pt x="1015784" y="28943"/>
                  </a:lnTo>
                  <a:lnTo>
                    <a:pt x="1015936" y="26619"/>
                  </a:lnTo>
                  <a:lnTo>
                    <a:pt x="1015949" y="25615"/>
                  </a:lnTo>
                  <a:lnTo>
                    <a:pt x="1015784" y="24879"/>
                  </a:lnTo>
                  <a:lnTo>
                    <a:pt x="1015504" y="24206"/>
                  </a:lnTo>
                  <a:lnTo>
                    <a:pt x="1015720" y="23342"/>
                  </a:lnTo>
                  <a:lnTo>
                    <a:pt x="1015758" y="22898"/>
                  </a:lnTo>
                  <a:lnTo>
                    <a:pt x="1015758" y="22440"/>
                  </a:lnTo>
                  <a:lnTo>
                    <a:pt x="1015758" y="21526"/>
                  </a:lnTo>
                  <a:lnTo>
                    <a:pt x="1010856" y="12446"/>
                  </a:lnTo>
                  <a:lnTo>
                    <a:pt x="1009510" y="10007"/>
                  </a:lnTo>
                  <a:lnTo>
                    <a:pt x="995413" y="2349"/>
                  </a:lnTo>
                  <a:lnTo>
                    <a:pt x="991209" y="952"/>
                  </a:lnTo>
                  <a:lnTo>
                    <a:pt x="989139" y="584"/>
                  </a:lnTo>
                  <a:lnTo>
                    <a:pt x="985202" y="266"/>
                  </a:lnTo>
                  <a:lnTo>
                    <a:pt x="980732" y="25"/>
                  </a:lnTo>
                  <a:lnTo>
                    <a:pt x="979614" y="0"/>
                  </a:lnTo>
                  <a:lnTo>
                    <a:pt x="979004" y="63"/>
                  </a:lnTo>
                  <a:lnTo>
                    <a:pt x="978420" y="190"/>
                  </a:lnTo>
                  <a:lnTo>
                    <a:pt x="974343" y="1066"/>
                  </a:lnTo>
                  <a:lnTo>
                    <a:pt x="970381" y="1549"/>
                  </a:lnTo>
                  <a:lnTo>
                    <a:pt x="968616" y="1968"/>
                  </a:lnTo>
                  <a:lnTo>
                    <a:pt x="963409" y="3632"/>
                  </a:lnTo>
                  <a:lnTo>
                    <a:pt x="957859" y="5359"/>
                  </a:lnTo>
                  <a:lnTo>
                    <a:pt x="956462" y="5930"/>
                  </a:lnTo>
                  <a:lnTo>
                    <a:pt x="951293" y="8420"/>
                  </a:lnTo>
                  <a:lnTo>
                    <a:pt x="945781" y="10972"/>
                  </a:lnTo>
                  <a:lnTo>
                    <a:pt x="940155" y="13563"/>
                  </a:lnTo>
                  <a:lnTo>
                    <a:pt x="933373" y="17564"/>
                  </a:lnTo>
                  <a:lnTo>
                    <a:pt x="927747" y="19926"/>
                  </a:lnTo>
                  <a:lnTo>
                    <a:pt x="927214" y="20154"/>
                  </a:lnTo>
                  <a:lnTo>
                    <a:pt x="926744" y="20396"/>
                  </a:lnTo>
                  <a:lnTo>
                    <a:pt x="926287" y="20662"/>
                  </a:lnTo>
                  <a:lnTo>
                    <a:pt x="920051" y="24498"/>
                  </a:lnTo>
                  <a:lnTo>
                    <a:pt x="913904" y="27965"/>
                  </a:lnTo>
                  <a:lnTo>
                    <a:pt x="906995" y="32004"/>
                  </a:lnTo>
                  <a:lnTo>
                    <a:pt x="900620" y="35941"/>
                  </a:lnTo>
                  <a:lnTo>
                    <a:pt x="894486" y="39370"/>
                  </a:lnTo>
                  <a:lnTo>
                    <a:pt x="856373" y="63398"/>
                  </a:lnTo>
                  <a:lnTo>
                    <a:pt x="846899" y="69316"/>
                  </a:lnTo>
                  <a:lnTo>
                    <a:pt x="836180" y="76073"/>
                  </a:lnTo>
                  <a:lnTo>
                    <a:pt x="824268" y="83680"/>
                  </a:lnTo>
                  <a:lnTo>
                    <a:pt x="810742" y="92252"/>
                  </a:lnTo>
                  <a:lnTo>
                    <a:pt x="795985" y="100418"/>
                  </a:lnTo>
                  <a:lnTo>
                    <a:pt x="780846" y="109169"/>
                  </a:lnTo>
                  <a:lnTo>
                    <a:pt x="765886" y="117449"/>
                  </a:lnTo>
                  <a:lnTo>
                    <a:pt x="732472" y="138544"/>
                  </a:lnTo>
                  <a:lnTo>
                    <a:pt x="694410" y="159296"/>
                  </a:lnTo>
                  <a:lnTo>
                    <a:pt x="673887" y="169900"/>
                  </a:lnTo>
                  <a:lnTo>
                    <a:pt x="652348" y="181483"/>
                  </a:lnTo>
                  <a:lnTo>
                    <a:pt x="631393" y="194995"/>
                  </a:lnTo>
                  <a:lnTo>
                    <a:pt x="610641" y="209397"/>
                  </a:lnTo>
                  <a:lnTo>
                    <a:pt x="590270" y="223824"/>
                  </a:lnTo>
                  <a:lnTo>
                    <a:pt x="569963" y="239344"/>
                  </a:lnTo>
                  <a:lnTo>
                    <a:pt x="548500" y="254165"/>
                  </a:lnTo>
                  <a:lnTo>
                    <a:pt x="527164" y="268389"/>
                  </a:lnTo>
                  <a:lnTo>
                    <a:pt x="505726" y="283044"/>
                  </a:lnTo>
                  <a:lnTo>
                    <a:pt x="484162" y="298234"/>
                  </a:lnTo>
                  <a:lnTo>
                    <a:pt x="464134" y="312394"/>
                  </a:lnTo>
                  <a:lnTo>
                    <a:pt x="443699" y="325755"/>
                  </a:lnTo>
                  <a:lnTo>
                    <a:pt x="402678" y="353695"/>
                  </a:lnTo>
                  <a:lnTo>
                    <a:pt x="363842" y="383336"/>
                  </a:lnTo>
                  <a:lnTo>
                    <a:pt x="327469" y="411784"/>
                  </a:lnTo>
                  <a:lnTo>
                    <a:pt x="310730" y="424268"/>
                  </a:lnTo>
                  <a:lnTo>
                    <a:pt x="294741" y="435178"/>
                  </a:lnTo>
                  <a:lnTo>
                    <a:pt x="278891" y="445833"/>
                  </a:lnTo>
                  <a:lnTo>
                    <a:pt x="263677" y="457403"/>
                  </a:lnTo>
                  <a:lnTo>
                    <a:pt x="247840" y="467448"/>
                  </a:lnTo>
                  <a:lnTo>
                    <a:pt x="233819" y="477024"/>
                  </a:lnTo>
                  <a:lnTo>
                    <a:pt x="220332" y="485508"/>
                  </a:lnTo>
                  <a:lnTo>
                    <a:pt x="207568" y="492848"/>
                  </a:lnTo>
                  <a:lnTo>
                    <a:pt x="193827" y="500265"/>
                  </a:lnTo>
                  <a:lnTo>
                    <a:pt x="180720" y="508457"/>
                  </a:lnTo>
                  <a:lnTo>
                    <a:pt x="167957" y="515823"/>
                  </a:lnTo>
                  <a:lnTo>
                    <a:pt x="154228" y="523278"/>
                  </a:lnTo>
                  <a:lnTo>
                    <a:pt x="140665" y="532523"/>
                  </a:lnTo>
                  <a:lnTo>
                    <a:pt x="128625" y="540956"/>
                  </a:lnTo>
                  <a:lnTo>
                    <a:pt x="117792" y="548932"/>
                  </a:lnTo>
                  <a:lnTo>
                    <a:pt x="107200" y="556399"/>
                  </a:lnTo>
                  <a:lnTo>
                    <a:pt x="96989" y="564184"/>
                  </a:lnTo>
                  <a:lnTo>
                    <a:pt x="88430" y="571106"/>
                  </a:lnTo>
                  <a:lnTo>
                    <a:pt x="80492" y="578180"/>
                  </a:lnTo>
                  <a:lnTo>
                    <a:pt x="73101" y="584873"/>
                  </a:lnTo>
                  <a:lnTo>
                    <a:pt x="65862" y="590994"/>
                  </a:lnTo>
                  <a:lnTo>
                    <a:pt x="58483" y="596823"/>
                  </a:lnTo>
                  <a:lnTo>
                    <a:pt x="52146" y="602335"/>
                  </a:lnTo>
                  <a:lnTo>
                    <a:pt x="45885" y="606767"/>
                  </a:lnTo>
                  <a:lnTo>
                    <a:pt x="44805" y="607682"/>
                  </a:lnTo>
                  <a:lnTo>
                    <a:pt x="39636" y="612406"/>
                  </a:lnTo>
                  <a:lnTo>
                    <a:pt x="35039" y="617321"/>
                  </a:lnTo>
                  <a:lnTo>
                    <a:pt x="31737" y="620229"/>
                  </a:lnTo>
                  <a:lnTo>
                    <a:pt x="28143" y="622427"/>
                  </a:lnTo>
                  <a:lnTo>
                    <a:pt x="26898" y="623316"/>
                  </a:lnTo>
                  <a:lnTo>
                    <a:pt x="23647" y="625983"/>
                  </a:lnTo>
                  <a:lnTo>
                    <a:pt x="21107" y="628370"/>
                  </a:lnTo>
                  <a:lnTo>
                    <a:pt x="19583" y="629081"/>
                  </a:lnTo>
                  <a:lnTo>
                    <a:pt x="14973" y="632650"/>
                  </a:lnTo>
                  <a:lnTo>
                    <a:pt x="13525" y="633399"/>
                  </a:lnTo>
                  <a:lnTo>
                    <a:pt x="12103" y="634136"/>
                  </a:lnTo>
                  <a:lnTo>
                    <a:pt x="10782" y="634606"/>
                  </a:lnTo>
                  <a:lnTo>
                    <a:pt x="9004" y="635215"/>
                  </a:lnTo>
                  <a:lnTo>
                    <a:pt x="7886" y="635774"/>
                  </a:lnTo>
                  <a:lnTo>
                    <a:pt x="6883" y="636485"/>
                  </a:lnTo>
                  <a:lnTo>
                    <a:pt x="2590" y="638759"/>
                  </a:lnTo>
                  <a:lnTo>
                    <a:pt x="0" y="642708"/>
                  </a:lnTo>
                  <a:lnTo>
                    <a:pt x="0" y="647255"/>
                  </a:lnTo>
                  <a:lnTo>
                    <a:pt x="0" y="653326"/>
                  </a:lnTo>
                  <a:lnTo>
                    <a:pt x="4610" y="658317"/>
                  </a:lnTo>
                  <a:lnTo>
                    <a:pt x="10515" y="658926"/>
                  </a:lnTo>
                  <a:lnTo>
                    <a:pt x="12509" y="659053"/>
                  </a:lnTo>
                  <a:close/>
                </a:path>
              </a:pathLst>
            </a:custGeom>
            <a:ln w="3175">
              <a:solidFill>
                <a:srgbClr val="0000FF"/>
              </a:solidFill>
            </a:ln>
          </p:spPr>
          <p:txBody>
            <a:bodyPr wrap="square" lIns="0" tIns="0" rIns="0" bIns="0" rtlCol="0"/>
            <a:lstStyle/>
            <a:p>
              <a:endParaRPr/>
            </a:p>
          </p:txBody>
        </p:sp>
      </p:grpSp>
      <p:pic>
        <p:nvPicPr>
          <p:cNvPr id="48" name="object 48"/>
          <p:cNvPicPr/>
          <p:nvPr/>
        </p:nvPicPr>
        <p:blipFill>
          <a:blip r:embed="rId9" cstate="print"/>
          <a:stretch>
            <a:fillRect/>
          </a:stretch>
        </p:blipFill>
        <p:spPr>
          <a:xfrm>
            <a:off x="4915179" y="3153803"/>
            <a:ext cx="216687" cy="205638"/>
          </a:xfrm>
          <a:prstGeom prst="rect">
            <a:avLst/>
          </a:prstGeom>
        </p:spPr>
      </p:pic>
      <p:pic>
        <p:nvPicPr>
          <p:cNvPr id="49" name="object 49"/>
          <p:cNvPicPr/>
          <p:nvPr/>
        </p:nvPicPr>
        <p:blipFill>
          <a:blip r:embed="rId10" cstate="print"/>
          <a:stretch>
            <a:fillRect/>
          </a:stretch>
        </p:blipFill>
        <p:spPr>
          <a:xfrm>
            <a:off x="5382767" y="2692031"/>
            <a:ext cx="710031" cy="978319"/>
          </a:xfrm>
          <a:prstGeom prst="rect">
            <a:avLst/>
          </a:prstGeom>
        </p:spPr>
      </p:pic>
      <p:grpSp>
        <p:nvGrpSpPr>
          <p:cNvPr id="50" name="object 50"/>
          <p:cNvGrpSpPr/>
          <p:nvPr/>
        </p:nvGrpSpPr>
        <p:grpSpPr>
          <a:xfrm>
            <a:off x="6161341" y="3005721"/>
            <a:ext cx="305435" cy="306705"/>
            <a:chOff x="6161341" y="3005721"/>
            <a:chExt cx="305435" cy="306705"/>
          </a:xfrm>
        </p:grpSpPr>
        <p:sp>
          <p:nvSpPr>
            <p:cNvPr id="51" name="object 51"/>
            <p:cNvSpPr/>
            <p:nvPr/>
          </p:nvSpPr>
          <p:spPr>
            <a:xfrm>
              <a:off x="6297548" y="3111423"/>
              <a:ext cx="35560" cy="201295"/>
            </a:xfrm>
            <a:custGeom>
              <a:avLst/>
              <a:gdLst/>
              <a:ahLst/>
              <a:cxnLst/>
              <a:rect l="l" t="t" r="r" b="b"/>
              <a:pathLst>
                <a:path w="35560" h="201295">
                  <a:moveTo>
                    <a:pt x="23761" y="0"/>
                  </a:moveTo>
                  <a:lnTo>
                    <a:pt x="20510" y="139"/>
                  </a:lnTo>
                  <a:lnTo>
                    <a:pt x="16027" y="2832"/>
                  </a:lnTo>
                  <a:lnTo>
                    <a:pt x="14973" y="4660"/>
                  </a:lnTo>
                  <a:lnTo>
                    <a:pt x="15112" y="8026"/>
                  </a:lnTo>
                  <a:lnTo>
                    <a:pt x="16154" y="11785"/>
                  </a:lnTo>
                  <a:lnTo>
                    <a:pt x="19253" y="15443"/>
                  </a:lnTo>
                  <a:lnTo>
                    <a:pt x="20802" y="20243"/>
                  </a:lnTo>
                  <a:lnTo>
                    <a:pt x="21691" y="23812"/>
                  </a:lnTo>
                  <a:lnTo>
                    <a:pt x="21678" y="32740"/>
                  </a:lnTo>
                  <a:lnTo>
                    <a:pt x="19367" y="48590"/>
                  </a:lnTo>
                  <a:lnTo>
                    <a:pt x="18503" y="58292"/>
                  </a:lnTo>
                  <a:lnTo>
                    <a:pt x="16192" y="79108"/>
                  </a:lnTo>
                  <a:lnTo>
                    <a:pt x="14236" y="91185"/>
                  </a:lnTo>
                  <a:lnTo>
                    <a:pt x="13017" y="104889"/>
                  </a:lnTo>
                  <a:lnTo>
                    <a:pt x="11074" y="116928"/>
                  </a:lnTo>
                  <a:lnTo>
                    <a:pt x="9855" y="129362"/>
                  </a:lnTo>
                  <a:lnTo>
                    <a:pt x="7886" y="140576"/>
                  </a:lnTo>
                  <a:lnTo>
                    <a:pt x="4470" y="169468"/>
                  </a:lnTo>
                  <a:lnTo>
                    <a:pt x="3949" y="176326"/>
                  </a:lnTo>
                  <a:lnTo>
                    <a:pt x="2578" y="187096"/>
                  </a:lnTo>
                  <a:lnTo>
                    <a:pt x="2412" y="190296"/>
                  </a:lnTo>
                  <a:lnTo>
                    <a:pt x="1587" y="192506"/>
                  </a:lnTo>
                  <a:lnTo>
                    <a:pt x="520" y="193547"/>
                  </a:lnTo>
                  <a:lnTo>
                    <a:pt x="0" y="194716"/>
                  </a:lnTo>
                  <a:lnTo>
                    <a:pt x="0" y="198640"/>
                  </a:lnTo>
                  <a:lnTo>
                    <a:pt x="2133" y="200774"/>
                  </a:lnTo>
                  <a:lnTo>
                    <a:pt x="4762" y="200774"/>
                  </a:lnTo>
                  <a:lnTo>
                    <a:pt x="8585" y="200774"/>
                  </a:lnTo>
                  <a:lnTo>
                    <a:pt x="10718" y="198640"/>
                  </a:lnTo>
                  <a:lnTo>
                    <a:pt x="10718" y="196011"/>
                  </a:lnTo>
                  <a:lnTo>
                    <a:pt x="11569" y="193014"/>
                  </a:lnTo>
                  <a:lnTo>
                    <a:pt x="20358" y="153390"/>
                  </a:lnTo>
                  <a:lnTo>
                    <a:pt x="21488" y="142709"/>
                  </a:lnTo>
                  <a:lnTo>
                    <a:pt x="23393" y="131432"/>
                  </a:lnTo>
                  <a:lnTo>
                    <a:pt x="24625" y="118884"/>
                  </a:lnTo>
                  <a:lnTo>
                    <a:pt x="26568" y="106832"/>
                  </a:lnTo>
                  <a:lnTo>
                    <a:pt x="27800" y="93116"/>
                  </a:lnTo>
                  <a:lnTo>
                    <a:pt x="29743" y="81089"/>
                  </a:lnTo>
                  <a:lnTo>
                    <a:pt x="32181" y="59880"/>
                  </a:lnTo>
                  <a:lnTo>
                    <a:pt x="32956" y="50241"/>
                  </a:lnTo>
                  <a:lnTo>
                    <a:pt x="35280" y="34340"/>
                  </a:lnTo>
                  <a:lnTo>
                    <a:pt x="26758" y="4610"/>
                  </a:lnTo>
                  <a:lnTo>
                    <a:pt x="25463" y="1206"/>
                  </a:lnTo>
                  <a:lnTo>
                    <a:pt x="23761" y="0"/>
                  </a:lnTo>
                  <a:close/>
                </a:path>
              </a:pathLst>
            </a:custGeom>
            <a:solidFill>
              <a:srgbClr val="0000FF"/>
            </a:solidFill>
          </p:spPr>
          <p:txBody>
            <a:bodyPr wrap="square" lIns="0" tIns="0" rIns="0" bIns="0" rtlCol="0"/>
            <a:lstStyle/>
            <a:p>
              <a:endParaRPr/>
            </a:p>
          </p:txBody>
        </p:sp>
        <p:sp>
          <p:nvSpPr>
            <p:cNvPr id="52" name="object 52"/>
            <p:cNvSpPr/>
            <p:nvPr/>
          </p:nvSpPr>
          <p:spPr>
            <a:xfrm>
              <a:off x="6297548" y="3111423"/>
              <a:ext cx="35560" cy="201295"/>
            </a:xfrm>
            <a:custGeom>
              <a:avLst/>
              <a:gdLst/>
              <a:ahLst/>
              <a:cxnLst/>
              <a:rect l="l" t="t" r="r" b="b"/>
              <a:pathLst>
                <a:path w="35560" h="201295">
                  <a:moveTo>
                    <a:pt x="4762" y="200774"/>
                  </a:moveTo>
                  <a:lnTo>
                    <a:pt x="8585" y="200774"/>
                  </a:lnTo>
                  <a:lnTo>
                    <a:pt x="10718" y="198640"/>
                  </a:lnTo>
                  <a:lnTo>
                    <a:pt x="10718" y="196011"/>
                  </a:lnTo>
                  <a:lnTo>
                    <a:pt x="11569" y="193014"/>
                  </a:lnTo>
                  <a:lnTo>
                    <a:pt x="12903" y="189814"/>
                  </a:lnTo>
                  <a:lnTo>
                    <a:pt x="14744" y="185178"/>
                  </a:lnTo>
                  <a:lnTo>
                    <a:pt x="16497" y="178625"/>
                  </a:lnTo>
                  <a:lnTo>
                    <a:pt x="17691" y="171348"/>
                  </a:lnTo>
                  <a:lnTo>
                    <a:pt x="19050" y="163067"/>
                  </a:lnTo>
                  <a:lnTo>
                    <a:pt x="20358" y="153390"/>
                  </a:lnTo>
                  <a:lnTo>
                    <a:pt x="21488" y="142709"/>
                  </a:lnTo>
                  <a:lnTo>
                    <a:pt x="23393" y="131432"/>
                  </a:lnTo>
                  <a:lnTo>
                    <a:pt x="24625" y="118884"/>
                  </a:lnTo>
                  <a:lnTo>
                    <a:pt x="26568" y="106832"/>
                  </a:lnTo>
                  <a:lnTo>
                    <a:pt x="27800" y="93116"/>
                  </a:lnTo>
                  <a:lnTo>
                    <a:pt x="29743" y="81089"/>
                  </a:lnTo>
                  <a:lnTo>
                    <a:pt x="30987" y="69316"/>
                  </a:lnTo>
                  <a:lnTo>
                    <a:pt x="32181" y="59880"/>
                  </a:lnTo>
                  <a:lnTo>
                    <a:pt x="32956" y="50241"/>
                  </a:lnTo>
                  <a:lnTo>
                    <a:pt x="34112" y="41808"/>
                  </a:lnTo>
                  <a:lnTo>
                    <a:pt x="35280" y="34340"/>
                  </a:lnTo>
                  <a:lnTo>
                    <a:pt x="35369" y="27736"/>
                  </a:lnTo>
                  <a:lnTo>
                    <a:pt x="35356" y="22948"/>
                  </a:lnTo>
                  <a:lnTo>
                    <a:pt x="35217" y="21602"/>
                  </a:lnTo>
                  <a:lnTo>
                    <a:pt x="33959" y="16573"/>
                  </a:lnTo>
                  <a:lnTo>
                    <a:pt x="32550" y="12725"/>
                  </a:lnTo>
                  <a:lnTo>
                    <a:pt x="31623" y="10096"/>
                  </a:lnTo>
                  <a:lnTo>
                    <a:pt x="31140" y="8915"/>
                  </a:lnTo>
                  <a:lnTo>
                    <a:pt x="30657" y="8191"/>
                  </a:lnTo>
                  <a:lnTo>
                    <a:pt x="30048" y="7594"/>
                  </a:lnTo>
                  <a:lnTo>
                    <a:pt x="26758" y="4610"/>
                  </a:lnTo>
                  <a:lnTo>
                    <a:pt x="26187" y="2908"/>
                  </a:lnTo>
                  <a:lnTo>
                    <a:pt x="25463" y="1206"/>
                  </a:lnTo>
                  <a:lnTo>
                    <a:pt x="23761" y="0"/>
                  </a:lnTo>
                  <a:lnTo>
                    <a:pt x="21793" y="0"/>
                  </a:lnTo>
                  <a:lnTo>
                    <a:pt x="21132" y="0"/>
                  </a:lnTo>
                  <a:lnTo>
                    <a:pt x="14973" y="4660"/>
                  </a:lnTo>
                  <a:lnTo>
                    <a:pt x="14973" y="6743"/>
                  </a:lnTo>
                  <a:lnTo>
                    <a:pt x="19253" y="15443"/>
                  </a:lnTo>
                  <a:lnTo>
                    <a:pt x="19786" y="17411"/>
                  </a:lnTo>
                  <a:lnTo>
                    <a:pt x="20802" y="20243"/>
                  </a:lnTo>
                  <a:lnTo>
                    <a:pt x="21691" y="23812"/>
                  </a:lnTo>
                  <a:lnTo>
                    <a:pt x="21678" y="27711"/>
                  </a:lnTo>
                  <a:lnTo>
                    <a:pt x="21678" y="32740"/>
                  </a:lnTo>
                  <a:lnTo>
                    <a:pt x="20574" y="39725"/>
                  </a:lnTo>
                  <a:lnTo>
                    <a:pt x="19367" y="48590"/>
                  </a:lnTo>
                  <a:lnTo>
                    <a:pt x="18503" y="58292"/>
                  </a:lnTo>
                  <a:lnTo>
                    <a:pt x="17360" y="67678"/>
                  </a:lnTo>
                  <a:lnTo>
                    <a:pt x="16192" y="79108"/>
                  </a:lnTo>
                  <a:lnTo>
                    <a:pt x="14236" y="91185"/>
                  </a:lnTo>
                  <a:lnTo>
                    <a:pt x="13017" y="104889"/>
                  </a:lnTo>
                  <a:lnTo>
                    <a:pt x="11074" y="116928"/>
                  </a:lnTo>
                  <a:lnTo>
                    <a:pt x="9855" y="129362"/>
                  </a:lnTo>
                  <a:lnTo>
                    <a:pt x="7886" y="140576"/>
                  </a:lnTo>
                  <a:lnTo>
                    <a:pt x="6578" y="151663"/>
                  </a:lnTo>
                  <a:lnTo>
                    <a:pt x="5499" y="161137"/>
                  </a:lnTo>
                  <a:lnTo>
                    <a:pt x="4470" y="169468"/>
                  </a:lnTo>
                  <a:lnTo>
                    <a:pt x="3949" y="176326"/>
                  </a:lnTo>
                  <a:lnTo>
                    <a:pt x="3136" y="182105"/>
                  </a:lnTo>
                  <a:lnTo>
                    <a:pt x="2578" y="187096"/>
                  </a:lnTo>
                  <a:lnTo>
                    <a:pt x="2412" y="190296"/>
                  </a:lnTo>
                  <a:lnTo>
                    <a:pt x="1587" y="192506"/>
                  </a:lnTo>
                  <a:lnTo>
                    <a:pt x="520" y="193547"/>
                  </a:lnTo>
                  <a:lnTo>
                    <a:pt x="0" y="194716"/>
                  </a:lnTo>
                  <a:lnTo>
                    <a:pt x="0" y="196011"/>
                  </a:lnTo>
                  <a:lnTo>
                    <a:pt x="0" y="198640"/>
                  </a:lnTo>
                  <a:lnTo>
                    <a:pt x="2133" y="200774"/>
                  </a:lnTo>
                  <a:lnTo>
                    <a:pt x="4762" y="200774"/>
                  </a:lnTo>
                  <a:close/>
                </a:path>
              </a:pathLst>
            </a:custGeom>
            <a:ln w="3175">
              <a:solidFill>
                <a:srgbClr val="0000FF"/>
              </a:solidFill>
            </a:ln>
          </p:spPr>
          <p:txBody>
            <a:bodyPr wrap="square" lIns="0" tIns="0" rIns="0" bIns="0" rtlCol="0"/>
            <a:lstStyle/>
            <a:p>
              <a:endParaRPr/>
            </a:p>
          </p:txBody>
        </p:sp>
        <p:sp>
          <p:nvSpPr>
            <p:cNvPr id="53" name="object 53"/>
            <p:cNvSpPr/>
            <p:nvPr/>
          </p:nvSpPr>
          <p:spPr>
            <a:xfrm>
              <a:off x="6161341" y="3005721"/>
              <a:ext cx="305435" cy="229870"/>
            </a:xfrm>
            <a:custGeom>
              <a:avLst/>
              <a:gdLst/>
              <a:ahLst/>
              <a:cxnLst/>
              <a:rect l="l" t="t" r="r" b="b"/>
              <a:pathLst>
                <a:path w="305435" h="229869">
                  <a:moveTo>
                    <a:pt x="29108" y="0"/>
                  </a:moveTo>
                  <a:lnTo>
                    <a:pt x="0" y="18211"/>
                  </a:lnTo>
                  <a:lnTo>
                    <a:pt x="165" y="23215"/>
                  </a:lnTo>
                  <a:lnTo>
                    <a:pt x="1511" y="27457"/>
                  </a:lnTo>
                  <a:lnTo>
                    <a:pt x="2273" y="31711"/>
                  </a:lnTo>
                  <a:lnTo>
                    <a:pt x="3657" y="37007"/>
                  </a:lnTo>
                  <a:lnTo>
                    <a:pt x="4457" y="38811"/>
                  </a:lnTo>
                  <a:lnTo>
                    <a:pt x="8978" y="46024"/>
                  </a:lnTo>
                  <a:lnTo>
                    <a:pt x="10109" y="48285"/>
                  </a:lnTo>
                  <a:lnTo>
                    <a:pt x="30708" y="67716"/>
                  </a:lnTo>
                  <a:lnTo>
                    <a:pt x="34315" y="67716"/>
                  </a:lnTo>
                  <a:lnTo>
                    <a:pt x="36449" y="65582"/>
                  </a:lnTo>
                  <a:lnTo>
                    <a:pt x="36449" y="61645"/>
                  </a:lnTo>
                  <a:lnTo>
                    <a:pt x="35915" y="60451"/>
                  </a:lnTo>
                  <a:lnTo>
                    <a:pt x="28359" y="53606"/>
                  </a:lnTo>
                  <a:lnTo>
                    <a:pt x="24180" y="46456"/>
                  </a:lnTo>
                  <a:lnTo>
                    <a:pt x="21653" y="42862"/>
                  </a:lnTo>
                  <a:lnTo>
                    <a:pt x="20828" y="40551"/>
                  </a:lnTo>
                  <a:lnTo>
                    <a:pt x="16827" y="32867"/>
                  </a:lnTo>
                  <a:lnTo>
                    <a:pt x="15951" y="29159"/>
                  </a:lnTo>
                  <a:lnTo>
                    <a:pt x="15252" y="24663"/>
                  </a:lnTo>
                  <a:lnTo>
                    <a:pt x="14274" y="20840"/>
                  </a:lnTo>
                  <a:lnTo>
                    <a:pt x="14274" y="19278"/>
                  </a:lnTo>
                  <a:lnTo>
                    <a:pt x="14859" y="17348"/>
                  </a:lnTo>
                  <a:lnTo>
                    <a:pt x="17487" y="15836"/>
                  </a:lnTo>
                  <a:lnTo>
                    <a:pt x="21475" y="14211"/>
                  </a:lnTo>
                  <a:lnTo>
                    <a:pt x="28587" y="13512"/>
                  </a:lnTo>
                  <a:lnTo>
                    <a:pt x="37401" y="14211"/>
                  </a:lnTo>
                  <a:lnTo>
                    <a:pt x="99441" y="27393"/>
                  </a:lnTo>
                  <a:lnTo>
                    <a:pt x="113068" y="32067"/>
                  </a:lnTo>
                  <a:lnTo>
                    <a:pt x="128155" y="36880"/>
                  </a:lnTo>
                  <a:lnTo>
                    <a:pt x="141947" y="41617"/>
                  </a:lnTo>
                  <a:lnTo>
                    <a:pt x="157073" y="46405"/>
                  </a:lnTo>
                  <a:lnTo>
                    <a:pt x="170764" y="51117"/>
                  </a:lnTo>
                  <a:lnTo>
                    <a:pt x="185445" y="56527"/>
                  </a:lnTo>
                  <a:lnTo>
                    <a:pt x="213360" y="69799"/>
                  </a:lnTo>
                  <a:lnTo>
                    <a:pt x="227647" y="76377"/>
                  </a:lnTo>
                  <a:lnTo>
                    <a:pt x="261188" y="98590"/>
                  </a:lnTo>
                  <a:lnTo>
                    <a:pt x="289191" y="131800"/>
                  </a:lnTo>
                  <a:lnTo>
                    <a:pt x="291909" y="143014"/>
                  </a:lnTo>
                  <a:lnTo>
                    <a:pt x="291185" y="147370"/>
                  </a:lnTo>
                  <a:lnTo>
                    <a:pt x="265112" y="175653"/>
                  </a:lnTo>
                  <a:lnTo>
                    <a:pt x="245846" y="185483"/>
                  </a:lnTo>
                  <a:lnTo>
                    <a:pt x="234797" y="191592"/>
                  </a:lnTo>
                  <a:lnTo>
                    <a:pt x="213880" y="200875"/>
                  </a:lnTo>
                  <a:lnTo>
                    <a:pt x="204203" y="204330"/>
                  </a:lnTo>
                  <a:lnTo>
                    <a:pt x="195694" y="208280"/>
                  </a:lnTo>
                  <a:lnTo>
                    <a:pt x="187388" y="210845"/>
                  </a:lnTo>
                  <a:lnTo>
                    <a:pt x="179717" y="213588"/>
                  </a:lnTo>
                  <a:lnTo>
                    <a:pt x="173774" y="215404"/>
                  </a:lnTo>
                  <a:lnTo>
                    <a:pt x="169227" y="216382"/>
                  </a:lnTo>
                  <a:lnTo>
                    <a:pt x="161251" y="216255"/>
                  </a:lnTo>
                  <a:lnTo>
                    <a:pt x="158470" y="215569"/>
                  </a:lnTo>
                  <a:lnTo>
                    <a:pt x="154800" y="213690"/>
                  </a:lnTo>
                  <a:lnTo>
                    <a:pt x="151942" y="212737"/>
                  </a:lnTo>
                  <a:lnTo>
                    <a:pt x="145427" y="209588"/>
                  </a:lnTo>
                  <a:lnTo>
                    <a:pt x="141516" y="209448"/>
                  </a:lnTo>
                  <a:lnTo>
                    <a:pt x="139382" y="211582"/>
                  </a:lnTo>
                  <a:lnTo>
                    <a:pt x="139382" y="215531"/>
                  </a:lnTo>
                  <a:lnTo>
                    <a:pt x="139915" y="216712"/>
                  </a:lnTo>
                  <a:lnTo>
                    <a:pt x="143586" y="219862"/>
                  </a:lnTo>
                  <a:lnTo>
                    <a:pt x="145046" y="221754"/>
                  </a:lnTo>
                  <a:lnTo>
                    <a:pt x="146304" y="222935"/>
                  </a:lnTo>
                  <a:lnTo>
                    <a:pt x="153466" y="227787"/>
                  </a:lnTo>
                  <a:lnTo>
                    <a:pt x="160375" y="229603"/>
                  </a:lnTo>
                  <a:lnTo>
                    <a:pt x="171246" y="229298"/>
                  </a:lnTo>
                  <a:lnTo>
                    <a:pt x="176733" y="228130"/>
                  </a:lnTo>
                  <a:lnTo>
                    <a:pt x="183730" y="225945"/>
                  </a:lnTo>
                  <a:lnTo>
                    <a:pt x="191414" y="223037"/>
                  </a:lnTo>
                  <a:lnTo>
                    <a:pt x="199961" y="220243"/>
                  </a:lnTo>
                  <a:lnTo>
                    <a:pt x="208762" y="216052"/>
                  </a:lnTo>
                  <a:lnTo>
                    <a:pt x="218338" y="212559"/>
                  </a:lnTo>
                  <a:lnTo>
                    <a:pt x="240017" y="202946"/>
                  </a:lnTo>
                  <a:lnTo>
                    <a:pt x="251066" y="196850"/>
                  </a:lnTo>
                  <a:lnTo>
                    <a:pt x="261391" y="192252"/>
                  </a:lnTo>
                  <a:lnTo>
                    <a:pt x="271627" y="186372"/>
                  </a:lnTo>
                  <a:lnTo>
                    <a:pt x="299554" y="159461"/>
                  </a:lnTo>
                  <a:lnTo>
                    <a:pt x="305117" y="142938"/>
                  </a:lnTo>
                  <a:lnTo>
                    <a:pt x="303936" y="135140"/>
                  </a:lnTo>
                  <a:lnTo>
                    <a:pt x="278904" y="96520"/>
                  </a:lnTo>
                  <a:lnTo>
                    <a:pt x="234442" y="64820"/>
                  </a:lnTo>
                  <a:lnTo>
                    <a:pt x="204863" y="50965"/>
                  </a:lnTo>
                  <a:lnTo>
                    <a:pt x="191071" y="44208"/>
                  </a:lnTo>
                  <a:lnTo>
                    <a:pt x="175387" y="38392"/>
                  </a:lnTo>
                  <a:lnTo>
                    <a:pt x="161366" y="33591"/>
                  </a:lnTo>
                  <a:lnTo>
                    <a:pt x="146253" y="28816"/>
                  </a:lnTo>
                  <a:lnTo>
                    <a:pt x="132461" y="24117"/>
                  </a:lnTo>
                  <a:lnTo>
                    <a:pt x="117322" y="19367"/>
                  </a:lnTo>
                  <a:lnTo>
                    <a:pt x="103555" y="14643"/>
                  </a:lnTo>
                  <a:lnTo>
                    <a:pt x="75476" y="7010"/>
                  </a:lnTo>
                  <a:lnTo>
                    <a:pt x="62166" y="3784"/>
                  </a:lnTo>
                  <a:lnTo>
                    <a:pt x="49606" y="2070"/>
                  </a:lnTo>
                  <a:lnTo>
                    <a:pt x="29108" y="0"/>
                  </a:lnTo>
                  <a:close/>
                </a:path>
              </a:pathLst>
            </a:custGeom>
            <a:solidFill>
              <a:srgbClr val="0000FF"/>
            </a:solidFill>
          </p:spPr>
          <p:txBody>
            <a:bodyPr wrap="square" lIns="0" tIns="0" rIns="0" bIns="0" rtlCol="0"/>
            <a:lstStyle/>
            <a:p>
              <a:endParaRPr/>
            </a:p>
          </p:txBody>
        </p:sp>
        <p:sp>
          <p:nvSpPr>
            <p:cNvPr id="54" name="object 54"/>
            <p:cNvSpPr/>
            <p:nvPr/>
          </p:nvSpPr>
          <p:spPr>
            <a:xfrm>
              <a:off x="6161341" y="3005721"/>
              <a:ext cx="305435" cy="229870"/>
            </a:xfrm>
            <a:custGeom>
              <a:avLst/>
              <a:gdLst/>
              <a:ahLst/>
              <a:cxnLst/>
              <a:rect l="l" t="t" r="r" b="b"/>
              <a:pathLst>
                <a:path w="305435" h="229869">
                  <a:moveTo>
                    <a:pt x="160375" y="229603"/>
                  </a:moveTo>
                  <a:lnTo>
                    <a:pt x="164833" y="229501"/>
                  </a:lnTo>
                  <a:lnTo>
                    <a:pt x="169951" y="229450"/>
                  </a:lnTo>
                  <a:lnTo>
                    <a:pt x="171246" y="229298"/>
                  </a:lnTo>
                  <a:lnTo>
                    <a:pt x="176733" y="228130"/>
                  </a:lnTo>
                  <a:lnTo>
                    <a:pt x="183730" y="225945"/>
                  </a:lnTo>
                  <a:lnTo>
                    <a:pt x="191414" y="223037"/>
                  </a:lnTo>
                  <a:lnTo>
                    <a:pt x="199961" y="220243"/>
                  </a:lnTo>
                  <a:lnTo>
                    <a:pt x="208762" y="216052"/>
                  </a:lnTo>
                  <a:lnTo>
                    <a:pt x="218338" y="212559"/>
                  </a:lnTo>
                  <a:lnTo>
                    <a:pt x="229323" y="207695"/>
                  </a:lnTo>
                  <a:lnTo>
                    <a:pt x="240017" y="202946"/>
                  </a:lnTo>
                  <a:lnTo>
                    <a:pt x="251066" y="196850"/>
                  </a:lnTo>
                  <a:lnTo>
                    <a:pt x="261391" y="192252"/>
                  </a:lnTo>
                  <a:lnTo>
                    <a:pt x="294906" y="166611"/>
                  </a:lnTo>
                  <a:lnTo>
                    <a:pt x="305117" y="143395"/>
                  </a:lnTo>
                  <a:lnTo>
                    <a:pt x="305117" y="142938"/>
                  </a:lnTo>
                  <a:lnTo>
                    <a:pt x="286410" y="104775"/>
                  </a:lnTo>
                  <a:lnTo>
                    <a:pt x="278904" y="96520"/>
                  </a:lnTo>
                  <a:lnTo>
                    <a:pt x="246341" y="72351"/>
                  </a:lnTo>
                  <a:lnTo>
                    <a:pt x="219036" y="57670"/>
                  </a:lnTo>
                  <a:lnTo>
                    <a:pt x="204863" y="50965"/>
                  </a:lnTo>
                  <a:lnTo>
                    <a:pt x="191071" y="44208"/>
                  </a:lnTo>
                  <a:lnTo>
                    <a:pt x="175387" y="38392"/>
                  </a:lnTo>
                  <a:lnTo>
                    <a:pt x="161366" y="33591"/>
                  </a:lnTo>
                  <a:lnTo>
                    <a:pt x="146253" y="28816"/>
                  </a:lnTo>
                  <a:lnTo>
                    <a:pt x="132461" y="24117"/>
                  </a:lnTo>
                  <a:lnTo>
                    <a:pt x="117322" y="19367"/>
                  </a:lnTo>
                  <a:lnTo>
                    <a:pt x="103555" y="14643"/>
                  </a:lnTo>
                  <a:lnTo>
                    <a:pt x="88074" y="10553"/>
                  </a:lnTo>
                  <a:lnTo>
                    <a:pt x="49606" y="2070"/>
                  </a:lnTo>
                  <a:lnTo>
                    <a:pt x="29108" y="0"/>
                  </a:lnTo>
                  <a:lnTo>
                    <a:pt x="19253" y="711"/>
                  </a:lnTo>
                  <a:lnTo>
                    <a:pt x="0" y="17716"/>
                  </a:lnTo>
                  <a:lnTo>
                    <a:pt x="0" y="18211"/>
                  </a:lnTo>
                  <a:lnTo>
                    <a:pt x="12" y="21805"/>
                  </a:lnTo>
                  <a:lnTo>
                    <a:pt x="165" y="23215"/>
                  </a:lnTo>
                  <a:lnTo>
                    <a:pt x="1511" y="27457"/>
                  </a:lnTo>
                  <a:lnTo>
                    <a:pt x="2273" y="31711"/>
                  </a:lnTo>
                  <a:lnTo>
                    <a:pt x="3657" y="37007"/>
                  </a:lnTo>
                  <a:lnTo>
                    <a:pt x="4457" y="38811"/>
                  </a:lnTo>
                  <a:lnTo>
                    <a:pt x="6553" y="42303"/>
                  </a:lnTo>
                  <a:lnTo>
                    <a:pt x="8978" y="46024"/>
                  </a:lnTo>
                  <a:lnTo>
                    <a:pt x="10109" y="48285"/>
                  </a:lnTo>
                  <a:lnTo>
                    <a:pt x="12700" y="52197"/>
                  </a:lnTo>
                  <a:lnTo>
                    <a:pt x="13563" y="53251"/>
                  </a:lnTo>
                  <a:lnTo>
                    <a:pt x="13944" y="53568"/>
                  </a:lnTo>
                  <a:lnTo>
                    <a:pt x="14350" y="53848"/>
                  </a:lnTo>
                  <a:lnTo>
                    <a:pt x="17640" y="57645"/>
                  </a:lnTo>
                  <a:lnTo>
                    <a:pt x="30708" y="67716"/>
                  </a:lnTo>
                  <a:lnTo>
                    <a:pt x="31686" y="67716"/>
                  </a:lnTo>
                  <a:lnTo>
                    <a:pt x="34315" y="67716"/>
                  </a:lnTo>
                  <a:lnTo>
                    <a:pt x="36449" y="65582"/>
                  </a:lnTo>
                  <a:lnTo>
                    <a:pt x="36449" y="62953"/>
                  </a:lnTo>
                  <a:lnTo>
                    <a:pt x="36449" y="61645"/>
                  </a:lnTo>
                  <a:lnTo>
                    <a:pt x="35915" y="60451"/>
                  </a:lnTo>
                  <a:lnTo>
                    <a:pt x="35051" y="59588"/>
                  </a:lnTo>
                  <a:lnTo>
                    <a:pt x="28359" y="53606"/>
                  </a:lnTo>
                  <a:lnTo>
                    <a:pt x="27101" y="51409"/>
                  </a:lnTo>
                  <a:lnTo>
                    <a:pt x="24180" y="46456"/>
                  </a:lnTo>
                  <a:lnTo>
                    <a:pt x="23075" y="45097"/>
                  </a:lnTo>
                  <a:lnTo>
                    <a:pt x="21653" y="42862"/>
                  </a:lnTo>
                  <a:lnTo>
                    <a:pt x="20828" y="40551"/>
                  </a:lnTo>
                  <a:lnTo>
                    <a:pt x="18224" y="35661"/>
                  </a:lnTo>
                  <a:lnTo>
                    <a:pt x="16827" y="32867"/>
                  </a:lnTo>
                  <a:lnTo>
                    <a:pt x="15951" y="29159"/>
                  </a:lnTo>
                  <a:lnTo>
                    <a:pt x="15252" y="24663"/>
                  </a:lnTo>
                  <a:lnTo>
                    <a:pt x="14274" y="20840"/>
                  </a:lnTo>
                  <a:lnTo>
                    <a:pt x="14274" y="19278"/>
                  </a:lnTo>
                  <a:lnTo>
                    <a:pt x="14859" y="17348"/>
                  </a:lnTo>
                  <a:lnTo>
                    <a:pt x="17487" y="15836"/>
                  </a:lnTo>
                  <a:lnTo>
                    <a:pt x="21475" y="14211"/>
                  </a:lnTo>
                  <a:lnTo>
                    <a:pt x="28587" y="13512"/>
                  </a:lnTo>
                  <a:lnTo>
                    <a:pt x="37401" y="14211"/>
                  </a:lnTo>
                  <a:lnTo>
                    <a:pt x="47929" y="15354"/>
                  </a:lnTo>
                  <a:lnTo>
                    <a:pt x="59359" y="16878"/>
                  </a:lnTo>
                  <a:lnTo>
                    <a:pt x="71970" y="19938"/>
                  </a:lnTo>
                  <a:lnTo>
                    <a:pt x="84518" y="23469"/>
                  </a:lnTo>
                  <a:lnTo>
                    <a:pt x="99441" y="27393"/>
                  </a:lnTo>
                  <a:lnTo>
                    <a:pt x="113068" y="32067"/>
                  </a:lnTo>
                  <a:lnTo>
                    <a:pt x="128155" y="36880"/>
                  </a:lnTo>
                  <a:lnTo>
                    <a:pt x="141947" y="41617"/>
                  </a:lnTo>
                  <a:lnTo>
                    <a:pt x="157073" y="46405"/>
                  </a:lnTo>
                  <a:lnTo>
                    <a:pt x="170764" y="51117"/>
                  </a:lnTo>
                  <a:lnTo>
                    <a:pt x="185445" y="56527"/>
                  </a:lnTo>
                  <a:lnTo>
                    <a:pt x="199034" y="63068"/>
                  </a:lnTo>
                  <a:lnTo>
                    <a:pt x="213360" y="69799"/>
                  </a:lnTo>
                  <a:lnTo>
                    <a:pt x="227647" y="76377"/>
                  </a:lnTo>
                  <a:lnTo>
                    <a:pt x="239153" y="83654"/>
                  </a:lnTo>
                  <a:lnTo>
                    <a:pt x="250875" y="91020"/>
                  </a:lnTo>
                  <a:lnTo>
                    <a:pt x="261188" y="98590"/>
                  </a:lnTo>
                  <a:lnTo>
                    <a:pt x="269379" y="105689"/>
                  </a:lnTo>
                  <a:lnTo>
                    <a:pt x="276606" y="113715"/>
                  </a:lnTo>
                  <a:lnTo>
                    <a:pt x="282651" y="120129"/>
                  </a:lnTo>
                  <a:lnTo>
                    <a:pt x="286461" y="125958"/>
                  </a:lnTo>
                  <a:lnTo>
                    <a:pt x="289191" y="131800"/>
                  </a:lnTo>
                  <a:lnTo>
                    <a:pt x="290906" y="137756"/>
                  </a:lnTo>
                  <a:lnTo>
                    <a:pt x="291909" y="143014"/>
                  </a:lnTo>
                  <a:lnTo>
                    <a:pt x="291185" y="147370"/>
                  </a:lnTo>
                  <a:lnTo>
                    <a:pt x="265112" y="175653"/>
                  </a:lnTo>
                  <a:lnTo>
                    <a:pt x="245846" y="185483"/>
                  </a:lnTo>
                  <a:lnTo>
                    <a:pt x="234797" y="191592"/>
                  </a:lnTo>
                  <a:lnTo>
                    <a:pt x="224472" y="196176"/>
                  </a:lnTo>
                  <a:lnTo>
                    <a:pt x="213880" y="200875"/>
                  </a:lnTo>
                  <a:lnTo>
                    <a:pt x="204203" y="204330"/>
                  </a:lnTo>
                  <a:lnTo>
                    <a:pt x="195694" y="208280"/>
                  </a:lnTo>
                  <a:lnTo>
                    <a:pt x="187388" y="210845"/>
                  </a:lnTo>
                  <a:lnTo>
                    <a:pt x="179717" y="213588"/>
                  </a:lnTo>
                  <a:lnTo>
                    <a:pt x="173774" y="215404"/>
                  </a:lnTo>
                  <a:lnTo>
                    <a:pt x="169227" y="216382"/>
                  </a:lnTo>
                  <a:lnTo>
                    <a:pt x="164833" y="216331"/>
                  </a:lnTo>
                  <a:lnTo>
                    <a:pt x="161251" y="216255"/>
                  </a:lnTo>
                  <a:lnTo>
                    <a:pt x="158470" y="215569"/>
                  </a:lnTo>
                  <a:lnTo>
                    <a:pt x="155994" y="214185"/>
                  </a:lnTo>
                  <a:lnTo>
                    <a:pt x="154800" y="213690"/>
                  </a:lnTo>
                  <a:lnTo>
                    <a:pt x="151942" y="212737"/>
                  </a:lnTo>
                  <a:lnTo>
                    <a:pt x="149694" y="211582"/>
                  </a:lnTo>
                  <a:lnTo>
                    <a:pt x="146189" y="209905"/>
                  </a:lnTo>
                  <a:lnTo>
                    <a:pt x="145427" y="209588"/>
                  </a:lnTo>
                  <a:lnTo>
                    <a:pt x="144805" y="209448"/>
                  </a:lnTo>
                  <a:lnTo>
                    <a:pt x="144145" y="209448"/>
                  </a:lnTo>
                  <a:lnTo>
                    <a:pt x="141516" y="209448"/>
                  </a:lnTo>
                  <a:lnTo>
                    <a:pt x="139382" y="211582"/>
                  </a:lnTo>
                  <a:lnTo>
                    <a:pt x="139382" y="214210"/>
                  </a:lnTo>
                  <a:lnTo>
                    <a:pt x="139382" y="215531"/>
                  </a:lnTo>
                  <a:lnTo>
                    <a:pt x="139915" y="216712"/>
                  </a:lnTo>
                  <a:lnTo>
                    <a:pt x="140779" y="217576"/>
                  </a:lnTo>
                  <a:lnTo>
                    <a:pt x="143586" y="219862"/>
                  </a:lnTo>
                  <a:lnTo>
                    <a:pt x="145046" y="221754"/>
                  </a:lnTo>
                  <a:lnTo>
                    <a:pt x="159918" y="229603"/>
                  </a:lnTo>
                  <a:lnTo>
                    <a:pt x="160375" y="229603"/>
                  </a:lnTo>
                  <a:close/>
                </a:path>
              </a:pathLst>
            </a:custGeom>
            <a:ln w="3175">
              <a:solidFill>
                <a:srgbClr val="0000FF"/>
              </a:solidFill>
            </a:ln>
          </p:spPr>
          <p:txBody>
            <a:bodyPr wrap="square" lIns="0" tIns="0" rIns="0" bIns="0" rtlCol="0"/>
            <a:lstStyle/>
            <a:p>
              <a:endParaRPr/>
            </a:p>
          </p:txBody>
        </p:sp>
      </p:grpSp>
      <p:pic>
        <p:nvPicPr>
          <p:cNvPr id="55" name="object 55"/>
          <p:cNvPicPr/>
          <p:nvPr/>
        </p:nvPicPr>
        <p:blipFill>
          <a:blip r:embed="rId11" cstate="print"/>
          <a:stretch>
            <a:fillRect/>
          </a:stretch>
        </p:blipFill>
        <p:spPr>
          <a:xfrm>
            <a:off x="5234800" y="3736251"/>
            <a:ext cx="638505" cy="289369"/>
          </a:xfrm>
          <a:prstGeom prst="rect">
            <a:avLst/>
          </a:prstGeom>
        </p:spPr>
      </p:pic>
      <p:pic>
        <p:nvPicPr>
          <p:cNvPr id="56" name="object 56"/>
          <p:cNvPicPr/>
          <p:nvPr/>
        </p:nvPicPr>
        <p:blipFill>
          <a:blip r:embed="rId12" cstate="print"/>
          <a:stretch>
            <a:fillRect/>
          </a:stretch>
        </p:blipFill>
        <p:spPr>
          <a:xfrm>
            <a:off x="6314389" y="3487661"/>
            <a:ext cx="1266672" cy="876338"/>
          </a:xfrm>
          <a:prstGeom prst="rect">
            <a:avLst/>
          </a:prstGeom>
        </p:spPr>
      </p:pic>
      <p:grpSp>
        <p:nvGrpSpPr>
          <p:cNvPr id="57" name="object 57"/>
          <p:cNvGrpSpPr/>
          <p:nvPr/>
        </p:nvGrpSpPr>
        <p:grpSpPr>
          <a:xfrm>
            <a:off x="7698358" y="3657930"/>
            <a:ext cx="157480" cy="381635"/>
            <a:chOff x="7698358" y="3657930"/>
            <a:chExt cx="157480" cy="381635"/>
          </a:xfrm>
        </p:grpSpPr>
        <p:sp>
          <p:nvSpPr>
            <p:cNvPr id="58" name="object 58"/>
            <p:cNvSpPr/>
            <p:nvPr/>
          </p:nvSpPr>
          <p:spPr>
            <a:xfrm>
              <a:off x="7698358" y="3657930"/>
              <a:ext cx="157480" cy="381635"/>
            </a:xfrm>
            <a:custGeom>
              <a:avLst/>
              <a:gdLst/>
              <a:ahLst/>
              <a:cxnLst/>
              <a:rect l="l" t="t" r="r" b="b"/>
              <a:pathLst>
                <a:path w="157479" h="381635">
                  <a:moveTo>
                    <a:pt x="127025" y="0"/>
                  </a:moveTo>
                  <a:lnTo>
                    <a:pt x="124040" y="0"/>
                  </a:lnTo>
                  <a:lnTo>
                    <a:pt x="121869" y="965"/>
                  </a:lnTo>
                  <a:lnTo>
                    <a:pt x="118427" y="5181"/>
                  </a:lnTo>
                  <a:lnTo>
                    <a:pt x="116954" y="8788"/>
                  </a:lnTo>
                  <a:lnTo>
                    <a:pt x="114541" y="9728"/>
                  </a:lnTo>
                  <a:lnTo>
                    <a:pt x="113347" y="11429"/>
                  </a:lnTo>
                  <a:lnTo>
                    <a:pt x="113347" y="16027"/>
                  </a:lnTo>
                  <a:lnTo>
                    <a:pt x="115481" y="18160"/>
                  </a:lnTo>
                  <a:lnTo>
                    <a:pt x="120091" y="18160"/>
                  </a:lnTo>
                  <a:lnTo>
                    <a:pt x="123317" y="17500"/>
                  </a:lnTo>
                  <a:lnTo>
                    <a:pt x="124460" y="19316"/>
                  </a:lnTo>
                  <a:lnTo>
                    <a:pt x="125450" y="21424"/>
                  </a:lnTo>
                  <a:lnTo>
                    <a:pt x="126250" y="25095"/>
                  </a:lnTo>
                  <a:lnTo>
                    <a:pt x="130505" y="38988"/>
                  </a:lnTo>
                  <a:lnTo>
                    <a:pt x="132270" y="47510"/>
                  </a:lnTo>
                  <a:lnTo>
                    <a:pt x="133451" y="58267"/>
                  </a:lnTo>
                  <a:lnTo>
                    <a:pt x="136779" y="105244"/>
                  </a:lnTo>
                  <a:lnTo>
                    <a:pt x="137210" y="170370"/>
                  </a:lnTo>
                  <a:lnTo>
                    <a:pt x="136182" y="190042"/>
                  </a:lnTo>
                  <a:lnTo>
                    <a:pt x="126352" y="250126"/>
                  </a:lnTo>
                  <a:lnTo>
                    <a:pt x="104863" y="280504"/>
                  </a:lnTo>
                  <a:lnTo>
                    <a:pt x="101828" y="280123"/>
                  </a:lnTo>
                  <a:lnTo>
                    <a:pt x="70942" y="244627"/>
                  </a:lnTo>
                  <a:lnTo>
                    <a:pt x="57556" y="205943"/>
                  </a:lnTo>
                  <a:lnTo>
                    <a:pt x="52730" y="179057"/>
                  </a:lnTo>
                  <a:lnTo>
                    <a:pt x="48831" y="155867"/>
                  </a:lnTo>
                  <a:lnTo>
                    <a:pt x="45072" y="140081"/>
                  </a:lnTo>
                  <a:lnTo>
                    <a:pt x="42265" y="131902"/>
                  </a:lnTo>
                  <a:lnTo>
                    <a:pt x="40297" y="127927"/>
                  </a:lnTo>
                  <a:lnTo>
                    <a:pt x="37084" y="125806"/>
                  </a:lnTo>
                  <a:lnTo>
                    <a:pt x="28435" y="125806"/>
                  </a:lnTo>
                  <a:lnTo>
                    <a:pt x="24371" y="129565"/>
                  </a:lnTo>
                  <a:lnTo>
                    <a:pt x="23698" y="137604"/>
                  </a:lnTo>
                  <a:lnTo>
                    <a:pt x="23583" y="141668"/>
                  </a:lnTo>
                  <a:lnTo>
                    <a:pt x="22466" y="146659"/>
                  </a:lnTo>
                  <a:lnTo>
                    <a:pt x="18846" y="174091"/>
                  </a:lnTo>
                  <a:lnTo>
                    <a:pt x="17551" y="185686"/>
                  </a:lnTo>
                  <a:lnTo>
                    <a:pt x="14350" y="227698"/>
                  </a:lnTo>
                  <a:lnTo>
                    <a:pt x="10083" y="258622"/>
                  </a:lnTo>
                  <a:lnTo>
                    <a:pt x="9258" y="277380"/>
                  </a:lnTo>
                  <a:lnTo>
                    <a:pt x="5080" y="309359"/>
                  </a:lnTo>
                  <a:lnTo>
                    <a:pt x="3251" y="321538"/>
                  </a:lnTo>
                  <a:lnTo>
                    <a:pt x="1117" y="339890"/>
                  </a:lnTo>
                  <a:lnTo>
                    <a:pt x="0" y="347586"/>
                  </a:lnTo>
                  <a:lnTo>
                    <a:pt x="1358" y="370547"/>
                  </a:lnTo>
                  <a:lnTo>
                    <a:pt x="1600" y="372262"/>
                  </a:lnTo>
                  <a:lnTo>
                    <a:pt x="2730" y="374395"/>
                  </a:lnTo>
                  <a:lnTo>
                    <a:pt x="3581" y="378675"/>
                  </a:lnTo>
                  <a:lnTo>
                    <a:pt x="6870" y="381469"/>
                  </a:lnTo>
                  <a:lnTo>
                    <a:pt x="10807" y="381469"/>
                  </a:lnTo>
                  <a:lnTo>
                    <a:pt x="14744" y="381469"/>
                  </a:lnTo>
                  <a:lnTo>
                    <a:pt x="18021" y="378675"/>
                  </a:lnTo>
                  <a:lnTo>
                    <a:pt x="18935" y="373519"/>
                  </a:lnTo>
                  <a:lnTo>
                    <a:pt x="18986" y="370217"/>
                  </a:lnTo>
                  <a:lnTo>
                    <a:pt x="18351" y="368160"/>
                  </a:lnTo>
                  <a:lnTo>
                    <a:pt x="18186" y="365353"/>
                  </a:lnTo>
                  <a:lnTo>
                    <a:pt x="19176" y="348843"/>
                  </a:lnTo>
                  <a:lnTo>
                    <a:pt x="20370" y="343306"/>
                  </a:lnTo>
                  <a:lnTo>
                    <a:pt x="23114" y="324573"/>
                  </a:lnTo>
                  <a:lnTo>
                    <a:pt x="25184" y="312496"/>
                  </a:lnTo>
                  <a:lnTo>
                    <a:pt x="29705" y="279755"/>
                  </a:lnTo>
                  <a:lnTo>
                    <a:pt x="30594" y="261086"/>
                  </a:lnTo>
                  <a:lnTo>
                    <a:pt x="32943" y="245389"/>
                  </a:lnTo>
                  <a:lnTo>
                    <a:pt x="34937" y="230136"/>
                  </a:lnTo>
                  <a:lnTo>
                    <a:pt x="37350" y="199961"/>
                  </a:lnTo>
                  <a:lnTo>
                    <a:pt x="38392" y="185089"/>
                  </a:lnTo>
                  <a:lnTo>
                    <a:pt x="39877" y="194703"/>
                  </a:lnTo>
                  <a:lnTo>
                    <a:pt x="52057" y="237794"/>
                  </a:lnTo>
                  <a:lnTo>
                    <a:pt x="82105" y="285800"/>
                  </a:lnTo>
                  <a:lnTo>
                    <a:pt x="105041" y="296595"/>
                  </a:lnTo>
                  <a:lnTo>
                    <a:pt x="111518" y="295897"/>
                  </a:lnTo>
                  <a:lnTo>
                    <a:pt x="138734" y="268668"/>
                  </a:lnTo>
                  <a:lnTo>
                    <a:pt x="150609" y="226948"/>
                  </a:lnTo>
                  <a:lnTo>
                    <a:pt x="156794" y="171234"/>
                  </a:lnTo>
                  <a:lnTo>
                    <a:pt x="157251" y="104940"/>
                  </a:lnTo>
                  <a:lnTo>
                    <a:pt x="154266" y="56781"/>
                  </a:lnTo>
                  <a:lnTo>
                    <a:pt x="153123" y="44856"/>
                  </a:lnTo>
                  <a:lnTo>
                    <a:pt x="150964" y="34289"/>
                  </a:lnTo>
                  <a:lnTo>
                    <a:pt x="148297" y="25768"/>
                  </a:lnTo>
                  <a:lnTo>
                    <a:pt x="146138" y="19748"/>
                  </a:lnTo>
                  <a:lnTo>
                    <a:pt x="144233" y="13639"/>
                  </a:lnTo>
                  <a:lnTo>
                    <a:pt x="140627" y="8115"/>
                  </a:lnTo>
                  <a:lnTo>
                    <a:pt x="136118" y="3505"/>
                  </a:lnTo>
                  <a:lnTo>
                    <a:pt x="133146" y="1841"/>
                  </a:lnTo>
                  <a:lnTo>
                    <a:pt x="127025" y="0"/>
                  </a:lnTo>
                  <a:close/>
                </a:path>
              </a:pathLst>
            </a:custGeom>
            <a:solidFill>
              <a:srgbClr val="0000FF"/>
            </a:solidFill>
          </p:spPr>
          <p:txBody>
            <a:bodyPr wrap="square" lIns="0" tIns="0" rIns="0" bIns="0" rtlCol="0"/>
            <a:lstStyle/>
            <a:p>
              <a:endParaRPr/>
            </a:p>
          </p:txBody>
        </p:sp>
        <p:sp>
          <p:nvSpPr>
            <p:cNvPr id="59" name="object 59"/>
            <p:cNvSpPr/>
            <p:nvPr/>
          </p:nvSpPr>
          <p:spPr>
            <a:xfrm>
              <a:off x="7698358" y="3657930"/>
              <a:ext cx="157480" cy="381635"/>
            </a:xfrm>
            <a:custGeom>
              <a:avLst/>
              <a:gdLst/>
              <a:ahLst/>
              <a:cxnLst/>
              <a:rect l="l" t="t" r="r" b="b"/>
              <a:pathLst>
                <a:path w="157479" h="381635">
                  <a:moveTo>
                    <a:pt x="10807" y="381469"/>
                  </a:moveTo>
                  <a:lnTo>
                    <a:pt x="14744" y="381469"/>
                  </a:lnTo>
                  <a:lnTo>
                    <a:pt x="18021" y="378675"/>
                  </a:lnTo>
                  <a:lnTo>
                    <a:pt x="18783" y="374967"/>
                  </a:lnTo>
                  <a:lnTo>
                    <a:pt x="18935" y="373519"/>
                  </a:lnTo>
                  <a:lnTo>
                    <a:pt x="18986" y="371475"/>
                  </a:lnTo>
                  <a:lnTo>
                    <a:pt x="18986" y="370217"/>
                  </a:lnTo>
                  <a:lnTo>
                    <a:pt x="18757" y="369138"/>
                  </a:lnTo>
                  <a:lnTo>
                    <a:pt x="18351" y="368160"/>
                  </a:lnTo>
                  <a:lnTo>
                    <a:pt x="18186" y="365353"/>
                  </a:lnTo>
                  <a:lnTo>
                    <a:pt x="18376" y="361594"/>
                  </a:lnTo>
                  <a:lnTo>
                    <a:pt x="18656" y="357758"/>
                  </a:lnTo>
                  <a:lnTo>
                    <a:pt x="18910" y="354202"/>
                  </a:lnTo>
                  <a:lnTo>
                    <a:pt x="19176" y="348843"/>
                  </a:lnTo>
                  <a:lnTo>
                    <a:pt x="20370" y="343306"/>
                  </a:lnTo>
                  <a:lnTo>
                    <a:pt x="21805" y="334048"/>
                  </a:lnTo>
                  <a:lnTo>
                    <a:pt x="23114" y="324573"/>
                  </a:lnTo>
                  <a:lnTo>
                    <a:pt x="25184" y="312496"/>
                  </a:lnTo>
                  <a:lnTo>
                    <a:pt x="27279" y="296671"/>
                  </a:lnTo>
                  <a:lnTo>
                    <a:pt x="29705" y="279755"/>
                  </a:lnTo>
                  <a:lnTo>
                    <a:pt x="30594" y="261086"/>
                  </a:lnTo>
                  <a:lnTo>
                    <a:pt x="32943" y="245389"/>
                  </a:lnTo>
                  <a:lnTo>
                    <a:pt x="34937" y="230136"/>
                  </a:lnTo>
                  <a:lnTo>
                    <a:pt x="36156" y="214172"/>
                  </a:lnTo>
                  <a:lnTo>
                    <a:pt x="37350" y="199961"/>
                  </a:lnTo>
                  <a:lnTo>
                    <a:pt x="38138" y="187667"/>
                  </a:lnTo>
                  <a:lnTo>
                    <a:pt x="38392" y="185089"/>
                  </a:lnTo>
                  <a:lnTo>
                    <a:pt x="39877" y="194703"/>
                  </a:lnTo>
                  <a:lnTo>
                    <a:pt x="43167" y="209295"/>
                  </a:lnTo>
                  <a:lnTo>
                    <a:pt x="57442" y="250659"/>
                  </a:lnTo>
                  <a:lnTo>
                    <a:pt x="76695" y="279044"/>
                  </a:lnTo>
                  <a:lnTo>
                    <a:pt x="82105" y="285800"/>
                  </a:lnTo>
                  <a:lnTo>
                    <a:pt x="96761" y="294995"/>
                  </a:lnTo>
                  <a:lnTo>
                    <a:pt x="97307" y="295236"/>
                  </a:lnTo>
                  <a:lnTo>
                    <a:pt x="97802" y="295389"/>
                  </a:lnTo>
                  <a:lnTo>
                    <a:pt x="98310" y="295490"/>
                  </a:lnTo>
                  <a:lnTo>
                    <a:pt x="103606" y="296456"/>
                  </a:lnTo>
                  <a:lnTo>
                    <a:pt x="105041" y="296595"/>
                  </a:lnTo>
                  <a:lnTo>
                    <a:pt x="111518" y="295897"/>
                  </a:lnTo>
                  <a:lnTo>
                    <a:pt x="134200" y="278079"/>
                  </a:lnTo>
                  <a:lnTo>
                    <a:pt x="138734" y="268668"/>
                  </a:lnTo>
                  <a:lnTo>
                    <a:pt x="150609" y="226948"/>
                  </a:lnTo>
                  <a:lnTo>
                    <a:pt x="156794" y="171234"/>
                  </a:lnTo>
                  <a:lnTo>
                    <a:pt x="157099" y="125920"/>
                  </a:lnTo>
                  <a:lnTo>
                    <a:pt x="157251" y="104940"/>
                  </a:lnTo>
                  <a:lnTo>
                    <a:pt x="156108" y="86017"/>
                  </a:lnTo>
                  <a:lnTo>
                    <a:pt x="154978" y="69761"/>
                  </a:lnTo>
                  <a:lnTo>
                    <a:pt x="154266" y="56781"/>
                  </a:lnTo>
                  <a:lnTo>
                    <a:pt x="153123" y="44856"/>
                  </a:lnTo>
                  <a:lnTo>
                    <a:pt x="150964" y="34289"/>
                  </a:lnTo>
                  <a:lnTo>
                    <a:pt x="148297" y="25768"/>
                  </a:lnTo>
                  <a:lnTo>
                    <a:pt x="146138" y="19748"/>
                  </a:lnTo>
                  <a:lnTo>
                    <a:pt x="144907" y="15392"/>
                  </a:lnTo>
                  <a:lnTo>
                    <a:pt x="127025" y="0"/>
                  </a:lnTo>
                  <a:lnTo>
                    <a:pt x="126428" y="0"/>
                  </a:lnTo>
                  <a:lnTo>
                    <a:pt x="124040" y="0"/>
                  </a:lnTo>
                  <a:lnTo>
                    <a:pt x="117665" y="7124"/>
                  </a:lnTo>
                  <a:lnTo>
                    <a:pt x="116954" y="8788"/>
                  </a:lnTo>
                  <a:lnTo>
                    <a:pt x="114541" y="9728"/>
                  </a:lnTo>
                  <a:lnTo>
                    <a:pt x="113347" y="11429"/>
                  </a:lnTo>
                  <a:lnTo>
                    <a:pt x="113347" y="13398"/>
                  </a:lnTo>
                  <a:lnTo>
                    <a:pt x="113347" y="16027"/>
                  </a:lnTo>
                  <a:lnTo>
                    <a:pt x="115481" y="18160"/>
                  </a:lnTo>
                  <a:lnTo>
                    <a:pt x="118110" y="18160"/>
                  </a:lnTo>
                  <a:lnTo>
                    <a:pt x="120091" y="18160"/>
                  </a:lnTo>
                  <a:lnTo>
                    <a:pt x="123317" y="17500"/>
                  </a:lnTo>
                  <a:lnTo>
                    <a:pt x="124460" y="19316"/>
                  </a:lnTo>
                  <a:lnTo>
                    <a:pt x="125450" y="21424"/>
                  </a:lnTo>
                  <a:lnTo>
                    <a:pt x="126250" y="25095"/>
                  </a:lnTo>
                  <a:lnTo>
                    <a:pt x="128308" y="31902"/>
                  </a:lnTo>
                  <a:lnTo>
                    <a:pt x="130505" y="38988"/>
                  </a:lnTo>
                  <a:lnTo>
                    <a:pt x="132270" y="47510"/>
                  </a:lnTo>
                  <a:lnTo>
                    <a:pt x="133451" y="58267"/>
                  </a:lnTo>
                  <a:lnTo>
                    <a:pt x="134302" y="71107"/>
                  </a:lnTo>
                  <a:lnTo>
                    <a:pt x="135547" y="87401"/>
                  </a:lnTo>
                  <a:lnTo>
                    <a:pt x="136779" y="105244"/>
                  </a:lnTo>
                  <a:lnTo>
                    <a:pt x="136931" y="125920"/>
                  </a:lnTo>
                  <a:lnTo>
                    <a:pt x="137058" y="147688"/>
                  </a:lnTo>
                  <a:lnTo>
                    <a:pt x="137210" y="170370"/>
                  </a:lnTo>
                  <a:lnTo>
                    <a:pt x="132232" y="223202"/>
                  </a:lnTo>
                  <a:lnTo>
                    <a:pt x="122516" y="261683"/>
                  </a:lnTo>
                  <a:lnTo>
                    <a:pt x="104863" y="280504"/>
                  </a:lnTo>
                  <a:lnTo>
                    <a:pt x="101828" y="280123"/>
                  </a:lnTo>
                  <a:lnTo>
                    <a:pt x="96913" y="278218"/>
                  </a:lnTo>
                  <a:lnTo>
                    <a:pt x="93230" y="275501"/>
                  </a:lnTo>
                  <a:lnTo>
                    <a:pt x="88176" y="269519"/>
                  </a:lnTo>
                  <a:lnTo>
                    <a:pt x="81940" y="262216"/>
                  </a:lnTo>
                  <a:lnTo>
                    <a:pt x="61785" y="219862"/>
                  </a:lnTo>
                  <a:lnTo>
                    <a:pt x="52730" y="179057"/>
                  </a:lnTo>
                  <a:lnTo>
                    <a:pt x="50533" y="166547"/>
                  </a:lnTo>
                  <a:lnTo>
                    <a:pt x="48831" y="155867"/>
                  </a:lnTo>
                  <a:lnTo>
                    <a:pt x="46659" y="146862"/>
                  </a:lnTo>
                  <a:lnTo>
                    <a:pt x="45072" y="140081"/>
                  </a:lnTo>
                  <a:lnTo>
                    <a:pt x="43256" y="134467"/>
                  </a:lnTo>
                  <a:lnTo>
                    <a:pt x="42265" y="131902"/>
                  </a:lnTo>
                  <a:lnTo>
                    <a:pt x="40297" y="127927"/>
                  </a:lnTo>
                  <a:lnTo>
                    <a:pt x="37084" y="125806"/>
                  </a:lnTo>
                  <a:lnTo>
                    <a:pt x="33375" y="125806"/>
                  </a:lnTo>
                  <a:lnTo>
                    <a:pt x="28435" y="125806"/>
                  </a:lnTo>
                  <a:lnTo>
                    <a:pt x="24371" y="129565"/>
                  </a:lnTo>
                  <a:lnTo>
                    <a:pt x="23875" y="134378"/>
                  </a:lnTo>
                  <a:lnTo>
                    <a:pt x="23698" y="137604"/>
                  </a:lnTo>
                  <a:lnTo>
                    <a:pt x="23583" y="141668"/>
                  </a:lnTo>
                  <a:lnTo>
                    <a:pt x="22466" y="146659"/>
                  </a:lnTo>
                  <a:lnTo>
                    <a:pt x="21437" y="154990"/>
                  </a:lnTo>
                  <a:lnTo>
                    <a:pt x="20142" y="163525"/>
                  </a:lnTo>
                  <a:lnTo>
                    <a:pt x="18846" y="174091"/>
                  </a:lnTo>
                  <a:lnTo>
                    <a:pt x="17551" y="185686"/>
                  </a:lnTo>
                  <a:lnTo>
                    <a:pt x="16725" y="198323"/>
                  </a:lnTo>
                  <a:lnTo>
                    <a:pt x="15544" y="212496"/>
                  </a:lnTo>
                  <a:lnTo>
                    <a:pt x="14350" y="227698"/>
                  </a:lnTo>
                  <a:lnTo>
                    <a:pt x="12395" y="242443"/>
                  </a:lnTo>
                  <a:lnTo>
                    <a:pt x="10083" y="258622"/>
                  </a:lnTo>
                  <a:lnTo>
                    <a:pt x="9258" y="277380"/>
                  </a:lnTo>
                  <a:lnTo>
                    <a:pt x="6997" y="293941"/>
                  </a:lnTo>
                  <a:lnTo>
                    <a:pt x="5080" y="309359"/>
                  </a:lnTo>
                  <a:lnTo>
                    <a:pt x="3251" y="321538"/>
                  </a:lnTo>
                  <a:lnTo>
                    <a:pt x="2120" y="331419"/>
                  </a:lnTo>
                  <a:lnTo>
                    <a:pt x="1117" y="339890"/>
                  </a:lnTo>
                  <a:lnTo>
                    <a:pt x="114" y="346062"/>
                  </a:lnTo>
                  <a:lnTo>
                    <a:pt x="12" y="346925"/>
                  </a:lnTo>
                  <a:lnTo>
                    <a:pt x="0" y="347256"/>
                  </a:lnTo>
                  <a:lnTo>
                    <a:pt x="0" y="347586"/>
                  </a:lnTo>
                  <a:lnTo>
                    <a:pt x="304" y="353999"/>
                  </a:lnTo>
                  <a:lnTo>
                    <a:pt x="584" y="357758"/>
                  </a:lnTo>
                  <a:lnTo>
                    <a:pt x="850" y="361594"/>
                  </a:lnTo>
                  <a:lnTo>
                    <a:pt x="1041" y="365353"/>
                  </a:lnTo>
                  <a:lnTo>
                    <a:pt x="1143" y="368071"/>
                  </a:lnTo>
                  <a:lnTo>
                    <a:pt x="1358" y="370547"/>
                  </a:lnTo>
                  <a:lnTo>
                    <a:pt x="1600" y="372262"/>
                  </a:lnTo>
                  <a:lnTo>
                    <a:pt x="2070" y="373405"/>
                  </a:lnTo>
                  <a:lnTo>
                    <a:pt x="2730" y="374395"/>
                  </a:lnTo>
                  <a:lnTo>
                    <a:pt x="3581" y="378675"/>
                  </a:lnTo>
                  <a:lnTo>
                    <a:pt x="6870" y="381469"/>
                  </a:lnTo>
                  <a:lnTo>
                    <a:pt x="10807" y="381469"/>
                  </a:lnTo>
                  <a:close/>
                </a:path>
              </a:pathLst>
            </a:custGeom>
            <a:ln w="3175">
              <a:solidFill>
                <a:srgbClr val="0000FF"/>
              </a:solidFill>
            </a:ln>
          </p:spPr>
          <p:txBody>
            <a:bodyPr wrap="square" lIns="0" tIns="0" rIns="0" bIns="0" rtlCol="0"/>
            <a:lstStyle/>
            <a:p>
              <a:endParaRPr/>
            </a:p>
          </p:txBody>
        </p:sp>
      </p:grpSp>
      <p:grpSp>
        <p:nvGrpSpPr>
          <p:cNvPr id="60" name="object 60"/>
          <p:cNvGrpSpPr/>
          <p:nvPr/>
        </p:nvGrpSpPr>
        <p:grpSpPr>
          <a:xfrm>
            <a:off x="1437005" y="3592779"/>
            <a:ext cx="761365" cy="577215"/>
            <a:chOff x="1437005" y="3592779"/>
            <a:chExt cx="761365" cy="577215"/>
          </a:xfrm>
        </p:grpSpPr>
        <p:sp>
          <p:nvSpPr>
            <p:cNvPr id="61" name="object 61"/>
            <p:cNvSpPr/>
            <p:nvPr/>
          </p:nvSpPr>
          <p:spPr>
            <a:xfrm>
              <a:off x="1437005" y="3592931"/>
              <a:ext cx="761365" cy="577215"/>
            </a:xfrm>
            <a:custGeom>
              <a:avLst/>
              <a:gdLst/>
              <a:ahLst/>
              <a:cxnLst/>
              <a:rect l="l" t="t" r="r" b="b"/>
              <a:pathLst>
                <a:path w="761364" h="577214">
                  <a:moveTo>
                    <a:pt x="733577" y="0"/>
                  </a:moveTo>
                  <a:lnTo>
                    <a:pt x="729246" y="1409"/>
                  </a:lnTo>
                  <a:lnTo>
                    <a:pt x="727760" y="2171"/>
                  </a:lnTo>
                  <a:lnTo>
                    <a:pt x="724090" y="3632"/>
                  </a:lnTo>
                  <a:lnTo>
                    <a:pt x="720648" y="6616"/>
                  </a:lnTo>
                  <a:lnTo>
                    <a:pt x="706323" y="15747"/>
                  </a:lnTo>
                  <a:lnTo>
                    <a:pt x="679056" y="29768"/>
                  </a:lnTo>
                  <a:lnTo>
                    <a:pt x="667499" y="38125"/>
                  </a:lnTo>
                  <a:lnTo>
                    <a:pt x="662089" y="41605"/>
                  </a:lnTo>
                  <a:lnTo>
                    <a:pt x="649224" y="51346"/>
                  </a:lnTo>
                  <a:lnTo>
                    <a:pt x="634517" y="60744"/>
                  </a:lnTo>
                  <a:lnTo>
                    <a:pt x="608825" y="78282"/>
                  </a:lnTo>
                  <a:lnTo>
                    <a:pt x="599567" y="83769"/>
                  </a:lnTo>
                  <a:lnTo>
                    <a:pt x="588721" y="90614"/>
                  </a:lnTo>
                  <a:lnTo>
                    <a:pt x="552488" y="117589"/>
                  </a:lnTo>
                  <a:lnTo>
                    <a:pt x="526910" y="139433"/>
                  </a:lnTo>
                  <a:lnTo>
                    <a:pt x="513905" y="150025"/>
                  </a:lnTo>
                  <a:lnTo>
                    <a:pt x="489115" y="174040"/>
                  </a:lnTo>
                  <a:lnTo>
                    <a:pt x="475742" y="185140"/>
                  </a:lnTo>
                  <a:lnTo>
                    <a:pt x="461009" y="195224"/>
                  </a:lnTo>
                  <a:lnTo>
                    <a:pt x="446024" y="205816"/>
                  </a:lnTo>
                  <a:lnTo>
                    <a:pt x="391655" y="238150"/>
                  </a:lnTo>
                  <a:lnTo>
                    <a:pt x="372935" y="251612"/>
                  </a:lnTo>
                  <a:lnTo>
                    <a:pt x="354749" y="265074"/>
                  </a:lnTo>
                  <a:lnTo>
                    <a:pt x="335508" y="278396"/>
                  </a:lnTo>
                  <a:lnTo>
                    <a:pt x="296925" y="306946"/>
                  </a:lnTo>
                  <a:lnTo>
                    <a:pt x="277660" y="319900"/>
                  </a:lnTo>
                  <a:lnTo>
                    <a:pt x="240995" y="346963"/>
                  </a:lnTo>
                  <a:lnTo>
                    <a:pt x="207810" y="370662"/>
                  </a:lnTo>
                  <a:lnTo>
                    <a:pt x="192544" y="382257"/>
                  </a:lnTo>
                  <a:lnTo>
                    <a:pt x="178358" y="394779"/>
                  </a:lnTo>
                  <a:lnTo>
                    <a:pt x="164553" y="406133"/>
                  </a:lnTo>
                  <a:lnTo>
                    <a:pt x="151117" y="418668"/>
                  </a:lnTo>
                  <a:lnTo>
                    <a:pt x="139344" y="431063"/>
                  </a:lnTo>
                  <a:lnTo>
                    <a:pt x="126364" y="443572"/>
                  </a:lnTo>
                  <a:lnTo>
                    <a:pt x="115430" y="455269"/>
                  </a:lnTo>
                  <a:lnTo>
                    <a:pt x="104736" y="466229"/>
                  </a:lnTo>
                  <a:lnTo>
                    <a:pt x="95122" y="476783"/>
                  </a:lnTo>
                  <a:lnTo>
                    <a:pt x="85369" y="486003"/>
                  </a:lnTo>
                  <a:lnTo>
                    <a:pt x="76733" y="494893"/>
                  </a:lnTo>
                  <a:lnTo>
                    <a:pt x="69049" y="503186"/>
                  </a:lnTo>
                  <a:lnTo>
                    <a:pt x="61785" y="510666"/>
                  </a:lnTo>
                  <a:lnTo>
                    <a:pt x="49060" y="521144"/>
                  </a:lnTo>
                  <a:lnTo>
                    <a:pt x="38100" y="530618"/>
                  </a:lnTo>
                  <a:lnTo>
                    <a:pt x="33794" y="534733"/>
                  </a:lnTo>
                  <a:lnTo>
                    <a:pt x="29514" y="538403"/>
                  </a:lnTo>
                  <a:lnTo>
                    <a:pt x="25996" y="541985"/>
                  </a:lnTo>
                  <a:lnTo>
                    <a:pt x="23672" y="543864"/>
                  </a:lnTo>
                  <a:lnTo>
                    <a:pt x="20129" y="545604"/>
                  </a:lnTo>
                  <a:lnTo>
                    <a:pt x="11252" y="553415"/>
                  </a:lnTo>
                  <a:lnTo>
                    <a:pt x="8559" y="555053"/>
                  </a:lnTo>
                  <a:lnTo>
                    <a:pt x="6934" y="555561"/>
                  </a:lnTo>
                  <a:lnTo>
                    <a:pt x="5499" y="556425"/>
                  </a:lnTo>
                  <a:lnTo>
                    <a:pt x="1168" y="560730"/>
                  </a:lnTo>
                  <a:lnTo>
                    <a:pt x="0" y="563333"/>
                  </a:lnTo>
                  <a:lnTo>
                    <a:pt x="0" y="571982"/>
                  </a:lnTo>
                  <a:lnTo>
                    <a:pt x="4673" y="576656"/>
                  </a:lnTo>
                  <a:lnTo>
                    <a:pt x="10439" y="576656"/>
                  </a:lnTo>
                  <a:lnTo>
                    <a:pt x="13538" y="576186"/>
                  </a:lnTo>
                  <a:lnTo>
                    <a:pt x="18618" y="573646"/>
                  </a:lnTo>
                  <a:lnTo>
                    <a:pt x="22085" y="570687"/>
                  </a:lnTo>
                  <a:lnTo>
                    <a:pt x="22542" y="570001"/>
                  </a:lnTo>
                  <a:lnTo>
                    <a:pt x="31445" y="561200"/>
                  </a:lnTo>
                  <a:lnTo>
                    <a:pt x="33223" y="560222"/>
                  </a:lnTo>
                  <a:lnTo>
                    <a:pt x="35229" y="558711"/>
                  </a:lnTo>
                  <a:lnTo>
                    <a:pt x="38646" y="555383"/>
                  </a:lnTo>
                  <a:lnTo>
                    <a:pt x="42024" y="551345"/>
                  </a:lnTo>
                  <a:lnTo>
                    <a:pt x="49733" y="543623"/>
                  </a:lnTo>
                  <a:lnTo>
                    <a:pt x="60096" y="534174"/>
                  </a:lnTo>
                  <a:lnTo>
                    <a:pt x="72999" y="522897"/>
                  </a:lnTo>
                  <a:lnTo>
                    <a:pt x="80962" y="514362"/>
                  </a:lnTo>
                  <a:lnTo>
                    <a:pt x="88442" y="505904"/>
                  </a:lnTo>
                  <a:lnTo>
                    <a:pt x="96494" y="497344"/>
                  </a:lnTo>
                  <a:lnTo>
                    <a:pt x="106184" y="487883"/>
                  </a:lnTo>
                  <a:lnTo>
                    <a:pt x="115887" y="476745"/>
                  </a:lnTo>
                  <a:lnTo>
                    <a:pt x="137007" y="454291"/>
                  </a:lnTo>
                  <a:lnTo>
                    <a:pt x="149910" y="441705"/>
                  </a:lnTo>
                  <a:lnTo>
                    <a:pt x="161404" y="429259"/>
                  </a:lnTo>
                  <a:lnTo>
                    <a:pt x="174091" y="417283"/>
                  </a:lnTo>
                  <a:lnTo>
                    <a:pt x="187731" y="405904"/>
                  </a:lnTo>
                  <a:lnTo>
                    <a:pt x="201561" y="393636"/>
                  </a:lnTo>
                  <a:lnTo>
                    <a:pt x="216255" y="382371"/>
                  </a:lnTo>
                  <a:lnTo>
                    <a:pt x="249466" y="358647"/>
                  </a:lnTo>
                  <a:lnTo>
                    <a:pt x="285826" y="331749"/>
                  </a:lnTo>
                  <a:lnTo>
                    <a:pt x="305079" y="318769"/>
                  </a:lnTo>
                  <a:lnTo>
                    <a:pt x="324332" y="304266"/>
                  </a:lnTo>
                  <a:lnTo>
                    <a:pt x="343623" y="290080"/>
                  </a:lnTo>
                  <a:lnTo>
                    <a:pt x="362927" y="276656"/>
                  </a:lnTo>
                  <a:lnTo>
                    <a:pt x="381266" y="263118"/>
                  </a:lnTo>
                  <a:lnTo>
                    <a:pt x="399224" y="250316"/>
                  </a:lnTo>
                  <a:lnTo>
                    <a:pt x="436575" y="228333"/>
                  </a:lnTo>
                  <a:lnTo>
                    <a:pt x="453682" y="217982"/>
                  </a:lnTo>
                  <a:lnTo>
                    <a:pt x="469087" y="206997"/>
                  </a:lnTo>
                  <a:lnTo>
                    <a:pt x="484035" y="196773"/>
                  </a:lnTo>
                  <a:lnTo>
                    <a:pt x="498475" y="184886"/>
                  </a:lnTo>
                  <a:lnTo>
                    <a:pt x="523252" y="160985"/>
                  </a:lnTo>
                  <a:lnTo>
                    <a:pt x="536067" y="150456"/>
                  </a:lnTo>
                  <a:lnTo>
                    <a:pt x="574205" y="118478"/>
                  </a:lnTo>
                  <a:lnTo>
                    <a:pt x="606856" y="95973"/>
                  </a:lnTo>
                  <a:lnTo>
                    <a:pt x="616267" y="90563"/>
                  </a:lnTo>
                  <a:lnTo>
                    <a:pt x="642429" y="73037"/>
                  </a:lnTo>
                  <a:lnTo>
                    <a:pt x="657377" y="63703"/>
                  </a:lnTo>
                  <a:lnTo>
                    <a:pt x="670420" y="54076"/>
                  </a:lnTo>
                  <a:lnTo>
                    <a:pt x="675741" y="50647"/>
                  </a:lnTo>
                  <a:lnTo>
                    <a:pt x="681596" y="46456"/>
                  </a:lnTo>
                  <a:lnTo>
                    <a:pt x="686371" y="42748"/>
                  </a:lnTo>
                  <a:lnTo>
                    <a:pt x="713625" y="28727"/>
                  </a:lnTo>
                  <a:lnTo>
                    <a:pt x="729132" y="19037"/>
                  </a:lnTo>
                  <a:lnTo>
                    <a:pt x="732142" y="16522"/>
                  </a:lnTo>
                  <a:lnTo>
                    <a:pt x="733945" y="15862"/>
                  </a:lnTo>
                  <a:lnTo>
                    <a:pt x="736079" y="14503"/>
                  </a:lnTo>
                  <a:lnTo>
                    <a:pt x="739406" y="14147"/>
                  </a:lnTo>
                  <a:lnTo>
                    <a:pt x="741121" y="14757"/>
                  </a:lnTo>
                  <a:lnTo>
                    <a:pt x="742327" y="16141"/>
                  </a:lnTo>
                  <a:lnTo>
                    <a:pt x="744410" y="19367"/>
                  </a:lnTo>
                  <a:lnTo>
                    <a:pt x="745058" y="21310"/>
                  </a:lnTo>
                  <a:lnTo>
                    <a:pt x="747661" y="26962"/>
                  </a:lnTo>
                  <a:lnTo>
                    <a:pt x="748347" y="29603"/>
                  </a:lnTo>
                  <a:lnTo>
                    <a:pt x="749452" y="32219"/>
                  </a:lnTo>
                  <a:lnTo>
                    <a:pt x="749604" y="37769"/>
                  </a:lnTo>
                  <a:lnTo>
                    <a:pt x="749160" y="39623"/>
                  </a:lnTo>
                  <a:lnTo>
                    <a:pt x="749160" y="41401"/>
                  </a:lnTo>
                  <a:lnTo>
                    <a:pt x="749465" y="42341"/>
                  </a:lnTo>
                  <a:lnTo>
                    <a:pt x="751293" y="45021"/>
                  </a:lnTo>
                  <a:lnTo>
                    <a:pt x="752728" y="46596"/>
                  </a:lnTo>
                  <a:lnTo>
                    <a:pt x="753922" y="47129"/>
                  </a:lnTo>
                  <a:lnTo>
                    <a:pt x="757542" y="47129"/>
                  </a:lnTo>
                  <a:lnTo>
                    <a:pt x="759459" y="45491"/>
                  </a:lnTo>
                  <a:lnTo>
                    <a:pt x="760857" y="37769"/>
                  </a:lnTo>
                  <a:lnTo>
                    <a:pt x="760945" y="29705"/>
                  </a:lnTo>
                  <a:lnTo>
                    <a:pt x="759688" y="26327"/>
                  </a:lnTo>
                  <a:lnTo>
                    <a:pt x="759028" y="23571"/>
                  </a:lnTo>
                  <a:lnTo>
                    <a:pt x="756754" y="17564"/>
                  </a:lnTo>
                  <a:lnTo>
                    <a:pt x="756170" y="15138"/>
                  </a:lnTo>
                  <a:lnTo>
                    <a:pt x="753529" y="9905"/>
                  </a:lnTo>
                  <a:lnTo>
                    <a:pt x="751890" y="5905"/>
                  </a:lnTo>
                  <a:lnTo>
                    <a:pt x="750760" y="4724"/>
                  </a:lnTo>
                  <a:lnTo>
                    <a:pt x="749350" y="4038"/>
                  </a:lnTo>
                  <a:lnTo>
                    <a:pt x="747128" y="2336"/>
                  </a:lnTo>
                  <a:lnTo>
                    <a:pt x="742772" y="380"/>
                  </a:lnTo>
                  <a:lnTo>
                    <a:pt x="733577" y="0"/>
                  </a:lnTo>
                  <a:close/>
                </a:path>
              </a:pathLst>
            </a:custGeom>
            <a:solidFill>
              <a:srgbClr val="0000FF"/>
            </a:solidFill>
          </p:spPr>
          <p:txBody>
            <a:bodyPr wrap="square" lIns="0" tIns="0" rIns="0" bIns="0" rtlCol="0"/>
            <a:lstStyle/>
            <a:p>
              <a:endParaRPr/>
            </a:p>
          </p:txBody>
        </p:sp>
        <p:sp>
          <p:nvSpPr>
            <p:cNvPr id="62" name="object 62"/>
            <p:cNvSpPr/>
            <p:nvPr/>
          </p:nvSpPr>
          <p:spPr>
            <a:xfrm>
              <a:off x="1437005" y="3592779"/>
              <a:ext cx="761365" cy="577215"/>
            </a:xfrm>
            <a:custGeom>
              <a:avLst/>
              <a:gdLst/>
              <a:ahLst/>
              <a:cxnLst/>
              <a:rect l="l" t="t" r="r" b="b"/>
              <a:pathLst>
                <a:path w="761364" h="577214">
                  <a:moveTo>
                    <a:pt x="10439" y="576808"/>
                  </a:moveTo>
                  <a:lnTo>
                    <a:pt x="16268" y="575030"/>
                  </a:lnTo>
                  <a:lnTo>
                    <a:pt x="17322" y="574560"/>
                  </a:lnTo>
                  <a:lnTo>
                    <a:pt x="22542" y="570153"/>
                  </a:lnTo>
                  <a:lnTo>
                    <a:pt x="24180" y="568629"/>
                  </a:lnTo>
                  <a:lnTo>
                    <a:pt x="25971" y="566750"/>
                  </a:lnTo>
                  <a:lnTo>
                    <a:pt x="27952" y="565010"/>
                  </a:lnTo>
                  <a:lnTo>
                    <a:pt x="30568" y="562292"/>
                  </a:lnTo>
                  <a:lnTo>
                    <a:pt x="31445" y="561352"/>
                  </a:lnTo>
                  <a:lnTo>
                    <a:pt x="33223" y="560374"/>
                  </a:lnTo>
                  <a:lnTo>
                    <a:pt x="35229" y="558863"/>
                  </a:lnTo>
                  <a:lnTo>
                    <a:pt x="38646" y="555536"/>
                  </a:lnTo>
                  <a:lnTo>
                    <a:pt x="42024" y="551497"/>
                  </a:lnTo>
                  <a:lnTo>
                    <a:pt x="45872" y="547789"/>
                  </a:lnTo>
                  <a:lnTo>
                    <a:pt x="49733" y="543775"/>
                  </a:lnTo>
                  <a:lnTo>
                    <a:pt x="54940" y="539191"/>
                  </a:lnTo>
                  <a:lnTo>
                    <a:pt x="60096" y="534327"/>
                  </a:lnTo>
                  <a:lnTo>
                    <a:pt x="66560" y="528827"/>
                  </a:lnTo>
                  <a:lnTo>
                    <a:pt x="72999" y="523049"/>
                  </a:lnTo>
                  <a:lnTo>
                    <a:pt x="80962" y="514515"/>
                  </a:lnTo>
                  <a:lnTo>
                    <a:pt x="88442" y="506056"/>
                  </a:lnTo>
                  <a:lnTo>
                    <a:pt x="96494" y="497497"/>
                  </a:lnTo>
                  <a:lnTo>
                    <a:pt x="106184" y="488035"/>
                  </a:lnTo>
                  <a:lnTo>
                    <a:pt x="115887" y="476897"/>
                  </a:lnTo>
                  <a:lnTo>
                    <a:pt x="126390" y="465874"/>
                  </a:lnTo>
                  <a:lnTo>
                    <a:pt x="137007" y="454444"/>
                  </a:lnTo>
                  <a:lnTo>
                    <a:pt x="149910" y="441858"/>
                  </a:lnTo>
                  <a:lnTo>
                    <a:pt x="161404" y="429412"/>
                  </a:lnTo>
                  <a:lnTo>
                    <a:pt x="174091" y="417436"/>
                  </a:lnTo>
                  <a:lnTo>
                    <a:pt x="187731" y="406057"/>
                  </a:lnTo>
                  <a:lnTo>
                    <a:pt x="201561" y="393788"/>
                  </a:lnTo>
                  <a:lnTo>
                    <a:pt x="216255" y="382523"/>
                  </a:lnTo>
                  <a:lnTo>
                    <a:pt x="232384" y="371119"/>
                  </a:lnTo>
                  <a:lnTo>
                    <a:pt x="249466" y="358800"/>
                  </a:lnTo>
                  <a:lnTo>
                    <a:pt x="267741" y="345274"/>
                  </a:lnTo>
                  <a:lnTo>
                    <a:pt x="285826" y="331901"/>
                  </a:lnTo>
                  <a:lnTo>
                    <a:pt x="305079" y="318922"/>
                  </a:lnTo>
                  <a:lnTo>
                    <a:pt x="324332" y="304419"/>
                  </a:lnTo>
                  <a:lnTo>
                    <a:pt x="343623" y="290233"/>
                  </a:lnTo>
                  <a:lnTo>
                    <a:pt x="362927" y="276809"/>
                  </a:lnTo>
                  <a:lnTo>
                    <a:pt x="381266" y="263270"/>
                  </a:lnTo>
                  <a:lnTo>
                    <a:pt x="399224" y="250469"/>
                  </a:lnTo>
                  <a:lnTo>
                    <a:pt x="418363" y="239179"/>
                  </a:lnTo>
                  <a:lnTo>
                    <a:pt x="436575" y="228485"/>
                  </a:lnTo>
                  <a:lnTo>
                    <a:pt x="453682" y="218135"/>
                  </a:lnTo>
                  <a:lnTo>
                    <a:pt x="469087" y="207149"/>
                  </a:lnTo>
                  <a:lnTo>
                    <a:pt x="484035" y="196926"/>
                  </a:lnTo>
                  <a:lnTo>
                    <a:pt x="498475" y="185038"/>
                  </a:lnTo>
                  <a:lnTo>
                    <a:pt x="511581" y="172427"/>
                  </a:lnTo>
                  <a:lnTo>
                    <a:pt x="523252" y="161137"/>
                  </a:lnTo>
                  <a:lnTo>
                    <a:pt x="536067" y="150609"/>
                  </a:lnTo>
                  <a:lnTo>
                    <a:pt x="574205" y="118630"/>
                  </a:lnTo>
                  <a:lnTo>
                    <a:pt x="606856" y="96126"/>
                  </a:lnTo>
                  <a:lnTo>
                    <a:pt x="616267" y="90716"/>
                  </a:lnTo>
                  <a:lnTo>
                    <a:pt x="625424" y="84543"/>
                  </a:lnTo>
                  <a:lnTo>
                    <a:pt x="633717" y="79057"/>
                  </a:lnTo>
                  <a:lnTo>
                    <a:pt x="642429" y="73190"/>
                  </a:lnTo>
                  <a:lnTo>
                    <a:pt x="649846" y="68529"/>
                  </a:lnTo>
                  <a:lnTo>
                    <a:pt x="657377" y="63855"/>
                  </a:lnTo>
                  <a:lnTo>
                    <a:pt x="664248" y="58813"/>
                  </a:lnTo>
                  <a:lnTo>
                    <a:pt x="670420" y="54228"/>
                  </a:lnTo>
                  <a:lnTo>
                    <a:pt x="675741" y="50799"/>
                  </a:lnTo>
                  <a:lnTo>
                    <a:pt x="681596" y="46608"/>
                  </a:lnTo>
                  <a:lnTo>
                    <a:pt x="686371" y="42900"/>
                  </a:lnTo>
                  <a:lnTo>
                    <a:pt x="691261" y="40462"/>
                  </a:lnTo>
                  <a:lnTo>
                    <a:pt x="696493" y="37668"/>
                  </a:lnTo>
                  <a:lnTo>
                    <a:pt x="701941" y="34963"/>
                  </a:lnTo>
                  <a:lnTo>
                    <a:pt x="708317" y="31737"/>
                  </a:lnTo>
                  <a:lnTo>
                    <a:pt x="713625" y="28879"/>
                  </a:lnTo>
                  <a:lnTo>
                    <a:pt x="718413" y="25882"/>
                  </a:lnTo>
                  <a:lnTo>
                    <a:pt x="722782" y="23164"/>
                  </a:lnTo>
                  <a:lnTo>
                    <a:pt x="725957" y="21170"/>
                  </a:lnTo>
                  <a:lnTo>
                    <a:pt x="729132" y="19189"/>
                  </a:lnTo>
                  <a:lnTo>
                    <a:pt x="732142" y="16675"/>
                  </a:lnTo>
                  <a:lnTo>
                    <a:pt x="733945" y="16014"/>
                  </a:lnTo>
                  <a:lnTo>
                    <a:pt x="736079" y="14655"/>
                  </a:lnTo>
                  <a:lnTo>
                    <a:pt x="737463" y="14401"/>
                  </a:lnTo>
                  <a:lnTo>
                    <a:pt x="739406" y="14300"/>
                  </a:lnTo>
                  <a:lnTo>
                    <a:pt x="741121" y="14909"/>
                  </a:lnTo>
                  <a:lnTo>
                    <a:pt x="742327" y="16294"/>
                  </a:lnTo>
                  <a:lnTo>
                    <a:pt x="743572" y="18237"/>
                  </a:lnTo>
                  <a:lnTo>
                    <a:pt x="744410" y="19519"/>
                  </a:lnTo>
                  <a:lnTo>
                    <a:pt x="745058" y="21462"/>
                  </a:lnTo>
                  <a:lnTo>
                    <a:pt x="746607" y="24866"/>
                  </a:lnTo>
                  <a:lnTo>
                    <a:pt x="747661" y="27114"/>
                  </a:lnTo>
                  <a:lnTo>
                    <a:pt x="748347" y="29756"/>
                  </a:lnTo>
                  <a:lnTo>
                    <a:pt x="749452" y="32372"/>
                  </a:lnTo>
                  <a:lnTo>
                    <a:pt x="749490" y="33959"/>
                  </a:lnTo>
                  <a:lnTo>
                    <a:pt x="749553" y="35940"/>
                  </a:lnTo>
                  <a:lnTo>
                    <a:pt x="749604" y="37922"/>
                  </a:lnTo>
                  <a:lnTo>
                    <a:pt x="749338" y="39052"/>
                  </a:lnTo>
                  <a:lnTo>
                    <a:pt x="749160" y="39776"/>
                  </a:lnTo>
                  <a:lnTo>
                    <a:pt x="749160" y="40538"/>
                  </a:lnTo>
                  <a:lnTo>
                    <a:pt x="749160" y="41554"/>
                  </a:lnTo>
                  <a:lnTo>
                    <a:pt x="749465" y="42494"/>
                  </a:lnTo>
                  <a:lnTo>
                    <a:pt x="749998" y="43268"/>
                  </a:lnTo>
                  <a:lnTo>
                    <a:pt x="751293" y="45173"/>
                  </a:lnTo>
                  <a:lnTo>
                    <a:pt x="752728" y="46748"/>
                  </a:lnTo>
                  <a:lnTo>
                    <a:pt x="753922" y="47282"/>
                  </a:lnTo>
                  <a:lnTo>
                    <a:pt x="755243" y="47282"/>
                  </a:lnTo>
                  <a:lnTo>
                    <a:pt x="757542" y="47282"/>
                  </a:lnTo>
                  <a:lnTo>
                    <a:pt x="759459" y="45643"/>
                  </a:lnTo>
                  <a:lnTo>
                    <a:pt x="759904" y="43472"/>
                  </a:lnTo>
                  <a:lnTo>
                    <a:pt x="760183" y="42163"/>
                  </a:lnTo>
                  <a:lnTo>
                    <a:pt x="760260" y="41884"/>
                  </a:lnTo>
                  <a:lnTo>
                    <a:pt x="760323" y="41579"/>
                  </a:lnTo>
                  <a:lnTo>
                    <a:pt x="760602" y="39560"/>
                  </a:lnTo>
                  <a:lnTo>
                    <a:pt x="760857" y="37922"/>
                  </a:lnTo>
                  <a:lnTo>
                    <a:pt x="760933" y="35940"/>
                  </a:lnTo>
                  <a:lnTo>
                    <a:pt x="760983" y="33972"/>
                  </a:lnTo>
                  <a:lnTo>
                    <a:pt x="761060" y="31191"/>
                  </a:lnTo>
                  <a:lnTo>
                    <a:pt x="761060" y="30632"/>
                  </a:lnTo>
                  <a:lnTo>
                    <a:pt x="761022" y="30238"/>
                  </a:lnTo>
                  <a:lnTo>
                    <a:pt x="760945" y="29857"/>
                  </a:lnTo>
                  <a:lnTo>
                    <a:pt x="759688" y="26479"/>
                  </a:lnTo>
                  <a:lnTo>
                    <a:pt x="759028" y="23723"/>
                  </a:lnTo>
                  <a:lnTo>
                    <a:pt x="757694" y="20154"/>
                  </a:lnTo>
                  <a:lnTo>
                    <a:pt x="756754" y="17716"/>
                  </a:lnTo>
                  <a:lnTo>
                    <a:pt x="756170" y="15290"/>
                  </a:lnTo>
                  <a:lnTo>
                    <a:pt x="755561" y="13792"/>
                  </a:lnTo>
                  <a:lnTo>
                    <a:pt x="754468" y="11760"/>
                  </a:lnTo>
                  <a:lnTo>
                    <a:pt x="753529" y="10058"/>
                  </a:lnTo>
                  <a:lnTo>
                    <a:pt x="752563" y="7632"/>
                  </a:lnTo>
                  <a:lnTo>
                    <a:pt x="751890" y="6057"/>
                  </a:lnTo>
                  <a:lnTo>
                    <a:pt x="750760" y="4876"/>
                  </a:lnTo>
                  <a:lnTo>
                    <a:pt x="749350" y="4190"/>
                  </a:lnTo>
                  <a:lnTo>
                    <a:pt x="748118" y="3301"/>
                  </a:lnTo>
                  <a:lnTo>
                    <a:pt x="737450" y="139"/>
                  </a:lnTo>
                  <a:lnTo>
                    <a:pt x="735520" y="12"/>
                  </a:lnTo>
                  <a:lnTo>
                    <a:pt x="727760" y="2324"/>
                  </a:lnTo>
                  <a:lnTo>
                    <a:pt x="725995" y="2895"/>
                  </a:lnTo>
                  <a:lnTo>
                    <a:pt x="724712" y="3403"/>
                  </a:lnTo>
                  <a:lnTo>
                    <a:pt x="724090" y="3784"/>
                  </a:lnTo>
                  <a:lnTo>
                    <a:pt x="723531" y="4241"/>
                  </a:lnTo>
                  <a:lnTo>
                    <a:pt x="720648" y="6769"/>
                  </a:lnTo>
                  <a:lnTo>
                    <a:pt x="717994" y="8420"/>
                  </a:lnTo>
                  <a:lnTo>
                    <a:pt x="714832" y="10401"/>
                  </a:lnTo>
                  <a:lnTo>
                    <a:pt x="710425" y="13271"/>
                  </a:lnTo>
                  <a:lnTo>
                    <a:pt x="706323" y="15900"/>
                  </a:lnTo>
                  <a:lnTo>
                    <a:pt x="701535" y="18478"/>
                  </a:lnTo>
                  <a:lnTo>
                    <a:pt x="695312" y="21551"/>
                  </a:lnTo>
                  <a:lnTo>
                    <a:pt x="689724" y="24371"/>
                  </a:lnTo>
                  <a:lnTo>
                    <a:pt x="684491" y="27203"/>
                  </a:lnTo>
                  <a:lnTo>
                    <a:pt x="679056" y="29921"/>
                  </a:lnTo>
                  <a:lnTo>
                    <a:pt x="677900" y="30683"/>
                  </a:lnTo>
                  <a:lnTo>
                    <a:pt x="672807" y="34505"/>
                  </a:lnTo>
                  <a:lnTo>
                    <a:pt x="667499" y="38277"/>
                  </a:lnTo>
                  <a:lnTo>
                    <a:pt x="662089" y="41757"/>
                  </a:lnTo>
                  <a:lnTo>
                    <a:pt x="655307" y="46862"/>
                  </a:lnTo>
                  <a:lnTo>
                    <a:pt x="649224" y="51498"/>
                  </a:lnTo>
                  <a:lnTo>
                    <a:pt x="642010" y="56133"/>
                  </a:lnTo>
                  <a:lnTo>
                    <a:pt x="634517" y="60896"/>
                  </a:lnTo>
                  <a:lnTo>
                    <a:pt x="625665" y="66992"/>
                  </a:lnTo>
                  <a:lnTo>
                    <a:pt x="617385" y="72555"/>
                  </a:lnTo>
                  <a:lnTo>
                    <a:pt x="608825" y="78435"/>
                  </a:lnTo>
                  <a:lnTo>
                    <a:pt x="599567" y="83921"/>
                  </a:lnTo>
                  <a:lnTo>
                    <a:pt x="565746" y="107302"/>
                  </a:lnTo>
                  <a:lnTo>
                    <a:pt x="526910" y="139585"/>
                  </a:lnTo>
                  <a:lnTo>
                    <a:pt x="513905" y="150177"/>
                  </a:lnTo>
                  <a:lnTo>
                    <a:pt x="501573" y="162064"/>
                  </a:lnTo>
                  <a:lnTo>
                    <a:pt x="489115" y="174193"/>
                  </a:lnTo>
                  <a:lnTo>
                    <a:pt x="475742" y="185292"/>
                  </a:lnTo>
                  <a:lnTo>
                    <a:pt x="461009" y="195376"/>
                  </a:lnTo>
                  <a:lnTo>
                    <a:pt x="446024" y="205968"/>
                  </a:lnTo>
                  <a:lnTo>
                    <a:pt x="429247" y="216090"/>
                  </a:lnTo>
                  <a:lnTo>
                    <a:pt x="411073" y="226758"/>
                  </a:lnTo>
                  <a:lnTo>
                    <a:pt x="391655" y="238302"/>
                  </a:lnTo>
                  <a:lnTo>
                    <a:pt x="372935" y="251764"/>
                  </a:lnTo>
                  <a:lnTo>
                    <a:pt x="354749" y="265226"/>
                  </a:lnTo>
                  <a:lnTo>
                    <a:pt x="335508" y="278549"/>
                  </a:lnTo>
                  <a:lnTo>
                    <a:pt x="315861" y="292963"/>
                  </a:lnTo>
                  <a:lnTo>
                    <a:pt x="296925" y="307098"/>
                  </a:lnTo>
                  <a:lnTo>
                    <a:pt x="277660" y="320052"/>
                  </a:lnTo>
                  <a:lnTo>
                    <a:pt x="259181" y="333692"/>
                  </a:lnTo>
                  <a:lnTo>
                    <a:pt x="240995" y="347116"/>
                  </a:lnTo>
                  <a:lnTo>
                    <a:pt x="224027" y="359346"/>
                  </a:lnTo>
                  <a:lnTo>
                    <a:pt x="207810" y="370814"/>
                  </a:lnTo>
                  <a:lnTo>
                    <a:pt x="192544" y="382409"/>
                  </a:lnTo>
                  <a:lnTo>
                    <a:pt x="178358" y="394931"/>
                  </a:lnTo>
                  <a:lnTo>
                    <a:pt x="164553" y="406285"/>
                  </a:lnTo>
                  <a:lnTo>
                    <a:pt x="151117" y="418820"/>
                  </a:lnTo>
                  <a:lnTo>
                    <a:pt x="139344" y="431215"/>
                  </a:lnTo>
                  <a:lnTo>
                    <a:pt x="126364" y="443725"/>
                  </a:lnTo>
                  <a:lnTo>
                    <a:pt x="115430" y="455421"/>
                  </a:lnTo>
                  <a:lnTo>
                    <a:pt x="104736" y="466382"/>
                  </a:lnTo>
                  <a:lnTo>
                    <a:pt x="95122" y="476935"/>
                  </a:lnTo>
                  <a:lnTo>
                    <a:pt x="85369" y="486155"/>
                  </a:lnTo>
                  <a:lnTo>
                    <a:pt x="76733" y="495045"/>
                  </a:lnTo>
                  <a:lnTo>
                    <a:pt x="69049" y="503339"/>
                  </a:lnTo>
                  <a:lnTo>
                    <a:pt x="61785" y="510819"/>
                  </a:lnTo>
                  <a:lnTo>
                    <a:pt x="55765" y="515937"/>
                  </a:lnTo>
                  <a:lnTo>
                    <a:pt x="49060" y="521296"/>
                  </a:lnTo>
                  <a:lnTo>
                    <a:pt x="43586" y="526186"/>
                  </a:lnTo>
                  <a:lnTo>
                    <a:pt x="38100" y="530771"/>
                  </a:lnTo>
                  <a:lnTo>
                    <a:pt x="33794" y="534885"/>
                  </a:lnTo>
                  <a:lnTo>
                    <a:pt x="29514" y="538556"/>
                  </a:lnTo>
                  <a:lnTo>
                    <a:pt x="25996" y="542137"/>
                  </a:lnTo>
                  <a:lnTo>
                    <a:pt x="23672" y="544017"/>
                  </a:lnTo>
                  <a:lnTo>
                    <a:pt x="21755" y="544868"/>
                  </a:lnTo>
                  <a:lnTo>
                    <a:pt x="20129" y="545757"/>
                  </a:lnTo>
                  <a:lnTo>
                    <a:pt x="18948" y="546709"/>
                  </a:lnTo>
                  <a:lnTo>
                    <a:pt x="16890" y="548614"/>
                  </a:lnTo>
                  <a:lnTo>
                    <a:pt x="15138" y="550252"/>
                  </a:lnTo>
                  <a:lnTo>
                    <a:pt x="13030" y="551929"/>
                  </a:lnTo>
                  <a:lnTo>
                    <a:pt x="11252" y="553567"/>
                  </a:lnTo>
                  <a:lnTo>
                    <a:pt x="9956" y="554278"/>
                  </a:lnTo>
                  <a:lnTo>
                    <a:pt x="8559" y="555205"/>
                  </a:lnTo>
                  <a:lnTo>
                    <a:pt x="6934" y="555713"/>
                  </a:lnTo>
                  <a:lnTo>
                    <a:pt x="5499" y="556577"/>
                  </a:lnTo>
                  <a:lnTo>
                    <a:pt x="4330" y="557720"/>
                  </a:lnTo>
                  <a:lnTo>
                    <a:pt x="3060" y="558990"/>
                  </a:lnTo>
                  <a:lnTo>
                    <a:pt x="1168" y="560882"/>
                  </a:lnTo>
                  <a:lnTo>
                    <a:pt x="0" y="563486"/>
                  </a:lnTo>
                  <a:lnTo>
                    <a:pt x="0" y="566369"/>
                  </a:lnTo>
                  <a:lnTo>
                    <a:pt x="0" y="572134"/>
                  </a:lnTo>
                  <a:lnTo>
                    <a:pt x="4673" y="576808"/>
                  </a:lnTo>
                  <a:lnTo>
                    <a:pt x="10439" y="576808"/>
                  </a:lnTo>
                  <a:close/>
                </a:path>
              </a:pathLst>
            </a:custGeom>
            <a:ln w="3175">
              <a:solidFill>
                <a:srgbClr val="0000FF"/>
              </a:solidFill>
            </a:ln>
          </p:spPr>
          <p:txBody>
            <a:bodyPr wrap="square" lIns="0" tIns="0" rIns="0" bIns="0" rtlCol="0"/>
            <a:lstStyle/>
            <a:p>
              <a:endParaRPr/>
            </a:p>
          </p:txBody>
        </p:sp>
      </p:grpSp>
      <p:grpSp>
        <p:nvGrpSpPr>
          <p:cNvPr id="63" name="object 63"/>
          <p:cNvGrpSpPr/>
          <p:nvPr/>
        </p:nvGrpSpPr>
        <p:grpSpPr>
          <a:xfrm>
            <a:off x="5577878" y="4091216"/>
            <a:ext cx="267335" cy="200660"/>
            <a:chOff x="5577878" y="4091216"/>
            <a:chExt cx="267335" cy="200660"/>
          </a:xfrm>
        </p:grpSpPr>
        <p:sp>
          <p:nvSpPr>
            <p:cNvPr id="64" name="object 64"/>
            <p:cNvSpPr/>
            <p:nvPr/>
          </p:nvSpPr>
          <p:spPr>
            <a:xfrm>
              <a:off x="5577878" y="4091216"/>
              <a:ext cx="267335" cy="200660"/>
            </a:xfrm>
            <a:custGeom>
              <a:avLst/>
              <a:gdLst/>
              <a:ahLst/>
              <a:cxnLst/>
              <a:rect l="l" t="t" r="r" b="b"/>
              <a:pathLst>
                <a:path w="267335" h="200660">
                  <a:moveTo>
                    <a:pt x="13081" y="0"/>
                  </a:moveTo>
                  <a:lnTo>
                    <a:pt x="4356" y="0"/>
                  </a:lnTo>
                  <a:lnTo>
                    <a:pt x="0" y="4356"/>
                  </a:lnTo>
                  <a:lnTo>
                    <a:pt x="190" y="11683"/>
                  </a:lnTo>
                  <a:lnTo>
                    <a:pt x="762" y="13512"/>
                  </a:lnTo>
                  <a:lnTo>
                    <a:pt x="2324" y="16395"/>
                  </a:lnTo>
                  <a:lnTo>
                    <a:pt x="1422" y="17360"/>
                  </a:lnTo>
                  <a:lnTo>
                    <a:pt x="800" y="18770"/>
                  </a:lnTo>
                  <a:lnTo>
                    <a:pt x="609" y="20027"/>
                  </a:lnTo>
                  <a:lnTo>
                    <a:pt x="825" y="21437"/>
                  </a:lnTo>
                  <a:lnTo>
                    <a:pt x="1422" y="22682"/>
                  </a:lnTo>
                  <a:lnTo>
                    <a:pt x="4051" y="25438"/>
                  </a:lnTo>
                  <a:lnTo>
                    <a:pt x="5245" y="25971"/>
                  </a:lnTo>
                  <a:lnTo>
                    <a:pt x="7797" y="25971"/>
                  </a:lnTo>
                  <a:lnTo>
                    <a:pt x="8915" y="25501"/>
                  </a:lnTo>
                  <a:lnTo>
                    <a:pt x="9766" y="24739"/>
                  </a:lnTo>
                  <a:lnTo>
                    <a:pt x="11468" y="25361"/>
                  </a:lnTo>
                  <a:lnTo>
                    <a:pt x="12954" y="26581"/>
                  </a:lnTo>
                  <a:lnTo>
                    <a:pt x="16967" y="29184"/>
                  </a:lnTo>
                  <a:lnTo>
                    <a:pt x="26276" y="36563"/>
                  </a:lnTo>
                  <a:lnTo>
                    <a:pt x="40817" y="45821"/>
                  </a:lnTo>
                  <a:lnTo>
                    <a:pt x="58686" y="55752"/>
                  </a:lnTo>
                  <a:lnTo>
                    <a:pt x="68364" y="60629"/>
                  </a:lnTo>
                  <a:lnTo>
                    <a:pt x="86156" y="70777"/>
                  </a:lnTo>
                  <a:lnTo>
                    <a:pt x="96012" y="75730"/>
                  </a:lnTo>
                  <a:lnTo>
                    <a:pt x="106438" y="81622"/>
                  </a:lnTo>
                  <a:lnTo>
                    <a:pt x="117322" y="87401"/>
                  </a:lnTo>
                  <a:lnTo>
                    <a:pt x="161162" y="113017"/>
                  </a:lnTo>
                  <a:lnTo>
                    <a:pt x="187896" y="132829"/>
                  </a:lnTo>
                  <a:lnTo>
                    <a:pt x="195529" y="138595"/>
                  </a:lnTo>
                  <a:lnTo>
                    <a:pt x="202031" y="143992"/>
                  </a:lnTo>
                  <a:lnTo>
                    <a:pt x="220103" y="157416"/>
                  </a:lnTo>
                  <a:lnTo>
                    <a:pt x="227825" y="165099"/>
                  </a:lnTo>
                  <a:lnTo>
                    <a:pt x="230860" y="167627"/>
                  </a:lnTo>
                  <a:lnTo>
                    <a:pt x="236347" y="174790"/>
                  </a:lnTo>
                  <a:lnTo>
                    <a:pt x="238594" y="180251"/>
                  </a:lnTo>
                  <a:lnTo>
                    <a:pt x="240347" y="182498"/>
                  </a:lnTo>
                  <a:lnTo>
                    <a:pt x="241122" y="184823"/>
                  </a:lnTo>
                  <a:lnTo>
                    <a:pt x="241388" y="186715"/>
                  </a:lnTo>
                  <a:lnTo>
                    <a:pt x="241325" y="194932"/>
                  </a:lnTo>
                  <a:lnTo>
                    <a:pt x="247015" y="200621"/>
                  </a:lnTo>
                  <a:lnTo>
                    <a:pt x="254038" y="200621"/>
                  </a:lnTo>
                  <a:lnTo>
                    <a:pt x="261048" y="200621"/>
                  </a:lnTo>
                  <a:lnTo>
                    <a:pt x="266738" y="194932"/>
                  </a:lnTo>
                  <a:lnTo>
                    <a:pt x="259283" y="168173"/>
                  </a:lnTo>
                  <a:lnTo>
                    <a:pt x="258089" y="164858"/>
                  </a:lnTo>
                  <a:lnTo>
                    <a:pt x="254368" y="159829"/>
                  </a:lnTo>
                  <a:lnTo>
                    <a:pt x="252336" y="157556"/>
                  </a:lnTo>
                  <a:lnTo>
                    <a:pt x="250672" y="155295"/>
                  </a:lnTo>
                  <a:lnTo>
                    <a:pt x="247611" y="151777"/>
                  </a:lnTo>
                  <a:lnTo>
                    <a:pt x="242620" y="147599"/>
                  </a:lnTo>
                  <a:lnTo>
                    <a:pt x="235508" y="140601"/>
                  </a:lnTo>
                  <a:lnTo>
                    <a:pt x="216268" y="126276"/>
                  </a:lnTo>
                  <a:lnTo>
                    <a:pt x="209727" y="120929"/>
                  </a:lnTo>
                  <a:lnTo>
                    <a:pt x="201828" y="115201"/>
                  </a:lnTo>
                  <a:lnTo>
                    <a:pt x="151549" y="81381"/>
                  </a:lnTo>
                  <a:lnTo>
                    <a:pt x="126669" y="68872"/>
                  </a:lnTo>
                  <a:lnTo>
                    <a:pt x="116268" y="63588"/>
                  </a:lnTo>
                  <a:lnTo>
                    <a:pt x="105676" y="57810"/>
                  </a:lnTo>
                  <a:lnTo>
                    <a:pt x="96126" y="53035"/>
                  </a:lnTo>
                  <a:lnTo>
                    <a:pt x="86893" y="47675"/>
                  </a:lnTo>
                  <a:lnTo>
                    <a:pt x="77863" y="42811"/>
                  </a:lnTo>
                  <a:lnTo>
                    <a:pt x="68186" y="37998"/>
                  </a:lnTo>
                  <a:lnTo>
                    <a:pt x="51142" y="28854"/>
                  </a:lnTo>
                  <a:lnTo>
                    <a:pt x="37934" y="20599"/>
                  </a:lnTo>
                  <a:lnTo>
                    <a:pt x="29019" y="13563"/>
                  </a:lnTo>
                  <a:lnTo>
                    <a:pt x="24574" y="10693"/>
                  </a:lnTo>
                  <a:lnTo>
                    <a:pt x="20751" y="7137"/>
                  </a:lnTo>
                  <a:lnTo>
                    <a:pt x="19113" y="6045"/>
                  </a:lnTo>
                  <a:lnTo>
                    <a:pt x="16052" y="1701"/>
                  </a:lnTo>
                  <a:lnTo>
                    <a:pt x="13081" y="0"/>
                  </a:lnTo>
                  <a:close/>
                </a:path>
              </a:pathLst>
            </a:custGeom>
            <a:solidFill>
              <a:srgbClr val="0000FF"/>
            </a:solidFill>
          </p:spPr>
          <p:txBody>
            <a:bodyPr wrap="square" lIns="0" tIns="0" rIns="0" bIns="0" rtlCol="0"/>
            <a:lstStyle/>
            <a:p>
              <a:endParaRPr/>
            </a:p>
          </p:txBody>
        </p:sp>
        <p:sp>
          <p:nvSpPr>
            <p:cNvPr id="65" name="object 65"/>
            <p:cNvSpPr/>
            <p:nvPr/>
          </p:nvSpPr>
          <p:spPr>
            <a:xfrm>
              <a:off x="5577878" y="4091216"/>
              <a:ext cx="267335" cy="200660"/>
            </a:xfrm>
            <a:custGeom>
              <a:avLst/>
              <a:gdLst/>
              <a:ahLst/>
              <a:cxnLst/>
              <a:rect l="l" t="t" r="r" b="b"/>
              <a:pathLst>
                <a:path w="267335" h="200660">
                  <a:moveTo>
                    <a:pt x="254038" y="200621"/>
                  </a:moveTo>
                  <a:lnTo>
                    <a:pt x="261048" y="200621"/>
                  </a:lnTo>
                  <a:lnTo>
                    <a:pt x="266738" y="194932"/>
                  </a:lnTo>
                  <a:lnTo>
                    <a:pt x="266738" y="187909"/>
                  </a:lnTo>
                  <a:lnTo>
                    <a:pt x="266738" y="187477"/>
                  </a:lnTo>
                  <a:lnTo>
                    <a:pt x="266725" y="187032"/>
                  </a:lnTo>
                  <a:lnTo>
                    <a:pt x="266674" y="186613"/>
                  </a:lnTo>
                  <a:lnTo>
                    <a:pt x="266420" y="184353"/>
                  </a:lnTo>
                  <a:lnTo>
                    <a:pt x="266103" y="182257"/>
                  </a:lnTo>
                  <a:lnTo>
                    <a:pt x="265938" y="181457"/>
                  </a:lnTo>
                  <a:lnTo>
                    <a:pt x="265696" y="180682"/>
                  </a:lnTo>
                  <a:lnTo>
                    <a:pt x="265379" y="179946"/>
                  </a:lnTo>
                  <a:lnTo>
                    <a:pt x="264693" y="177990"/>
                  </a:lnTo>
                  <a:lnTo>
                    <a:pt x="264325" y="177076"/>
                  </a:lnTo>
                  <a:lnTo>
                    <a:pt x="263855" y="176212"/>
                  </a:lnTo>
                  <a:lnTo>
                    <a:pt x="263410" y="174713"/>
                  </a:lnTo>
                  <a:lnTo>
                    <a:pt x="263029" y="173685"/>
                  </a:lnTo>
                  <a:lnTo>
                    <a:pt x="262509" y="172745"/>
                  </a:lnTo>
                  <a:lnTo>
                    <a:pt x="260731" y="169964"/>
                  </a:lnTo>
                  <a:lnTo>
                    <a:pt x="259283" y="168173"/>
                  </a:lnTo>
                  <a:lnTo>
                    <a:pt x="258584" y="165887"/>
                  </a:lnTo>
                  <a:lnTo>
                    <a:pt x="252336" y="157556"/>
                  </a:lnTo>
                  <a:lnTo>
                    <a:pt x="250672" y="155295"/>
                  </a:lnTo>
                  <a:lnTo>
                    <a:pt x="247611" y="151777"/>
                  </a:lnTo>
                  <a:lnTo>
                    <a:pt x="246087" y="150393"/>
                  </a:lnTo>
                  <a:lnTo>
                    <a:pt x="242620" y="147599"/>
                  </a:lnTo>
                  <a:lnTo>
                    <a:pt x="239471" y="144513"/>
                  </a:lnTo>
                  <a:lnTo>
                    <a:pt x="235508" y="140601"/>
                  </a:lnTo>
                  <a:lnTo>
                    <a:pt x="234137" y="139484"/>
                  </a:lnTo>
                  <a:lnTo>
                    <a:pt x="228727" y="135559"/>
                  </a:lnTo>
                  <a:lnTo>
                    <a:pt x="222504" y="130873"/>
                  </a:lnTo>
                  <a:lnTo>
                    <a:pt x="216268" y="126276"/>
                  </a:lnTo>
                  <a:lnTo>
                    <a:pt x="209727" y="120929"/>
                  </a:lnTo>
                  <a:lnTo>
                    <a:pt x="201828" y="115201"/>
                  </a:lnTo>
                  <a:lnTo>
                    <a:pt x="193662" y="108711"/>
                  </a:lnTo>
                  <a:lnTo>
                    <a:pt x="183045" y="101587"/>
                  </a:lnTo>
                  <a:lnTo>
                    <a:pt x="173570" y="94995"/>
                  </a:lnTo>
                  <a:lnTo>
                    <a:pt x="162344" y="88010"/>
                  </a:lnTo>
                  <a:lnTo>
                    <a:pt x="151549" y="81381"/>
                  </a:lnTo>
                  <a:lnTo>
                    <a:pt x="139128" y="74536"/>
                  </a:lnTo>
                  <a:lnTo>
                    <a:pt x="126669" y="68872"/>
                  </a:lnTo>
                  <a:lnTo>
                    <a:pt x="116268" y="63588"/>
                  </a:lnTo>
                  <a:lnTo>
                    <a:pt x="105676" y="57810"/>
                  </a:lnTo>
                  <a:lnTo>
                    <a:pt x="96126" y="53035"/>
                  </a:lnTo>
                  <a:lnTo>
                    <a:pt x="86893" y="47675"/>
                  </a:lnTo>
                  <a:lnTo>
                    <a:pt x="77863" y="42811"/>
                  </a:lnTo>
                  <a:lnTo>
                    <a:pt x="68186" y="37998"/>
                  </a:lnTo>
                  <a:lnTo>
                    <a:pt x="59588" y="33388"/>
                  </a:lnTo>
                  <a:lnTo>
                    <a:pt x="51142" y="28854"/>
                  </a:lnTo>
                  <a:lnTo>
                    <a:pt x="43878" y="24307"/>
                  </a:lnTo>
                  <a:lnTo>
                    <a:pt x="37934" y="20599"/>
                  </a:lnTo>
                  <a:lnTo>
                    <a:pt x="33286" y="17030"/>
                  </a:lnTo>
                  <a:lnTo>
                    <a:pt x="29019" y="13563"/>
                  </a:lnTo>
                  <a:lnTo>
                    <a:pt x="24574" y="10693"/>
                  </a:lnTo>
                  <a:lnTo>
                    <a:pt x="19113" y="6045"/>
                  </a:lnTo>
                  <a:lnTo>
                    <a:pt x="17945" y="4521"/>
                  </a:lnTo>
                  <a:lnTo>
                    <a:pt x="16052" y="1701"/>
                  </a:lnTo>
                  <a:lnTo>
                    <a:pt x="13081" y="0"/>
                  </a:lnTo>
                  <a:lnTo>
                    <a:pt x="9728" y="0"/>
                  </a:lnTo>
                  <a:lnTo>
                    <a:pt x="4356" y="0"/>
                  </a:lnTo>
                  <a:lnTo>
                    <a:pt x="0" y="4356"/>
                  </a:lnTo>
                  <a:lnTo>
                    <a:pt x="0" y="9728"/>
                  </a:lnTo>
                  <a:lnTo>
                    <a:pt x="0" y="10401"/>
                  </a:lnTo>
                  <a:lnTo>
                    <a:pt x="63" y="11061"/>
                  </a:lnTo>
                  <a:lnTo>
                    <a:pt x="190" y="11683"/>
                  </a:lnTo>
                  <a:lnTo>
                    <a:pt x="762" y="13512"/>
                  </a:lnTo>
                  <a:lnTo>
                    <a:pt x="2324" y="16395"/>
                  </a:lnTo>
                  <a:lnTo>
                    <a:pt x="1422" y="17360"/>
                  </a:lnTo>
                  <a:lnTo>
                    <a:pt x="800" y="18770"/>
                  </a:lnTo>
                  <a:lnTo>
                    <a:pt x="609" y="20027"/>
                  </a:lnTo>
                  <a:lnTo>
                    <a:pt x="825" y="21437"/>
                  </a:lnTo>
                  <a:lnTo>
                    <a:pt x="1422" y="22682"/>
                  </a:lnTo>
                  <a:lnTo>
                    <a:pt x="3187" y="24574"/>
                  </a:lnTo>
                  <a:lnTo>
                    <a:pt x="4051" y="25438"/>
                  </a:lnTo>
                  <a:lnTo>
                    <a:pt x="5245" y="25971"/>
                  </a:lnTo>
                  <a:lnTo>
                    <a:pt x="6565" y="25971"/>
                  </a:lnTo>
                  <a:lnTo>
                    <a:pt x="7797" y="25971"/>
                  </a:lnTo>
                  <a:lnTo>
                    <a:pt x="8915" y="25501"/>
                  </a:lnTo>
                  <a:lnTo>
                    <a:pt x="9766" y="24739"/>
                  </a:lnTo>
                  <a:lnTo>
                    <a:pt x="11468" y="25361"/>
                  </a:lnTo>
                  <a:lnTo>
                    <a:pt x="11937" y="25831"/>
                  </a:lnTo>
                  <a:lnTo>
                    <a:pt x="12420" y="26238"/>
                  </a:lnTo>
                  <a:lnTo>
                    <a:pt x="12954" y="26581"/>
                  </a:lnTo>
                  <a:lnTo>
                    <a:pt x="16967" y="29184"/>
                  </a:lnTo>
                  <a:lnTo>
                    <a:pt x="20866" y="32397"/>
                  </a:lnTo>
                  <a:lnTo>
                    <a:pt x="26276" y="36563"/>
                  </a:lnTo>
                  <a:lnTo>
                    <a:pt x="33350" y="41059"/>
                  </a:lnTo>
                  <a:lnTo>
                    <a:pt x="40817" y="45821"/>
                  </a:lnTo>
                  <a:lnTo>
                    <a:pt x="50037" y="50939"/>
                  </a:lnTo>
                  <a:lnTo>
                    <a:pt x="58686" y="55752"/>
                  </a:lnTo>
                  <a:lnTo>
                    <a:pt x="68364" y="60629"/>
                  </a:lnTo>
                  <a:lnTo>
                    <a:pt x="76758" y="65277"/>
                  </a:lnTo>
                  <a:lnTo>
                    <a:pt x="86156" y="70777"/>
                  </a:lnTo>
                  <a:lnTo>
                    <a:pt x="96012" y="75730"/>
                  </a:lnTo>
                  <a:lnTo>
                    <a:pt x="106438" y="81622"/>
                  </a:lnTo>
                  <a:lnTo>
                    <a:pt x="117322" y="87401"/>
                  </a:lnTo>
                  <a:lnTo>
                    <a:pt x="129108" y="93078"/>
                  </a:lnTo>
                  <a:lnTo>
                    <a:pt x="140335" y="99644"/>
                  </a:lnTo>
                  <a:lnTo>
                    <a:pt x="150761" y="106349"/>
                  </a:lnTo>
                  <a:lnTo>
                    <a:pt x="161162" y="113017"/>
                  </a:lnTo>
                  <a:lnTo>
                    <a:pt x="170370" y="119646"/>
                  </a:lnTo>
                  <a:lnTo>
                    <a:pt x="179997" y="126326"/>
                  </a:lnTo>
                  <a:lnTo>
                    <a:pt x="187896" y="132829"/>
                  </a:lnTo>
                  <a:lnTo>
                    <a:pt x="195529" y="138595"/>
                  </a:lnTo>
                  <a:lnTo>
                    <a:pt x="202031" y="143992"/>
                  </a:lnTo>
                  <a:lnTo>
                    <a:pt x="208711" y="149085"/>
                  </a:lnTo>
                  <a:lnTo>
                    <a:pt x="215137" y="153885"/>
                  </a:lnTo>
                  <a:lnTo>
                    <a:pt x="220103" y="157416"/>
                  </a:lnTo>
                  <a:lnTo>
                    <a:pt x="223329" y="160693"/>
                  </a:lnTo>
                  <a:lnTo>
                    <a:pt x="226822" y="164261"/>
                  </a:lnTo>
                  <a:lnTo>
                    <a:pt x="227825" y="165099"/>
                  </a:lnTo>
                  <a:lnTo>
                    <a:pt x="230860" y="167627"/>
                  </a:lnTo>
                  <a:lnTo>
                    <a:pt x="232130" y="169163"/>
                  </a:lnTo>
                  <a:lnTo>
                    <a:pt x="233692" y="171437"/>
                  </a:lnTo>
                  <a:lnTo>
                    <a:pt x="236347" y="174790"/>
                  </a:lnTo>
                  <a:lnTo>
                    <a:pt x="237629" y="177825"/>
                  </a:lnTo>
                  <a:lnTo>
                    <a:pt x="238036" y="179146"/>
                  </a:lnTo>
                  <a:lnTo>
                    <a:pt x="238594" y="180251"/>
                  </a:lnTo>
                  <a:lnTo>
                    <a:pt x="239306" y="181254"/>
                  </a:lnTo>
                  <a:lnTo>
                    <a:pt x="240347" y="182498"/>
                  </a:lnTo>
                  <a:lnTo>
                    <a:pt x="241122" y="184823"/>
                  </a:lnTo>
                  <a:lnTo>
                    <a:pt x="241388" y="186715"/>
                  </a:lnTo>
                  <a:lnTo>
                    <a:pt x="241325" y="194932"/>
                  </a:lnTo>
                  <a:lnTo>
                    <a:pt x="247015" y="200621"/>
                  </a:lnTo>
                  <a:lnTo>
                    <a:pt x="254038" y="200621"/>
                  </a:lnTo>
                  <a:close/>
                </a:path>
              </a:pathLst>
            </a:custGeom>
            <a:ln w="3175">
              <a:solidFill>
                <a:srgbClr val="0000FF"/>
              </a:solidFill>
            </a:ln>
          </p:spPr>
          <p:txBody>
            <a:bodyPr wrap="square" lIns="0" tIns="0" rIns="0" bIns="0" rtlCol="0"/>
            <a:lstStyle/>
            <a:p>
              <a:endParaRPr/>
            </a:p>
          </p:txBody>
        </p:sp>
      </p:grpSp>
      <p:sp>
        <p:nvSpPr>
          <p:cNvPr id="66" name="object 66"/>
          <p:cNvSpPr txBox="1"/>
          <p:nvPr/>
        </p:nvSpPr>
        <p:spPr>
          <a:xfrm>
            <a:off x="3440938" y="6551701"/>
            <a:ext cx="2526665" cy="127635"/>
          </a:xfrm>
          <a:prstGeom prst="rect">
            <a:avLst/>
          </a:prstGeom>
        </p:spPr>
        <p:txBody>
          <a:bodyPr vert="horz" wrap="square" lIns="0" tIns="0" rIns="0" bIns="0" rtlCol="0">
            <a:spAutoFit/>
          </a:bodyPr>
          <a:lstStyle/>
          <a:p>
            <a:pPr marL="12700">
              <a:lnSpc>
                <a:spcPts val="865"/>
              </a:lnSpc>
            </a:pPr>
            <a:r>
              <a:rPr sz="800" dirty="0">
                <a:solidFill>
                  <a:srgbClr val="BEBEBE"/>
                </a:solidFill>
                <a:latin typeface="Calibri"/>
                <a:cs typeface="Calibri"/>
              </a:rPr>
              <a:t>SCHOOL</a:t>
            </a:r>
            <a:r>
              <a:rPr sz="800" spc="-40" dirty="0">
                <a:solidFill>
                  <a:srgbClr val="BEBEBE"/>
                </a:solidFill>
                <a:latin typeface="Calibri"/>
                <a:cs typeface="Calibri"/>
              </a:rPr>
              <a:t> </a:t>
            </a:r>
            <a:r>
              <a:rPr sz="800" spc="-5" dirty="0">
                <a:solidFill>
                  <a:srgbClr val="BEBEBE"/>
                </a:solidFill>
                <a:latin typeface="Calibri"/>
                <a:cs typeface="Calibri"/>
              </a:rPr>
              <a:t>OF</a:t>
            </a:r>
            <a:r>
              <a:rPr sz="800" spc="-15" dirty="0">
                <a:solidFill>
                  <a:srgbClr val="BEBEBE"/>
                </a:solidFill>
                <a:latin typeface="Calibri"/>
                <a:cs typeface="Calibri"/>
              </a:rPr>
              <a:t> </a:t>
            </a:r>
            <a:r>
              <a:rPr sz="800" dirty="0">
                <a:solidFill>
                  <a:srgbClr val="BEBEBE"/>
                </a:solidFill>
                <a:latin typeface="Calibri"/>
                <a:cs typeface="Calibri"/>
              </a:rPr>
              <a:t>INFORMATION</a:t>
            </a:r>
            <a:r>
              <a:rPr sz="800" spc="-35" dirty="0">
                <a:solidFill>
                  <a:srgbClr val="BEBEBE"/>
                </a:solidFill>
                <a:latin typeface="Calibri"/>
                <a:cs typeface="Calibri"/>
              </a:rPr>
              <a:t> </a:t>
            </a:r>
            <a:r>
              <a:rPr sz="800" spc="-5" dirty="0">
                <a:solidFill>
                  <a:srgbClr val="BEBEBE"/>
                </a:solidFill>
                <a:latin typeface="Calibri"/>
                <a:cs typeface="Calibri"/>
              </a:rPr>
              <a:t>STUDIES</a:t>
            </a:r>
            <a:r>
              <a:rPr sz="800" spc="-50" dirty="0">
                <a:solidFill>
                  <a:srgbClr val="BEBEBE"/>
                </a:solidFill>
                <a:latin typeface="Calibri"/>
                <a:cs typeface="Calibri"/>
              </a:rPr>
              <a:t> </a:t>
            </a:r>
            <a:r>
              <a:rPr sz="800" dirty="0">
                <a:solidFill>
                  <a:srgbClr val="BEBEBE"/>
                </a:solidFill>
                <a:latin typeface="Calibri"/>
                <a:cs typeface="Calibri"/>
              </a:rPr>
              <a:t>|</a:t>
            </a:r>
            <a:r>
              <a:rPr sz="800" spc="-15" dirty="0">
                <a:solidFill>
                  <a:srgbClr val="BEBEBE"/>
                </a:solidFill>
                <a:latin typeface="Calibri"/>
                <a:cs typeface="Calibri"/>
              </a:rPr>
              <a:t> </a:t>
            </a:r>
            <a:r>
              <a:rPr sz="800" dirty="0">
                <a:solidFill>
                  <a:srgbClr val="BEBEBE"/>
                </a:solidFill>
                <a:latin typeface="Calibri"/>
                <a:cs typeface="Calibri"/>
              </a:rPr>
              <a:t>SYRACUSE</a:t>
            </a:r>
            <a:r>
              <a:rPr sz="800" spc="-45" dirty="0">
                <a:solidFill>
                  <a:srgbClr val="BEBEBE"/>
                </a:solidFill>
                <a:latin typeface="Calibri"/>
                <a:cs typeface="Calibri"/>
              </a:rPr>
              <a:t> </a:t>
            </a:r>
            <a:r>
              <a:rPr sz="800" spc="-5" dirty="0">
                <a:solidFill>
                  <a:srgbClr val="BEBEBE"/>
                </a:solidFill>
                <a:latin typeface="Calibri"/>
                <a:cs typeface="Calibri"/>
              </a:rPr>
              <a:t>UNIVERSITY</a:t>
            </a:r>
            <a:endParaRPr sz="800">
              <a:latin typeface="Calibri"/>
              <a:cs typeface="Calibri"/>
            </a:endParaRPr>
          </a:p>
        </p:txBody>
      </p:sp>
      <p:sp>
        <p:nvSpPr>
          <p:cNvPr id="67" name="object 67"/>
          <p:cNvSpPr txBox="1"/>
          <p:nvPr/>
        </p:nvSpPr>
        <p:spPr>
          <a:xfrm>
            <a:off x="6223761" y="6553530"/>
            <a:ext cx="128270" cy="127635"/>
          </a:xfrm>
          <a:prstGeom prst="rect">
            <a:avLst/>
          </a:prstGeom>
        </p:spPr>
        <p:txBody>
          <a:bodyPr vert="horz" wrap="square" lIns="0" tIns="0" rIns="0" bIns="0" rtlCol="0">
            <a:spAutoFit/>
          </a:bodyPr>
          <a:lstStyle/>
          <a:p>
            <a:pPr marL="38100">
              <a:lnSpc>
                <a:spcPts val="865"/>
              </a:lnSpc>
            </a:pPr>
            <a:r>
              <a:rPr sz="800" dirty="0">
                <a:solidFill>
                  <a:srgbClr val="BEBEBE"/>
                </a:solidFill>
                <a:latin typeface="Calibri"/>
                <a:cs typeface="Calibri"/>
              </a:rPr>
              <a:t>3</a:t>
            </a:r>
            <a:endParaRPr sz="8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4595" y="6458430"/>
            <a:ext cx="1987738" cy="300016"/>
          </a:xfrm>
          <a:prstGeom prst="rect">
            <a:avLst/>
          </a:prstGeom>
        </p:spPr>
      </p:pic>
      <p:sp>
        <p:nvSpPr>
          <p:cNvPr id="3" name="object 3"/>
          <p:cNvSpPr/>
          <p:nvPr/>
        </p:nvSpPr>
        <p:spPr>
          <a:xfrm>
            <a:off x="572262" y="826769"/>
            <a:ext cx="0" cy="914400"/>
          </a:xfrm>
          <a:custGeom>
            <a:avLst/>
            <a:gdLst/>
            <a:ahLst/>
            <a:cxnLst/>
            <a:rect l="l" t="t" r="r" b="b"/>
            <a:pathLst>
              <a:path h="914400">
                <a:moveTo>
                  <a:pt x="0" y="914400"/>
                </a:moveTo>
                <a:lnTo>
                  <a:pt x="0" y="0"/>
                </a:lnTo>
              </a:path>
            </a:pathLst>
          </a:custGeom>
          <a:ln w="19812">
            <a:solidFill>
              <a:srgbClr val="ED5512"/>
            </a:solidFill>
          </a:ln>
        </p:spPr>
        <p:txBody>
          <a:bodyPr wrap="square" lIns="0" tIns="0" rIns="0" bIns="0" rtlCol="0"/>
          <a:lstStyle/>
          <a:p>
            <a:endParaRPr/>
          </a:p>
        </p:txBody>
      </p:sp>
      <p:sp>
        <p:nvSpPr>
          <p:cNvPr id="4" name="object 4"/>
          <p:cNvSpPr txBox="1">
            <a:spLocks noGrp="1"/>
          </p:cNvSpPr>
          <p:nvPr>
            <p:ph type="title"/>
          </p:nvPr>
        </p:nvSpPr>
        <p:spPr>
          <a:xfrm>
            <a:off x="847140" y="969009"/>
            <a:ext cx="5135880" cy="665480"/>
          </a:xfrm>
          <a:prstGeom prst="rect">
            <a:avLst/>
          </a:prstGeom>
        </p:spPr>
        <p:txBody>
          <a:bodyPr vert="horz" wrap="square" lIns="0" tIns="12700" rIns="0" bIns="0" rtlCol="0">
            <a:spAutoFit/>
          </a:bodyPr>
          <a:lstStyle/>
          <a:p>
            <a:pPr marL="12700">
              <a:lnSpc>
                <a:spcPct val="100000"/>
              </a:lnSpc>
              <a:spcBef>
                <a:spcPts val="100"/>
              </a:spcBef>
            </a:pPr>
            <a:r>
              <a:rPr spc="70" dirty="0">
                <a:solidFill>
                  <a:srgbClr val="ED5512"/>
                </a:solidFill>
                <a:latin typeface="Calibri"/>
                <a:cs typeface="Calibri"/>
              </a:rPr>
              <a:t>Bottom–Up</a:t>
            </a:r>
            <a:r>
              <a:rPr spc="190" dirty="0">
                <a:solidFill>
                  <a:srgbClr val="ED5512"/>
                </a:solidFill>
                <a:latin typeface="Calibri"/>
                <a:cs typeface="Calibri"/>
              </a:rPr>
              <a:t> </a:t>
            </a:r>
            <a:r>
              <a:rPr spc="65" dirty="0">
                <a:solidFill>
                  <a:srgbClr val="ED5512"/>
                </a:solidFill>
                <a:latin typeface="Calibri"/>
                <a:cs typeface="Calibri"/>
              </a:rPr>
              <a:t>Derivation</a:t>
            </a:r>
          </a:p>
        </p:txBody>
      </p:sp>
      <p:sp>
        <p:nvSpPr>
          <p:cNvPr id="5" name="object 5"/>
          <p:cNvSpPr txBox="1"/>
          <p:nvPr/>
        </p:nvSpPr>
        <p:spPr>
          <a:xfrm>
            <a:off x="3440938" y="6526174"/>
            <a:ext cx="252666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EBEBE"/>
                </a:solidFill>
                <a:latin typeface="Calibri"/>
                <a:cs typeface="Calibri"/>
              </a:rPr>
              <a:t>SCHOOL</a:t>
            </a:r>
            <a:r>
              <a:rPr sz="800" spc="-40" dirty="0">
                <a:solidFill>
                  <a:srgbClr val="BEBEBE"/>
                </a:solidFill>
                <a:latin typeface="Calibri"/>
                <a:cs typeface="Calibri"/>
              </a:rPr>
              <a:t> </a:t>
            </a:r>
            <a:r>
              <a:rPr sz="800" spc="-5" dirty="0">
                <a:solidFill>
                  <a:srgbClr val="BEBEBE"/>
                </a:solidFill>
                <a:latin typeface="Calibri"/>
                <a:cs typeface="Calibri"/>
              </a:rPr>
              <a:t>OF</a:t>
            </a:r>
            <a:r>
              <a:rPr sz="800" spc="-15" dirty="0">
                <a:solidFill>
                  <a:srgbClr val="BEBEBE"/>
                </a:solidFill>
                <a:latin typeface="Calibri"/>
                <a:cs typeface="Calibri"/>
              </a:rPr>
              <a:t> </a:t>
            </a:r>
            <a:r>
              <a:rPr sz="800" dirty="0">
                <a:solidFill>
                  <a:srgbClr val="BEBEBE"/>
                </a:solidFill>
                <a:latin typeface="Calibri"/>
                <a:cs typeface="Calibri"/>
              </a:rPr>
              <a:t>INFORMATION</a:t>
            </a:r>
            <a:r>
              <a:rPr sz="800" spc="-35" dirty="0">
                <a:solidFill>
                  <a:srgbClr val="BEBEBE"/>
                </a:solidFill>
                <a:latin typeface="Calibri"/>
                <a:cs typeface="Calibri"/>
              </a:rPr>
              <a:t> </a:t>
            </a:r>
            <a:r>
              <a:rPr sz="800" spc="-5" dirty="0">
                <a:solidFill>
                  <a:srgbClr val="BEBEBE"/>
                </a:solidFill>
                <a:latin typeface="Calibri"/>
                <a:cs typeface="Calibri"/>
              </a:rPr>
              <a:t>STUDIES</a:t>
            </a:r>
            <a:r>
              <a:rPr sz="800" spc="-50" dirty="0">
                <a:solidFill>
                  <a:srgbClr val="BEBEBE"/>
                </a:solidFill>
                <a:latin typeface="Calibri"/>
                <a:cs typeface="Calibri"/>
              </a:rPr>
              <a:t> </a:t>
            </a:r>
            <a:r>
              <a:rPr sz="800" dirty="0">
                <a:solidFill>
                  <a:srgbClr val="BEBEBE"/>
                </a:solidFill>
                <a:latin typeface="Calibri"/>
                <a:cs typeface="Calibri"/>
              </a:rPr>
              <a:t>|</a:t>
            </a:r>
            <a:r>
              <a:rPr sz="800" spc="-15" dirty="0">
                <a:solidFill>
                  <a:srgbClr val="BEBEBE"/>
                </a:solidFill>
                <a:latin typeface="Calibri"/>
                <a:cs typeface="Calibri"/>
              </a:rPr>
              <a:t> </a:t>
            </a:r>
            <a:r>
              <a:rPr sz="800" dirty="0">
                <a:solidFill>
                  <a:srgbClr val="BEBEBE"/>
                </a:solidFill>
                <a:latin typeface="Calibri"/>
                <a:cs typeface="Calibri"/>
              </a:rPr>
              <a:t>SYRACUSE</a:t>
            </a:r>
            <a:r>
              <a:rPr sz="800" spc="-45" dirty="0">
                <a:solidFill>
                  <a:srgbClr val="BEBEBE"/>
                </a:solidFill>
                <a:latin typeface="Calibri"/>
                <a:cs typeface="Calibri"/>
              </a:rPr>
              <a:t> </a:t>
            </a:r>
            <a:r>
              <a:rPr sz="800" spc="-5" dirty="0">
                <a:solidFill>
                  <a:srgbClr val="BEBEBE"/>
                </a:solidFill>
                <a:latin typeface="Calibri"/>
                <a:cs typeface="Calibri"/>
              </a:rPr>
              <a:t>UNIVERSITY</a:t>
            </a:r>
            <a:endParaRPr sz="800">
              <a:latin typeface="Calibri"/>
              <a:cs typeface="Calibri"/>
            </a:endParaRPr>
          </a:p>
        </p:txBody>
      </p:sp>
      <p:sp>
        <p:nvSpPr>
          <p:cNvPr id="6" name="object 6"/>
          <p:cNvSpPr txBox="1"/>
          <p:nvPr/>
        </p:nvSpPr>
        <p:spPr>
          <a:xfrm>
            <a:off x="6249161" y="6528003"/>
            <a:ext cx="7747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EBEBE"/>
                </a:solidFill>
                <a:latin typeface="Calibri"/>
                <a:cs typeface="Calibri"/>
              </a:rPr>
              <a:t>4</a:t>
            </a:r>
            <a:endParaRPr sz="800">
              <a:latin typeface="Calibri"/>
              <a:cs typeface="Calibri"/>
            </a:endParaRPr>
          </a:p>
        </p:txBody>
      </p:sp>
      <p:sp>
        <p:nvSpPr>
          <p:cNvPr id="7" name="object 7"/>
          <p:cNvSpPr txBox="1"/>
          <p:nvPr/>
        </p:nvSpPr>
        <p:spPr>
          <a:xfrm>
            <a:off x="1089761" y="4175909"/>
            <a:ext cx="5009515" cy="976630"/>
          </a:xfrm>
          <a:prstGeom prst="rect">
            <a:avLst/>
          </a:prstGeom>
        </p:spPr>
        <p:txBody>
          <a:bodyPr vert="horz" wrap="square" lIns="0" tIns="165100" rIns="0" bIns="0" rtlCol="0">
            <a:spAutoFit/>
          </a:bodyPr>
          <a:lstStyle/>
          <a:p>
            <a:pPr marR="5080" algn="r">
              <a:lnSpc>
                <a:spcPct val="100000"/>
              </a:lnSpc>
              <a:spcBef>
                <a:spcPts val="1300"/>
              </a:spcBef>
              <a:tabLst>
                <a:tab pos="1375410" algn="l"/>
                <a:tab pos="2954655" algn="l"/>
                <a:tab pos="4578985" algn="l"/>
              </a:tabLst>
            </a:pPr>
            <a:r>
              <a:rPr sz="2400" i="1" dirty="0">
                <a:solidFill>
                  <a:srgbClr val="FF0000"/>
                </a:solidFill>
                <a:latin typeface="Calibri"/>
                <a:cs typeface="Calibri"/>
              </a:rPr>
              <a:t>the	man	eats	the</a:t>
            </a:r>
            <a:endParaRPr sz="2400">
              <a:latin typeface="Calibri"/>
              <a:cs typeface="Calibri"/>
            </a:endParaRPr>
          </a:p>
          <a:p>
            <a:pPr marR="26670" algn="r">
              <a:lnSpc>
                <a:spcPct val="100000"/>
              </a:lnSpc>
              <a:spcBef>
                <a:spcPts val="1005"/>
              </a:spcBef>
            </a:pPr>
            <a:r>
              <a:rPr sz="2000" spc="-15" dirty="0">
                <a:solidFill>
                  <a:srgbClr val="585858"/>
                </a:solidFill>
                <a:latin typeface="Calibri"/>
                <a:cs typeface="Calibri"/>
              </a:rPr>
              <a:t>Context-free</a:t>
            </a:r>
            <a:r>
              <a:rPr sz="2000" spc="15" dirty="0">
                <a:solidFill>
                  <a:srgbClr val="585858"/>
                </a:solidFill>
                <a:latin typeface="Calibri"/>
                <a:cs typeface="Calibri"/>
              </a:rPr>
              <a:t> </a:t>
            </a:r>
            <a:r>
              <a:rPr sz="2000" spc="-5" dirty="0">
                <a:solidFill>
                  <a:srgbClr val="585858"/>
                </a:solidFill>
                <a:latin typeface="Calibri"/>
                <a:cs typeface="Calibri"/>
              </a:rPr>
              <a:t>grammar</a:t>
            </a:r>
            <a:r>
              <a:rPr sz="2000" dirty="0">
                <a:solidFill>
                  <a:srgbClr val="585858"/>
                </a:solidFill>
                <a:latin typeface="Calibri"/>
                <a:cs typeface="Calibri"/>
              </a:rPr>
              <a:t> </a:t>
            </a:r>
            <a:r>
              <a:rPr sz="2000" spc="-5" dirty="0">
                <a:solidFill>
                  <a:srgbClr val="585858"/>
                </a:solidFill>
                <a:latin typeface="Calibri"/>
                <a:cs typeface="Calibri"/>
              </a:rPr>
              <a:t>rules</a:t>
            </a:r>
            <a:r>
              <a:rPr sz="2000" spc="5" dirty="0">
                <a:solidFill>
                  <a:srgbClr val="585858"/>
                </a:solidFill>
                <a:latin typeface="Calibri"/>
                <a:cs typeface="Calibri"/>
              </a:rPr>
              <a:t> </a:t>
            </a:r>
            <a:r>
              <a:rPr sz="2000" spc="-10" dirty="0">
                <a:solidFill>
                  <a:srgbClr val="585858"/>
                </a:solidFill>
                <a:latin typeface="Calibri"/>
                <a:cs typeface="Calibri"/>
              </a:rPr>
              <a:t>(for</a:t>
            </a:r>
            <a:r>
              <a:rPr sz="2000" spc="-25" dirty="0">
                <a:solidFill>
                  <a:srgbClr val="585858"/>
                </a:solidFill>
                <a:latin typeface="Calibri"/>
                <a:cs typeface="Calibri"/>
              </a:rPr>
              <a:t> </a:t>
            </a:r>
            <a:r>
              <a:rPr sz="2000" dirty="0">
                <a:solidFill>
                  <a:srgbClr val="585858"/>
                </a:solidFill>
                <a:latin typeface="Calibri"/>
                <a:cs typeface="Calibri"/>
              </a:rPr>
              <a:t>this</a:t>
            </a:r>
            <a:r>
              <a:rPr sz="2000" spc="10" dirty="0">
                <a:solidFill>
                  <a:srgbClr val="585858"/>
                </a:solidFill>
                <a:latin typeface="Calibri"/>
                <a:cs typeface="Calibri"/>
              </a:rPr>
              <a:t> </a:t>
            </a:r>
            <a:r>
              <a:rPr sz="2000" spc="-10" dirty="0">
                <a:solidFill>
                  <a:srgbClr val="585858"/>
                </a:solidFill>
                <a:latin typeface="Calibri"/>
                <a:cs typeface="Calibri"/>
              </a:rPr>
              <a:t>example):</a:t>
            </a:r>
            <a:endParaRPr sz="2000">
              <a:latin typeface="Calibri"/>
              <a:cs typeface="Calibri"/>
            </a:endParaRPr>
          </a:p>
        </p:txBody>
      </p:sp>
      <p:sp>
        <p:nvSpPr>
          <p:cNvPr id="8" name="object 8"/>
          <p:cNvSpPr txBox="1"/>
          <p:nvPr/>
        </p:nvSpPr>
        <p:spPr>
          <a:xfrm>
            <a:off x="7169657" y="4328236"/>
            <a:ext cx="711835" cy="391795"/>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FF0000"/>
                </a:solidFill>
                <a:latin typeface="Calibri"/>
                <a:cs typeface="Calibri"/>
              </a:rPr>
              <a:t>apple</a:t>
            </a:r>
            <a:endParaRPr sz="2400">
              <a:latin typeface="Calibri"/>
              <a:cs typeface="Calibri"/>
            </a:endParaRPr>
          </a:p>
        </p:txBody>
      </p:sp>
      <p:sp>
        <p:nvSpPr>
          <p:cNvPr id="9" name="object 9"/>
          <p:cNvSpPr txBox="1"/>
          <p:nvPr/>
        </p:nvSpPr>
        <p:spPr>
          <a:xfrm>
            <a:off x="3035554" y="5147970"/>
            <a:ext cx="3740150" cy="1169035"/>
          </a:xfrm>
          <a:prstGeom prst="rect">
            <a:avLst/>
          </a:prstGeom>
        </p:spPr>
        <p:txBody>
          <a:bodyPr vert="horz" wrap="square" lIns="0" tIns="88265" rIns="0" bIns="0" rtlCol="0">
            <a:spAutoFit/>
          </a:bodyPr>
          <a:lstStyle/>
          <a:p>
            <a:pPr marL="12700">
              <a:lnSpc>
                <a:spcPct val="100000"/>
              </a:lnSpc>
              <a:spcBef>
                <a:spcPts val="695"/>
              </a:spcBef>
            </a:pPr>
            <a:r>
              <a:rPr sz="2000" spc="-15" dirty="0">
                <a:solidFill>
                  <a:srgbClr val="585858"/>
                </a:solidFill>
                <a:latin typeface="Calibri"/>
                <a:cs typeface="Calibri"/>
              </a:rPr>
              <a:t>DT</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the</a:t>
            </a:r>
            <a:r>
              <a:rPr sz="2000" i="1" spc="-15" dirty="0">
                <a:solidFill>
                  <a:srgbClr val="585858"/>
                </a:solidFill>
                <a:latin typeface="Calibri"/>
                <a:cs typeface="Calibri"/>
              </a:rPr>
              <a:t> </a:t>
            </a:r>
            <a:r>
              <a:rPr sz="2000" dirty="0">
                <a:solidFill>
                  <a:srgbClr val="585858"/>
                </a:solidFill>
                <a:latin typeface="Calibri"/>
                <a:cs typeface="Calibri"/>
              </a:rPr>
              <a:t>|</a:t>
            </a:r>
            <a:r>
              <a:rPr sz="2000" spc="-20"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a:p>
            <a:pPr marL="70485">
              <a:lnSpc>
                <a:spcPct val="100000"/>
              </a:lnSpc>
              <a:spcBef>
                <a:spcPts val="600"/>
              </a:spcBef>
            </a:pPr>
            <a:r>
              <a:rPr sz="2000" dirty="0">
                <a:solidFill>
                  <a:srgbClr val="585858"/>
                </a:solidFill>
                <a:latin typeface="Calibri"/>
                <a:cs typeface="Calibri"/>
              </a:rPr>
              <a:t>NN</a:t>
            </a:r>
            <a:r>
              <a:rPr sz="2000" spc="-25" dirty="0">
                <a:solidFill>
                  <a:srgbClr val="585858"/>
                </a:solidFill>
                <a:latin typeface="Calibri"/>
                <a:cs typeface="Calibri"/>
              </a:rPr>
              <a:t> </a:t>
            </a:r>
            <a:r>
              <a:rPr sz="2000" spc="1925" dirty="0">
                <a:solidFill>
                  <a:srgbClr val="585858"/>
                </a:solidFill>
                <a:latin typeface="Wingdings"/>
                <a:cs typeface="Wingdings"/>
              </a:rPr>
              <a:t>→</a:t>
            </a:r>
            <a:r>
              <a:rPr sz="2000" spc="-55" dirty="0">
                <a:solidFill>
                  <a:srgbClr val="585858"/>
                </a:solidFill>
                <a:latin typeface="Times New Roman"/>
                <a:cs typeface="Times New Roman"/>
              </a:rPr>
              <a:t> </a:t>
            </a:r>
            <a:r>
              <a:rPr sz="2000" i="1" spc="-5" dirty="0">
                <a:solidFill>
                  <a:srgbClr val="585858"/>
                </a:solidFill>
                <a:latin typeface="Calibri"/>
                <a:cs typeface="Calibri"/>
              </a:rPr>
              <a:t>man</a:t>
            </a:r>
            <a:r>
              <a:rPr sz="2000" i="1" spc="-10" dirty="0">
                <a:solidFill>
                  <a:srgbClr val="585858"/>
                </a:solidFill>
                <a:latin typeface="Calibri"/>
                <a:cs typeface="Calibri"/>
              </a:rPr>
              <a:t> </a:t>
            </a:r>
            <a:r>
              <a:rPr sz="2000" dirty="0">
                <a:solidFill>
                  <a:srgbClr val="585858"/>
                </a:solidFill>
                <a:latin typeface="Calibri"/>
                <a:cs typeface="Calibri"/>
              </a:rPr>
              <a:t>|</a:t>
            </a:r>
            <a:r>
              <a:rPr sz="2000" spc="-5" dirty="0">
                <a:solidFill>
                  <a:srgbClr val="585858"/>
                </a:solidFill>
                <a:latin typeface="Calibri"/>
                <a:cs typeface="Calibri"/>
              </a:rPr>
              <a:t> </a:t>
            </a:r>
            <a:r>
              <a:rPr sz="2000" dirty="0">
                <a:solidFill>
                  <a:srgbClr val="585858"/>
                </a:solidFill>
                <a:latin typeface="Calibri"/>
                <a:cs typeface="Calibri"/>
              </a:rPr>
              <a:t>apple | …</a:t>
            </a:r>
            <a:r>
              <a:rPr sz="2000" spc="-15" dirty="0">
                <a:solidFill>
                  <a:srgbClr val="585858"/>
                </a:solidFill>
                <a:latin typeface="Calibri"/>
                <a:cs typeface="Calibri"/>
              </a:rPr>
              <a:t> </a:t>
            </a:r>
            <a:r>
              <a:rPr sz="2000" dirty="0">
                <a:solidFill>
                  <a:srgbClr val="585858"/>
                </a:solidFill>
                <a:latin typeface="Calibri"/>
                <a:cs typeface="Calibri"/>
              </a:rPr>
              <a:t>(add</a:t>
            </a:r>
            <a:r>
              <a:rPr sz="2000" spc="-20" dirty="0">
                <a:solidFill>
                  <a:srgbClr val="585858"/>
                </a:solidFill>
                <a:latin typeface="Calibri"/>
                <a:cs typeface="Calibri"/>
              </a:rPr>
              <a:t> </a:t>
            </a:r>
            <a:r>
              <a:rPr sz="2000" spc="-325" dirty="0">
                <a:solidFill>
                  <a:srgbClr val="585858"/>
                </a:solidFill>
                <a:latin typeface="Calibri"/>
                <a:cs typeface="Calibri"/>
              </a:rPr>
              <a:t>words)</a:t>
            </a:r>
            <a:endParaRPr sz="2000">
              <a:latin typeface="Calibri"/>
              <a:cs typeface="Calibri"/>
            </a:endParaRPr>
          </a:p>
          <a:p>
            <a:pPr marL="70485">
              <a:lnSpc>
                <a:spcPct val="100000"/>
              </a:lnSpc>
              <a:spcBef>
                <a:spcPts val="605"/>
              </a:spcBef>
            </a:pPr>
            <a:r>
              <a:rPr sz="2000" spc="-5" dirty="0">
                <a:solidFill>
                  <a:srgbClr val="585858"/>
                </a:solidFill>
                <a:latin typeface="Calibri"/>
                <a:cs typeface="Calibri"/>
              </a:rPr>
              <a:t>VB</a:t>
            </a:r>
            <a:r>
              <a:rPr sz="2000" spc="-15" dirty="0">
                <a:solidFill>
                  <a:srgbClr val="585858"/>
                </a:solidFill>
                <a:latin typeface="Calibri"/>
                <a:cs typeface="Calibri"/>
              </a:rPr>
              <a:t> </a:t>
            </a:r>
            <a:r>
              <a:rPr sz="2000" spc="1925" dirty="0">
                <a:solidFill>
                  <a:srgbClr val="585858"/>
                </a:solidFill>
                <a:latin typeface="Wingdings"/>
                <a:cs typeface="Wingdings"/>
              </a:rPr>
              <a:t>→</a:t>
            </a:r>
            <a:r>
              <a:rPr sz="2000" spc="-65" dirty="0">
                <a:solidFill>
                  <a:srgbClr val="585858"/>
                </a:solidFill>
                <a:latin typeface="Times New Roman"/>
                <a:cs typeface="Times New Roman"/>
              </a:rPr>
              <a:t> </a:t>
            </a:r>
            <a:r>
              <a:rPr sz="2000" i="1" dirty="0">
                <a:solidFill>
                  <a:srgbClr val="585858"/>
                </a:solidFill>
                <a:latin typeface="Calibri"/>
                <a:cs typeface="Calibri"/>
              </a:rPr>
              <a:t>eats</a:t>
            </a:r>
            <a:r>
              <a:rPr sz="2000" i="1" spc="-35" dirty="0">
                <a:solidFill>
                  <a:srgbClr val="585858"/>
                </a:solidFill>
                <a:latin typeface="Calibri"/>
                <a:cs typeface="Calibri"/>
              </a:rPr>
              <a:t> </a:t>
            </a:r>
            <a:r>
              <a:rPr sz="2000" dirty="0">
                <a:solidFill>
                  <a:srgbClr val="585858"/>
                </a:solidFill>
                <a:latin typeface="Calibri"/>
                <a:cs typeface="Calibri"/>
              </a:rPr>
              <a:t>|</a:t>
            </a:r>
            <a:r>
              <a:rPr sz="2000" spc="-15" dirty="0">
                <a:solidFill>
                  <a:srgbClr val="585858"/>
                </a:solidFill>
                <a:latin typeface="Calibri"/>
                <a:cs typeface="Calibri"/>
              </a:rPr>
              <a:t> </a:t>
            </a:r>
            <a:r>
              <a:rPr sz="2000" i="1" dirty="0">
                <a:solidFill>
                  <a:srgbClr val="585858"/>
                </a:solidFill>
                <a:latin typeface="Calibri"/>
                <a:cs typeface="Calibri"/>
              </a:rPr>
              <a:t>…</a:t>
            </a:r>
            <a:endParaRPr sz="2000">
              <a:latin typeface="Calibri"/>
              <a:cs typeface="Calibri"/>
            </a:endParaRPr>
          </a:p>
        </p:txBody>
      </p:sp>
      <p:sp>
        <p:nvSpPr>
          <p:cNvPr id="10" name="object 10"/>
          <p:cNvSpPr txBox="1"/>
          <p:nvPr/>
        </p:nvSpPr>
        <p:spPr>
          <a:xfrm>
            <a:off x="1264411" y="5147970"/>
            <a:ext cx="1346835" cy="1550035"/>
          </a:xfrm>
          <a:prstGeom prst="rect">
            <a:avLst/>
          </a:prstGeom>
        </p:spPr>
        <p:txBody>
          <a:bodyPr vert="horz" wrap="square" lIns="0" tIns="12065" rIns="0" bIns="0" rtlCol="0">
            <a:spAutoFit/>
          </a:bodyPr>
          <a:lstStyle/>
          <a:p>
            <a:pPr marL="12700" marR="5080" algn="just">
              <a:lnSpc>
                <a:spcPct val="125000"/>
              </a:lnSpc>
              <a:spcBef>
                <a:spcPts val="95"/>
              </a:spcBef>
            </a:pPr>
            <a:r>
              <a:rPr sz="2000" dirty="0">
                <a:solidFill>
                  <a:srgbClr val="585858"/>
                </a:solidFill>
                <a:latin typeface="Calibri"/>
                <a:cs typeface="Calibri"/>
              </a:rPr>
              <a:t>S</a:t>
            </a:r>
            <a:r>
              <a:rPr sz="2000" spc="395" dirty="0">
                <a:solidFill>
                  <a:srgbClr val="585858"/>
                </a:solidFill>
                <a:latin typeface="Calibri"/>
                <a:cs typeface="Calibri"/>
              </a:rPr>
              <a:t> </a:t>
            </a:r>
            <a:r>
              <a:rPr sz="2000" spc="1925" dirty="0">
                <a:solidFill>
                  <a:srgbClr val="585858"/>
                </a:solidFill>
                <a:latin typeface="Wingdings"/>
                <a:cs typeface="Wingdings"/>
              </a:rPr>
              <a:t>→</a:t>
            </a:r>
            <a:r>
              <a:rPr sz="2000" spc="-70" dirty="0">
                <a:solidFill>
                  <a:srgbClr val="585858"/>
                </a:solidFill>
                <a:latin typeface="Times New Roman"/>
                <a:cs typeface="Times New Roman"/>
              </a:rPr>
              <a:t> </a:t>
            </a:r>
            <a:r>
              <a:rPr sz="2000" dirty="0">
                <a:solidFill>
                  <a:srgbClr val="585858"/>
                </a:solidFill>
                <a:latin typeface="Calibri"/>
                <a:cs typeface="Calibri"/>
              </a:rPr>
              <a:t>NP</a:t>
            </a:r>
            <a:r>
              <a:rPr sz="2000" spc="-25" dirty="0">
                <a:solidFill>
                  <a:srgbClr val="585858"/>
                </a:solidFill>
                <a:latin typeface="Calibri"/>
                <a:cs typeface="Calibri"/>
              </a:rPr>
              <a:t> </a:t>
            </a:r>
            <a:r>
              <a:rPr sz="2000" spc="-840" dirty="0">
                <a:solidFill>
                  <a:srgbClr val="585858"/>
                </a:solidFill>
                <a:latin typeface="Calibri"/>
                <a:cs typeface="Calibri"/>
              </a:rPr>
              <a:t>VP </a:t>
            </a:r>
            <a:r>
              <a:rPr sz="2000" spc="-445" dirty="0">
                <a:solidFill>
                  <a:srgbClr val="585858"/>
                </a:solidFill>
                <a:latin typeface="Calibri"/>
                <a:cs typeface="Calibri"/>
              </a:rPr>
              <a:t> </a:t>
            </a:r>
            <a:r>
              <a:rPr sz="2000" dirty="0">
                <a:solidFill>
                  <a:srgbClr val="585858"/>
                </a:solidFill>
                <a:latin typeface="Calibri"/>
                <a:cs typeface="Calibri"/>
              </a:rPr>
              <a:t>NP</a:t>
            </a:r>
            <a:r>
              <a:rPr sz="2000" spc="-40" dirty="0">
                <a:solidFill>
                  <a:srgbClr val="585858"/>
                </a:solidFill>
                <a:latin typeface="Calibri"/>
                <a:cs typeface="Calibri"/>
              </a:rPr>
              <a:t> </a:t>
            </a:r>
            <a:r>
              <a:rPr sz="2000" spc="1925" dirty="0">
                <a:solidFill>
                  <a:srgbClr val="585858"/>
                </a:solidFill>
                <a:latin typeface="Wingdings"/>
                <a:cs typeface="Wingdings"/>
              </a:rPr>
              <a:t>→</a:t>
            </a:r>
            <a:r>
              <a:rPr sz="2000" spc="-80" dirty="0">
                <a:solidFill>
                  <a:srgbClr val="585858"/>
                </a:solidFill>
                <a:latin typeface="Times New Roman"/>
                <a:cs typeface="Times New Roman"/>
              </a:rPr>
              <a:t> </a:t>
            </a:r>
            <a:r>
              <a:rPr sz="2000" spc="-15" dirty="0">
                <a:solidFill>
                  <a:srgbClr val="585858"/>
                </a:solidFill>
                <a:latin typeface="Calibri"/>
                <a:cs typeface="Calibri"/>
              </a:rPr>
              <a:t>DT</a:t>
            </a:r>
            <a:r>
              <a:rPr sz="2000" spc="-40" dirty="0">
                <a:solidFill>
                  <a:srgbClr val="585858"/>
                </a:solidFill>
                <a:latin typeface="Calibri"/>
                <a:cs typeface="Calibri"/>
              </a:rPr>
              <a:t> </a:t>
            </a:r>
            <a:r>
              <a:rPr sz="2000" spc="-994" dirty="0">
                <a:solidFill>
                  <a:srgbClr val="585858"/>
                </a:solidFill>
                <a:latin typeface="Calibri"/>
                <a:cs typeface="Calibri"/>
              </a:rPr>
              <a:t>NN </a:t>
            </a:r>
            <a:r>
              <a:rPr sz="2000" spc="-440" dirty="0">
                <a:solidFill>
                  <a:srgbClr val="585858"/>
                </a:solidFill>
                <a:latin typeface="Calibri"/>
                <a:cs typeface="Calibri"/>
              </a:rPr>
              <a:t> </a:t>
            </a:r>
            <a:r>
              <a:rPr sz="2000" spc="-5" dirty="0">
                <a:solidFill>
                  <a:srgbClr val="585858"/>
                </a:solidFill>
                <a:latin typeface="Calibri"/>
                <a:cs typeface="Calibri"/>
              </a:rPr>
              <a:t>VP</a:t>
            </a:r>
            <a:r>
              <a:rPr sz="2000" spc="-20" dirty="0">
                <a:solidFill>
                  <a:srgbClr val="585858"/>
                </a:solidFill>
                <a:latin typeface="Calibri"/>
                <a:cs typeface="Calibri"/>
              </a:rPr>
              <a:t> </a:t>
            </a:r>
            <a:r>
              <a:rPr sz="2000" spc="1925" dirty="0">
                <a:solidFill>
                  <a:srgbClr val="585858"/>
                </a:solidFill>
                <a:latin typeface="Wingdings"/>
                <a:cs typeface="Wingdings"/>
              </a:rPr>
              <a:t>→</a:t>
            </a:r>
            <a:r>
              <a:rPr sz="2000" spc="-75" dirty="0">
                <a:solidFill>
                  <a:srgbClr val="585858"/>
                </a:solidFill>
                <a:latin typeface="Times New Roman"/>
                <a:cs typeface="Times New Roman"/>
              </a:rPr>
              <a:t> </a:t>
            </a:r>
            <a:r>
              <a:rPr sz="2000" spc="-5" dirty="0">
                <a:solidFill>
                  <a:srgbClr val="585858"/>
                </a:solidFill>
                <a:latin typeface="Calibri"/>
                <a:cs typeface="Calibri"/>
              </a:rPr>
              <a:t>VB</a:t>
            </a:r>
            <a:r>
              <a:rPr sz="2000" spc="-25" dirty="0">
                <a:solidFill>
                  <a:srgbClr val="585858"/>
                </a:solidFill>
                <a:latin typeface="Calibri"/>
                <a:cs typeface="Calibri"/>
              </a:rPr>
              <a:t> </a:t>
            </a:r>
            <a:r>
              <a:rPr sz="2000" spc="-819" dirty="0">
                <a:solidFill>
                  <a:srgbClr val="585858"/>
                </a:solidFill>
                <a:latin typeface="Calibri"/>
                <a:cs typeface="Calibri"/>
              </a:rPr>
              <a:t>NP </a:t>
            </a:r>
            <a:r>
              <a:rPr sz="2000" spc="-440" dirty="0">
                <a:solidFill>
                  <a:srgbClr val="585858"/>
                </a:solidFill>
                <a:latin typeface="Calibri"/>
                <a:cs typeface="Calibri"/>
              </a:rPr>
              <a:t> </a:t>
            </a:r>
            <a:r>
              <a:rPr sz="2000" spc="-5" dirty="0">
                <a:solidFill>
                  <a:srgbClr val="585858"/>
                </a:solidFill>
                <a:latin typeface="Calibri"/>
                <a:cs typeface="Calibri"/>
              </a:rPr>
              <a:t>VP</a:t>
            </a:r>
            <a:r>
              <a:rPr sz="2000" spc="-15" dirty="0">
                <a:solidFill>
                  <a:srgbClr val="585858"/>
                </a:solidFill>
                <a:latin typeface="Calibri"/>
                <a:cs typeface="Calibri"/>
              </a:rPr>
              <a:t> </a:t>
            </a:r>
            <a:r>
              <a:rPr sz="2000" spc="1925" dirty="0">
                <a:solidFill>
                  <a:srgbClr val="585858"/>
                </a:solidFill>
                <a:latin typeface="Wingdings"/>
                <a:cs typeface="Wingdings"/>
              </a:rPr>
              <a:t>→</a:t>
            </a:r>
            <a:r>
              <a:rPr sz="2000" spc="-75" dirty="0">
                <a:solidFill>
                  <a:srgbClr val="585858"/>
                </a:solidFill>
                <a:latin typeface="Times New Roman"/>
                <a:cs typeface="Times New Roman"/>
              </a:rPr>
              <a:t> </a:t>
            </a:r>
            <a:r>
              <a:rPr sz="2000" dirty="0">
                <a:solidFill>
                  <a:srgbClr val="585858"/>
                </a:solidFill>
                <a:latin typeface="Calibri"/>
                <a:cs typeface="Calibri"/>
              </a:rPr>
              <a:t>VB</a:t>
            </a:r>
            <a:endParaRPr sz="2000">
              <a:latin typeface="Calibri"/>
              <a:cs typeface="Calibri"/>
            </a:endParaRPr>
          </a:p>
        </p:txBody>
      </p:sp>
      <p:grpSp>
        <p:nvGrpSpPr>
          <p:cNvPr id="11" name="object 11"/>
          <p:cNvGrpSpPr/>
          <p:nvPr/>
        </p:nvGrpSpPr>
        <p:grpSpPr>
          <a:xfrm>
            <a:off x="1254584" y="3997388"/>
            <a:ext cx="62230" cy="328295"/>
            <a:chOff x="1254584" y="3997388"/>
            <a:chExt cx="62230" cy="328295"/>
          </a:xfrm>
        </p:grpSpPr>
        <p:sp>
          <p:nvSpPr>
            <p:cNvPr id="12" name="object 12"/>
            <p:cNvSpPr/>
            <p:nvPr/>
          </p:nvSpPr>
          <p:spPr>
            <a:xfrm>
              <a:off x="1254658" y="3997502"/>
              <a:ext cx="62230" cy="328295"/>
            </a:xfrm>
            <a:custGeom>
              <a:avLst/>
              <a:gdLst/>
              <a:ahLst/>
              <a:cxnLst/>
              <a:rect l="l" t="t" r="r" b="b"/>
              <a:pathLst>
                <a:path w="62230" h="328295">
                  <a:moveTo>
                    <a:pt x="28905" y="0"/>
                  </a:moveTo>
                  <a:lnTo>
                    <a:pt x="25514" y="965"/>
                  </a:lnTo>
                  <a:lnTo>
                    <a:pt x="22567" y="1523"/>
                  </a:lnTo>
                  <a:lnTo>
                    <a:pt x="20853" y="2158"/>
                  </a:lnTo>
                  <a:lnTo>
                    <a:pt x="3152" y="58559"/>
                  </a:lnTo>
                  <a:lnTo>
                    <a:pt x="6468" y="87947"/>
                  </a:lnTo>
                  <a:lnTo>
                    <a:pt x="8394" y="110540"/>
                  </a:lnTo>
                  <a:lnTo>
                    <a:pt x="8210" y="185940"/>
                  </a:lnTo>
                  <a:lnTo>
                    <a:pt x="6079" y="222122"/>
                  </a:lnTo>
                  <a:lnTo>
                    <a:pt x="1408" y="279653"/>
                  </a:lnTo>
                  <a:lnTo>
                    <a:pt x="203" y="290182"/>
                  </a:lnTo>
                  <a:lnTo>
                    <a:pt x="0" y="317792"/>
                  </a:lnTo>
                  <a:lnTo>
                    <a:pt x="7498" y="327990"/>
                  </a:lnTo>
                  <a:lnTo>
                    <a:pt x="9800" y="327990"/>
                  </a:lnTo>
                  <a:lnTo>
                    <a:pt x="14403" y="327990"/>
                  </a:lnTo>
                  <a:lnTo>
                    <a:pt x="18135" y="324256"/>
                  </a:lnTo>
                  <a:lnTo>
                    <a:pt x="17970" y="317969"/>
                  </a:lnTo>
                  <a:lnTo>
                    <a:pt x="17487" y="316433"/>
                  </a:lnTo>
                  <a:lnTo>
                    <a:pt x="17729" y="314248"/>
                  </a:lnTo>
                  <a:lnTo>
                    <a:pt x="17360" y="313054"/>
                  </a:lnTo>
                  <a:lnTo>
                    <a:pt x="17081" y="291566"/>
                  </a:lnTo>
                  <a:lnTo>
                    <a:pt x="18173" y="281355"/>
                  </a:lnTo>
                  <a:lnTo>
                    <a:pt x="22237" y="223164"/>
                  </a:lnTo>
                  <a:lnTo>
                    <a:pt x="22923" y="205612"/>
                  </a:lnTo>
                  <a:lnTo>
                    <a:pt x="24041" y="186689"/>
                  </a:lnTo>
                  <a:lnTo>
                    <a:pt x="23875" y="110172"/>
                  </a:lnTo>
                  <a:lnTo>
                    <a:pt x="21856" y="86639"/>
                  </a:lnTo>
                  <a:lnTo>
                    <a:pt x="19291" y="66065"/>
                  </a:lnTo>
                  <a:lnTo>
                    <a:pt x="18021" y="58051"/>
                  </a:lnTo>
                  <a:lnTo>
                    <a:pt x="17437" y="30886"/>
                  </a:lnTo>
                  <a:lnTo>
                    <a:pt x="28498" y="11836"/>
                  </a:lnTo>
                  <a:lnTo>
                    <a:pt x="31330" y="10566"/>
                  </a:lnTo>
                  <a:lnTo>
                    <a:pt x="52158" y="21501"/>
                  </a:lnTo>
                  <a:lnTo>
                    <a:pt x="52158" y="22910"/>
                  </a:lnTo>
                  <a:lnTo>
                    <a:pt x="49364" y="25488"/>
                  </a:lnTo>
                  <a:lnTo>
                    <a:pt x="47294" y="28549"/>
                  </a:lnTo>
                  <a:lnTo>
                    <a:pt x="46609" y="30340"/>
                  </a:lnTo>
                  <a:lnTo>
                    <a:pt x="46609" y="33629"/>
                  </a:lnTo>
                  <a:lnTo>
                    <a:pt x="48742" y="35763"/>
                  </a:lnTo>
                  <a:lnTo>
                    <a:pt x="53022" y="35763"/>
                  </a:lnTo>
                  <a:lnTo>
                    <a:pt x="54470" y="34925"/>
                  </a:lnTo>
                  <a:lnTo>
                    <a:pt x="56095" y="32384"/>
                  </a:lnTo>
                  <a:lnTo>
                    <a:pt x="57277" y="31432"/>
                  </a:lnTo>
                  <a:lnTo>
                    <a:pt x="58369" y="30213"/>
                  </a:lnTo>
                  <a:lnTo>
                    <a:pt x="60845" y="28549"/>
                  </a:lnTo>
                  <a:lnTo>
                    <a:pt x="61683" y="27101"/>
                  </a:lnTo>
                  <a:lnTo>
                    <a:pt x="61683" y="18859"/>
                  </a:lnTo>
                  <a:lnTo>
                    <a:pt x="61302" y="17665"/>
                  </a:lnTo>
                  <a:lnTo>
                    <a:pt x="39204" y="1892"/>
                  </a:lnTo>
                  <a:lnTo>
                    <a:pt x="36537" y="634"/>
                  </a:lnTo>
                  <a:lnTo>
                    <a:pt x="34658" y="177"/>
                  </a:lnTo>
                  <a:lnTo>
                    <a:pt x="28905" y="0"/>
                  </a:lnTo>
                  <a:close/>
                </a:path>
              </a:pathLst>
            </a:custGeom>
            <a:solidFill>
              <a:srgbClr val="0000FF"/>
            </a:solidFill>
          </p:spPr>
          <p:txBody>
            <a:bodyPr wrap="square" lIns="0" tIns="0" rIns="0" bIns="0" rtlCol="0"/>
            <a:lstStyle/>
            <a:p>
              <a:endParaRPr/>
            </a:p>
          </p:txBody>
        </p:sp>
        <p:sp>
          <p:nvSpPr>
            <p:cNvPr id="13" name="object 13"/>
            <p:cNvSpPr/>
            <p:nvPr/>
          </p:nvSpPr>
          <p:spPr>
            <a:xfrm>
              <a:off x="1254584" y="3997388"/>
              <a:ext cx="62230" cy="328295"/>
            </a:xfrm>
            <a:custGeom>
              <a:avLst/>
              <a:gdLst/>
              <a:ahLst/>
              <a:cxnLst/>
              <a:rect l="l" t="t" r="r" b="b"/>
              <a:pathLst>
                <a:path w="62230" h="328295">
                  <a:moveTo>
                    <a:pt x="9874" y="328104"/>
                  </a:moveTo>
                  <a:lnTo>
                    <a:pt x="14476" y="328104"/>
                  </a:lnTo>
                  <a:lnTo>
                    <a:pt x="18209" y="324370"/>
                  </a:lnTo>
                  <a:lnTo>
                    <a:pt x="18209" y="319773"/>
                  </a:lnTo>
                  <a:lnTo>
                    <a:pt x="18209" y="319189"/>
                  </a:lnTo>
                  <a:lnTo>
                    <a:pt x="18145" y="318630"/>
                  </a:lnTo>
                  <a:lnTo>
                    <a:pt x="18044" y="318084"/>
                  </a:lnTo>
                  <a:lnTo>
                    <a:pt x="17561" y="316547"/>
                  </a:lnTo>
                  <a:lnTo>
                    <a:pt x="17764" y="315671"/>
                  </a:lnTo>
                  <a:lnTo>
                    <a:pt x="17802" y="315341"/>
                  </a:lnTo>
                  <a:lnTo>
                    <a:pt x="17802" y="315023"/>
                  </a:lnTo>
                  <a:lnTo>
                    <a:pt x="17802" y="314363"/>
                  </a:lnTo>
                  <a:lnTo>
                    <a:pt x="17675" y="313728"/>
                  </a:lnTo>
                  <a:lnTo>
                    <a:pt x="17434" y="313169"/>
                  </a:lnTo>
                  <a:lnTo>
                    <a:pt x="17371" y="311137"/>
                  </a:lnTo>
                  <a:lnTo>
                    <a:pt x="17256" y="305396"/>
                  </a:lnTo>
                  <a:lnTo>
                    <a:pt x="17205" y="298716"/>
                  </a:lnTo>
                  <a:lnTo>
                    <a:pt x="17155" y="291680"/>
                  </a:lnTo>
                  <a:lnTo>
                    <a:pt x="18247" y="281470"/>
                  </a:lnTo>
                  <a:lnTo>
                    <a:pt x="18996" y="269671"/>
                  </a:lnTo>
                  <a:lnTo>
                    <a:pt x="20101" y="255473"/>
                  </a:lnTo>
                  <a:lnTo>
                    <a:pt x="21206" y="240372"/>
                  </a:lnTo>
                  <a:lnTo>
                    <a:pt x="22311" y="223278"/>
                  </a:lnTo>
                  <a:lnTo>
                    <a:pt x="22997" y="205727"/>
                  </a:lnTo>
                  <a:lnTo>
                    <a:pt x="24114" y="186804"/>
                  </a:lnTo>
                  <a:lnTo>
                    <a:pt x="24076" y="167297"/>
                  </a:lnTo>
                  <a:lnTo>
                    <a:pt x="24063" y="150291"/>
                  </a:lnTo>
                  <a:lnTo>
                    <a:pt x="24000" y="136029"/>
                  </a:lnTo>
                  <a:lnTo>
                    <a:pt x="23987" y="122567"/>
                  </a:lnTo>
                  <a:lnTo>
                    <a:pt x="23949" y="110286"/>
                  </a:lnTo>
                  <a:lnTo>
                    <a:pt x="22717" y="96977"/>
                  </a:lnTo>
                  <a:lnTo>
                    <a:pt x="21930" y="86753"/>
                  </a:lnTo>
                  <a:lnTo>
                    <a:pt x="20647" y="76123"/>
                  </a:lnTo>
                  <a:lnTo>
                    <a:pt x="19364" y="66179"/>
                  </a:lnTo>
                  <a:lnTo>
                    <a:pt x="18094" y="58166"/>
                  </a:lnTo>
                  <a:lnTo>
                    <a:pt x="17917" y="49961"/>
                  </a:lnTo>
                  <a:lnTo>
                    <a:pt x="17764" y="42456"/>
                  </a:lnTo>
                  <a:lnTo>
                    <a:pt x="17625" y="35712"/>
                  </a:lnTo>
                  <a:lnTo>
                    <a:pt x="17510" y="31000"/>
                  </a:lnTo>
                  <a:lnTo>
                    <a:pt x="18399" y="27063"/>
                  </a:lnTo>
                  <a:lnTo>
                    <a:pt x="19466" y="22440"/>
                  </a:lnTo>
                  <a:lnTo>
                    <a:pt x="20253" y="19583"/>
                  </a:lnTo>
                  <a:lnTo>
                    <a:pt x="21511" y="17665"/>
                  </a:lnTo>
                  <a:lnTo>
                    <a:pt x="23009" y="15303"/>
                  </a:lnTo>
                  <a:lnTo>
                    <a:pt x="24368" y="14033"/>
                  </a:lnTo>
                  <a:lnTo>
                    <a:pt x="26337" y="12649"/>
                  </a:lnTo>
                  <a:lnTo>
                    <a:pt x="28572" y="11950"/>
                  </a:lnTo>
                  <a:lnTo>
                    <a:pt x="31404" y="10680"/>
                  </a:lnTo>
                  <a:lnTo>
                    <a:pt x="33868" y="10541"/>
                  </a:lnTo>
                  <a:lnTo>
                    <a:pt x="36268" y="11214"/>
                  </a:lnTo>
                  <a:lnTo>
                    <a:pt x="39659" y="11988"/>
                  </a:lnTo>
                  <a:lnTo>
                    <a:pt x="42034" y="12585"/>
                  </a:lnTo>
                  <a:lnTo>
                    <a:pt x="44574" y="14160"/>
                  </a:lnTo>
                  <a:lnTo>
                    <a:pt x="47762" y="15951"/>
                  </a:lnTo>
                  <a:lnTo>
                    <a:pt x="49273" y="17449"/>
                  </a:lnTo>
                  <a:lnTo>
                    <a:pt x="51013" y="19189"/>
                  </a:lnTo>
                  <a:lnTo>
                    <a:pt x="51851" y="20307"/>
                  </a:lnTo>
                  <a:lnTo>
                    <a:pt x="52232" y="21615"/>
                  </a:lnTo>
                  <a:lnTo>
                    <a:pt x="52232" y="23025"/>
                  </a:lnTo>
                  <a:lnTo>
                    <a:pt x="51127" y="23888"/>
                  </a:lnTo>
                  <a:lnTo>
                    <a:pt x="50886" y="24180"/>
                  </a:lnTo>
                  <a:lnTo>
                    <a:pt x="50670" y="24485"/>
                  </a:lnTo>
                  <a:lnTo>
                    <a:pt x="49438" y="25603"/>
                  </a:lnTo>
                  <a:lnTo>
                    <a:pt x="48562" y="26695"/>
                  </a:lnTo>
                  <a:lnTo>
                    <a:pt x="47368" y="28663"/>
                  </a:lnTo>
                  <a:lnTo>
                    <a:pt x="46822" y="29832"/>
                  </a:lnTo>
                  <a:lnTo>
                    <a:pt x="46682" y="30454"/>
                  </a:lnTo>
                  <a:lnTo>
                    <a:pt x="46682" y="31115"/>
                  </a:lnTo>
                  <a:lnTo>
                    <a:pt x="46682" y="33743"/>
                  </a:lnTo>
                  <a:lnTo>
                    <a:pt x="48816" y="35877"/>
                  </a:lnTo>
                  <a:lnTo>
                    <a:pt x="51445" y="35877"/>
                  </a:lnTo>
                  <a:lnTo>
                    <a:pt x="53096" y="35877"/>
                  </a:lnTo>
                  <a:lnTo>
                    <a:pt x="54543" y="35039"/>
                  </a:lnTo>
                  <a:lnTo>
                    <a:pt x="55394" y="33781"/>
                  </a:lnTo>
                  <a:lnTo>
                    <a:pt x="56169" y="32499"/>
                  </a:lnTo>
                  <a:lnTo>
                    <a:pt x="57350" y="31546"/>
                  </a:lnTo>
                  <a:lnTo>
                    <a:pt x="58442" y="30327"/>
                  </a:lnTo>
                  <a:lnTo>
                    <a:pt x="59636" y="29527"/>
                  </a:lnTo>
                  <a:lnTo>
                    <a:pt x="60919" y="28663"/>
                  </a:lnTo>
                  <a:lnTo>
                    <a:pt x="61757" y="27216"/>
                  </a:lnTo>
                  <a:lnTo>
                    <a:pt x="61757" y="25565"/>
                  </a:lnTo>
                  <a:lnTo>
                    <a:pt x="61757" y="23596"/>
                  </a:lnTo>
                  <a:lnTo>
                    <a:pt x="61757" y="21615"/>
                  </a:lnTo>
                  <a:lnTo>
                    <a:pt x="61757" y="19634"/>
                  </a:lnTo>
                  <a:lnTo>
                    <a:pt x="61757" y="18973"/>
                  </a:lnTo>
                  <a:lnTo>
                    <a:pt x="61617" y="18351"/>
                  </a:lnTo>
                  <a:lnTo>
                    <a:pt x="49514" y="6019"/>
                  </a:lnTo>
                  <a:lnTo>
                    <a:pt x="46454" y="4114"/>
                  </a:lnTo>
                  <a:lnTo>
                    <a:pt x="45082" y="3543"/>
                  </a:lnTo>
                  <a:lnTo>
                    <a:pt x="41958" y="2743"/>
                  </a:lnTo>
                  <a:lnTo>
                    <a:pt x="39278" y="2006"/>
                  </a:lnTo>
                  <a:lnTo>
                    <a:pt x="36611" y="749"/>
                  </a:lnTo>
                  <a:lnTo>
                    <a:pt x="34731" y="292"/>
                  </a:lnTo>
                  <a:lnTo>
                    <a:pt x="30388" y="12"/>
                  </a:lnTo>
                  <a:lnTo>
                    <a:pt x="29702" y="0"/>
                  </a:lnTo>
                  <a:lnTo>
                    <a:pt x="29334" y="38"/>
                  </a:lnTo>
                  <a:lnTo>
                    <a:pt x="28978" y="114"/>
                  </a:lnTo>
                  <a:lnTo>
                    <a:pt x="25587" y="1079"/>
                  </a:lnTo>
                  <a:lnTo>
                    <a:pt x="22641" y="1638"/>
                  </a:lnTo>
                  <a:lnTo>
                    <a:pt x="5370" y="23812"/>
                  </a:lnTo>
                  <a:lnTo>
                    <a:pt x="4081" y="28511"/>
                  </a:lnTo>
                  <a:lnTo>
                    <a:pt x="3854" y="30162"/>
                  </a:lnTo>
                  <a:lnTo>
                    <a:pt x="3709" y="35699"/>
                  </a:lnTo>
                  <a:lnTo>
                    <a:pt x="3561" y="42443"/>
                  </a:lnTo>
                  <a:lnTo>
                    <a:pt x="3412" y="49961"/>
                  </a:lnTo>
                  <a:lnTo>
                    <a:pt x="3225" y="58674"/>
                  </a:lnTo>
                  <a:lnTo>
                    <a:pt x="4334" y="68046"/>
                  </a:lnTo>
                  <a:lnTo>
                    <a:pt x="5422" y="77889"/>
                  </a:lnTo>
                  <a:lnTo>
                    <a:pt x="6541" y="88061"/>
                  </a:lnTo>
                  <a:lnTo>
                    <a:pt x="7324" y="98221"/>
                  </a:lnTo>
                  <a:lnTo>
                    <a:pt x="8468" y="110655"/>
                  </a:lnTo>
                  <a:lnTo>
                    <a:pt x="8432" y="122555"/>
                  </a:lnTo>
                  <a:lnTo>
                    <a:pt x="8413" y="136029"/>
                  </a:lnTo>
                  <a:lnTo>
                    <a:pt x="8359" y="150266"/>
                  </a:lnTo>
                  <a:lnTo>
                    <a:pt x="8340" y="167297"/>
                  </a:lnTo>
                  <a:lnTo>
                    <a:pt x="8284" y="186055"/>
                  </a:lnTo>
                  <a:lnTo>
                    <a:pt x="7057" y="204812"/>
                  </a:lnTo>
                  <a:lnTo>
                    <a:pt x="6153" y="222237"/>
                  </a:lnTo>
                  <a:lnTo>
                    <a:pt x="4881" y="239141"/>
                  </a:lnTo>
                  <a:lnTo>
                    <a:pt x="3606" y="254114"/>
                  </a:lnTo>
                  <a:lnTo>
                    <a:pt x="2345" y="268350"/>
                  </a:lnTo>
                  <a:lnTo>
                    <a:pt x="1482" y="279768"/>
                  </a:lnTo>
                  <a:lnTo>
                    <a:pt x="276" y="290296"/>
                  </a:lnTo>
                  <a:lnTo>
                    <a:pt x="166" y="298716"/>
                  </a:lnTo>
                  <a:lnTo>
                    <a:pt x="110" y="305396"/>
                  </a:lnTo>
                  <a:lnTo>
                    <a:pt x="0" y="310883"/>
                  </a:lnTo>
                  <a:lnTo>
                    <a:pt x="7571" y="328104"/>
                  </a:lnTo>
                  <a:lnTo>
                    <a:pt x="9874" y="328104"/>
                  </a:lnTo>
                  <a:close/>
                </a:path>
              </a:pathLst>
            </a:custGeom>
            <a:ln w="3175">
              <a:solidFill>
                <a:srgbClr val="0000FF"/>
              </a:solidFill>
            </a:ln>
          </p:spPr>
          <p:txBody>
            <a:bodyPr wrap="square" lIns="0" tIns="0" rIns="0" bIns="0" rtlCol="0"/>
            <a:lstStyle/>
            <a:p>
              <a:endParaRPr/>
            </a:p>
          </p:txBody>
        </p:sp>
      </p:grpSp>
      <p:pic>
        <p:nvPicPr>
          <p:cNvPr id="14" name="object 14"/>
          <p:cNvPicPr/>
          <p:nvPr/>
        </p:nvPicPr>
        <p:blipFill>
          <a:blip r:embed="rId3" cstate="print"/>
          <a:stretch>
            <a:fillRect/>
          </a:stretch>
        </p:blipFill>
        <p:spPr>
          <a:xfrm>
            <a:off x="1103966" y="3611549"/>
            <a:ext cx="614279" cy="295008"/>
          </a:xfrm>
          <a:prstGeom prst="rect">
            <a:avLst/>
          </a:prstGeom>
        </p:spPr>
      </p:pic>
      <p:grpSp>
        <p:nvGrpSpPr>
          <p:cNvPr id="15" name="object 15"/>
          <p:cNvGrpSpPr/>
          <p:nvPr/>
        </p:nvGrpSpPr>
        <p:grpSpPr>
          <a:xfrm>
            <a:off x="2747886" y="4035793"/>
            <a:ext cx="43180" cy="381635"/>
            <a:chOff x="2747886" y="4035793"/>
            <a:chExt cx="43180" cy="381635"/>
          </a:xfrm>
        </p:grpSpPr>
        <p:sp>
          <p:nvSpPr>
            <p:cNvPr id="16" name="object 16"/>
            <p:cNvSpPr/>
            <p:nvPr/>
          </p:nvSpPr>
          <p:spPr>
            <a:xfrm>
              <a:off x="2747886" y="4035793"/>
              <a:ext cx="43180" cy="381635"/>
            </a:xfrm>
            <a:custGeom>
              <a:avLst/>
              <a:gdLst/>
              <a:ahLst/>
              <a:cxnLst/>
              <a:rect l="l" t="t" r="r" b="b"/>
              <a:pathLst>
                <a:path w="43180" h="381635">
                  <a:moveTo>
                    <a:pt x="13893" y="0"/>
                  </a:moveTo>
                  <a:lnTo>
                    <a:pt x="4000" y="0"/>
                  </a:lnTo>
                  <a:lnTo>
                    <a:pt x="0" y="4000"/>
                  </a:lnTo>
                  <a:lnTo>
                    <a:pt x="165" y="70713"/>
                  </a:lnTo>
                  <a:lnTo>
                    <a:pt x="2616" y="101701"/>
                  </a:lnTo>
                  <a:lnTo>
                    <a:pt x="3416" y="121742"/>
                  </a:lnTo>
                  <a:lnTo>
                    <a:pt x="5803" y="144970"/>
                  </a:lnTo>
                  <a:lnTo>
                    <a:pt x="6578" y="167233"/>
                  </a:lnTo>
                  <a:lnTo>
                    <a:pt x="8966" y="190500"/>
                  </a:lnTo>
                  <a:lnTo>
                    <a:pt x="9715" y="211200"/>
                  </a:lnTo>
                  <a:lnTo>
                    <a:pt x="10883" y="232359"/>
                  </a:lnTo>
                  <a:lnTo>
                    <a:pt x="13220" y="251587"/>
                  </a:lnTo>
                  <a:lnTo>
                    <a:pt x="14008" y="271030"/>
                  </a:lnTo>
                  <a:lnTo>
                    <a:pt x="16408" y="308394"/>
                  </a:lnTo>
                  <a:lnTo>
                    <a:pt x="17170" y="324535"/>
                  </a:lnTo>
                  <a:lnTo>
                    <a:pt x="18351" y="339102"/>
                  </a:lnTo>
                  <a:lnTo>
                    <a:pt x="26606" y="377939"/>
                  </a:lnTo>
                  <a:lnTo>
                    <a:pt x="30645" y="381101"/>
                  </a:lnTo>
                  <a:lnTo>
                    <a:pt x="32702" y="381101"/>
                  </a:lnTo>
                  <a:lnTo>
                    <a:pt x="36830" y="381101"/>
                  </a:lnTo>
                  <a:lnTo>
                    <a:pt x="40182" y="377748"/>
                  </a:lnTo>
                  <a:lnTo>
                    <a:pt x="40182" y="373621"/>
                  </a:lnTo>
                  <a:lnTo>
                    <a:pt x="42583" y="355206"/>
                  </a:lnTo>
                  <a:lnTo>
                    <a:pt x="42621" y="351980"/>
                  </a:lnTo>
                  <a:lnTo>
                    <a:pt x="40487" y="349859"/>
                  </a:lnTo>
                  <a:lnTo>
                    <a:pt x="37858" y="349859"/>
                  </a:lnTo>
                  <a:lnTo>
                    <a:pt x="35953" y="337553"/>
                  </a:lnTo>
                  <a:lnTo>
                    <a:pt x="34772" y="323532"/>
                  </a:lnTo>
                  <a:lnTo>
                    <a:pt x="33947" y="307441"/>
                  </a:lnTo>
                  <a:lnTo>
                    <a:pt x="31597" y="270230"/>
                  </a:lnTo>
                  <a:lnTo>
                    <a:pt x="30822" y="250532"/>
                  </a:lnTo>
                  <a:lnTo>
                    <a:pt x="28371" y="231063"/>
                  </a:lnTo>
                  <a:lnTo>
                    <a:pt x="27177" y="210451"/>
                  </a:lnTo>
                  <a:lnTo>
                    <a:pt x="26352" y="189547"/>
                  </a:lnTo>
                  <a:lnTo>
                    <a:pt x="23977" y="166331"/>
                  </a:lnTo>
                  <a:lnTo>
                    <a:pt x="23190" y="144056"/>
                  </a:lnTo>
                  <a:lnTo>
                    <a:pt x="20802" y="120776"/>
                  </a:lnTo>
                  <a:lnTo>
                    <a:pt x="20040" y="100863"/>
                  </a:lnTo>
                  <a:lnTo>
                    <a:pt x="17729" y="70345"/>
                  </a:lnTo>
                  <a:lnTo>
                    <a:pt x="17894" y="4000"/>
                  </a:lnTo>
                  <a:lnTo>
                    <a:pt x="13893" y="0"/>
                  </a:lnTo>
                  <a:close/>
                </a:path>
              </a:pathLst>
            </a:custGeom>
            <a:solidFill>
              <a:srgbClr val="0000FF"/>
            </a:solidFill>
          </p:spPr>
          <p:txBody>
            <a:bodyPr wrap="square" lIns="0" tIns="0" rIns="0" bIns="0" rtlCol="0"/>
            <a:lstStyle/>
            <a:p>
              <a:endParaRPr/>
            </a:p>
          </p:txBody>
        </p:sp>
        <p:sp>
          <p:nvSpPr>
            <p:cNvPr id="17" name="object 17"/>
            <p:cNvSpPr/>
            <p:nvPr/>
          </p:nvSpPr>
          <p:spPr>
            <a:xfrm>
              <a:off x="2747886" y="4035793"/>
              <a:ext cx="43180" cy="381635"/>
            </a:xfrm>
            <a:custGeom>
              <a:avLst/>
              <a:gdLst/>
              <a:ahLst/>
              <a:cxnLst/>
              <a:rect l="l" t="t" r="r" b="b"/>
              <a:pathLst>
                <a:path w="43180" h="381635">
                  <a:moveTo>
                    <a:pt x="32702" y="381101"/>
                  </a:moveTo>
                  <a:lnTo>
                    <a:pt x="36830" y="381101"/>
                  </a:lnTo>
                  <a:lnTo>
                    <a:pt x="40182" y="377748"/>
                  </a:lnTo>
                  <a:lnTo>
                    <a:pt x="40182" y="373621"/>
                  </a:lnTo>
                  <a:lnTo>
                    <a:pt x="41109" y="367042"/>
                  </a:lnTo>
                  <a:lnTo>
                    <a:pt x="42583" y="355206"/>
                  </a:lnTo>
                  <a:lnTo>
                    <a:pt x="42621" y="351980"/>
                  </a:lnTo>
                  <a:lnTo>
                    <a:pt x="40487" y="349859"/>
                  </a:lnTo>
                  <a:lnTo>
                    <a:pt x="37858" y="349859"/>
                  </a:lnTo>
                  <a:lnTo>
                    <a:pt x="35953" y="337553"/>
                  </a:lnTo>
                  <a:lnTo>
                    <a:pt x="34772" y="323532"/>
                  </a:lnTo>
                  <a:lnTo>
                    <a:pt x="33947" y="307441"/>
                  </a:lnTo>
                  <a:lnTo>
                    <a:pt x="32753" y="289509"/>
                  </a:lnTo>
                  <a:lnTo>
                    <a:pt x="31597" y="270230"/>
                  </a:lnTo>
                  <a:lnTo>
                    <a:pt x="30822" y="250532"/>
                  </a:lnTo>
                  <a:lnTo>
                    <a:pt x="28371" y="231063"/>
                  </a:lnTo>
                  <a:lnTo>
                    <a:pt x="27177" y="210451"/>
                  </a:lnTo>
                  <a:lnTo>
                    <a:pt x="26352" y="189547"/>
                  </a:lnTo>
                  <a:lnTo>
                    <a:pt x="23977" y="166331"/>
                  </a:lnTo>
                  <a:lnTo>
                    <a:pt x="23190" y="144056"/>
                  </a:lnTo>
                  <a:lnTo>
                    <a:pt x="20802" y="120776"/>
                  </a:lnTo>
                  <a:lnTo>
                    <a:pt x="20040" y="100863"/>
                  </a:lnTo>
                  <a:lnTo>
                    <a:pt x="18897" y="84353"/>
                  </a:lnTo>
                  <a:lnTo>
                    <a:pt x="17729" y="70345"/>
                  </a:lnTo>
                  <a:lnTo>
                    <a:pt x="17729" y="57657"/>
                  </a:lnTo>
                  <a:lnTo>
                    <a:pt x="17741" y="46189"/>
                  </a:lnTo>
                  <a:lnTo>
                    <a:pt x="17805" y="36715"/>
                  </a:lnTo>
                  <a:lnTo>
                    <a:pt x="17805" y="27952"/>
                  </a:lnTo>
                  <a:lnTo>
                    <a:pt x="17805" y="21247"/>
                  </a:lnTo>
                  <a:lnTo>
                    <a:pt x="17818" y="16573"/>
                  </a:lnTo>
                  <a:lnTo>
                    <a:pt x="17881" y="13868"/>
                  </a:lnTo>
                  <a:lnTo>
                    <a:pt x="17881" y="11760"/>
                  </a:lnTo>
                  <a:lnTo>
                    <a:pt x="17894" y="9817"/>
                  </a:lnTo>
                  <a:lnTo>
                    <a:pt x="17894" y="4000"/>
                  </a:lnTo>
                  <a:lnTo>
                    <a:pt x="13893" y="0"/>
                  </a:lnTo>
                  <a:lnTo>
                    <a:pt x="8953" y="0"/>
                  </a:lnTo>
                  <a:lnTo>
                    <a:pt x="4000" y="0"/>
                  </a:lnTo>
                  <a:lnTo>
                    <a:pt x="0" y="4000"/>
                  </a:lnTo>
                  <a:lnTo>
                    <a:pt x="0" y="8940"/>
                  </a:lnTo>
                  <a:lnTo>
                    <a:pt x="12" y="11760"/>
                  </a:lnTo>
                  <a:lnTo>
                    <a:pt x="12" y="13690"/>
                  </a:lnTo>
                  <a:lnTo>
                    <a:pt x="76" y="16573"/>
                  </a:lnTo>
                  <a:lnTo>
                    <a:pt x="88" y="21247"/>
                  </a:lnTo>
                  <a:lnTo>
                    <a:pt x="88" y="27952"/>
                  </a:lnTo>
                  <a:lnTo>
                    <a:pt x="88" y="36664"/>
                  </a:lnTo>
                  <a:lnTo>
                    <a:pt x="152" y="46189"/>
                  </a:lnTo>
                  <a:lnTo>
                    <a:pt x="165" y="57657"/>
                  </a:lnTo>
                  <a:lnTo>
                    <a:pt x="165" y="70713"/>
                  </a:lnTo>
                  <a:lnTo>
                    <a:pt x="1384" y="85636"/>
                  </a:lnTo>
                  <a:lnTo>
                    <a:pt x="2616" y="101701"/>
                  </a:lnTo>
                  <a:lnTo>
                    <a:pt x="3416" y="121742"/>
                  </a:lnTo>
                  <a:lnTo>
                    <a:pt x="5803" y="144970"/>
                  </a:lnTo>
                  <a:lnTo>
                    <a:pt x="6578" y="167233"/>
                  </a:lnTo>
                  <a:lnTo>
                    <a:pt x="8966" y="190500"/>
                  </a:lnTo>
                  <a:lnTo>
                    <a:pt x="9715" y="211200"/>
                  </a:lnTo>
                  <a:lnTo>
                    <a:pt x="10883" y="232359"/>
                  </a:lnTo>
                  <a:lnTo>
                    <a:pt x="13220" y="251587"/>
                  </a:lnTo>
                  <a:lnTo>
                    <a:pt x="14008" y="271030"/>
                  </a:lnTo>
                  <a:lnTo>
                    <a:pt x="15227" y="290614"/>
                  </a:lnTo>
                  <a:lnTo>
                    <a:pt x="16408" y="308394"/>
                  </a:lnTo>
                  <a:lnTo>
                    <a:pt x="17170" y="324535"/>
                  </a:lnTo>
                  <a:lnTo>
                    <a:pt x="18351" y="339102"/>
                  </a:lnTo>
                  <a:lnTo>
                    <a:pt x="19557" y="350774"/>
                  </a:lnTo>
                  <a:lnTo>
                    <a:pt x="20904" y="359816"/>
                  </a:lnTo>
                  <a:lnTo>
                    <a:pt x="21818" y="366471"/>
                  </a:lnTo>
                  <a:lnTo>
                    <a:pt x="30645" y="381101"/>
                  </a:lnTo>
                  <a:lnTo>
                    <a:pt x="32702" y="381101"/>
                  </a:lnTo>
                  <a:close/>
                </a:path>
              </a:pathLst>
            </a:custGeom>
            <a:ln w="3175">
              <a:solidFill>
                <a:srgbClr val="0000FF"/>
              </a:solidFill>
            </a:ln>
          </p:spPr>
          <p:txBody>
            <a:bodyPr wrap="square" lIns="0" tIns="0" rIns="0" bIns="0" rtlCol="0"/>
            <a:lstStyle/>
            <a:p>
              <a:endParaRPr/>
            </a:p>
          </p:txBody>
        </p:sp>
      </p:grpSp>
      <p:grpSp>
        <p:nvGrpSpPr>
          <p:cNvPr id="18" name="object 18"/>
          <p:cNvGrpSpPr/>
          <p:nvPr/>
        </p:nvGrpSpPr>
        <p:grpSpPr>
          <a:xfrm>
            <a:off x="2560104" y="3590556"/>
            <a:ext cx="208279" cy="353060"/>
            <a:chOff x="2560104" y="3590556"/>
            <a:chExt cx="208279" cy="353060"/>
          </a:xfrm>
        </p:grpSpPr>
        <p:sp>
          <p:nvSpPr>
            <p:cNvPr id="19" name="object 19"/>
            <p:cNvSpPr/>
            <p:nvPr/>
          </p:nvSpPr>
          <p:spPr>
            <a:xfrm>
              <a:off x="2560104" y="3590556"/>
              <a:ext cx="208279" cy="353060"/>
            </a:xfrm>
            <a:custGeom>
              <a:avLst/>
              <a:gdLst/>
              <a:ahLst/>
              <a:cxnLst/>
              <a:rect l="l" t="t" r="r" b="b"/>
              <a:pathLst>
                <a:path w="208280" h="353060">
                  <a:moveTo>
                    <a:pt x="205689" y="0"/>
                  </a:moveTo>
                  <a:lnTo>
                    <a:pt x="203060" y="0"/>
                  </a:lnTo>
                  <a:lnTo>
                    <a:pt x="201422" y="304"/>
                  </a:lnTo>
                  <a:lnTo>
                    <a:pt x="170472" y="28397"/>
                  </a:lnTo>
                  <a:lnTo>
                    <a:pt x="157784" y="77571"/>
                  </a:lnTo>
                  <a:lnTo>
                    <a:pt x="154393" y="126237"/>
                  </a:lnTo>
                  <a:lnTo>
                    <a:pt x="152095" y="159384"/>
                  </a:lnTo>
                  <a:lnTo>
                    <a:pt x="152247" y="207149"/>
                  </a:lnTo>
                  <a:lnTo>
                    <a:pt x="140881" y="244436"/>
                  </a:lnTo>
                  <a:lnTo>
                    <a:pt x="138087" y="244487"/>
                  </a:lnTo>
                  <a:lnTo>
                    <a:pt x="134226" y="243255"/>
                  </a:lnTo>
                  <a:lnTo>
                    <a:pt x="99809" y="194462"/>
                  </a:lnTo>
                  <a:lnTo>
                    <a:pt x="86360" y="156921"/>
                  </a:lnTo>
                  <a:lnTo>
                    <a:pt x="80086" y="131432"/>
                  </a:lnTo>
                  <a:lnTo>
                    <a:pt x="76771" y="121437"/>
                  </a:lnTo>
                  <a:lnTo>
                    <a:pt x="73431" y="113436"/>
                  </a:lnTo>
                  <a:lnTo>
                    <a:pt x="69608" y="106540"/>
                  </a:lnTo>
                  <a:lnTo>
                    <a:pt x="66420" y="103352"/>
                  </a:lnTo>
                  <a:lnTo>
                    <a:pt x="64744" y="102603"/>
                  </a:lnTo>
                  <a:lnTo>
                    <a:pt x="61544" y="102743"/>
                  </a:lnTo>
                  <a:lnTo>
                    <a:pt x="56311" y="104635"/>
                  </a:lnTo>
                  <a:lnTo>
                    <a:pt x="54978" y="105740"/>
                  </a:lnTo>
                  <a:lnTo>
                    <a:pt x="51371" y="110020"/>
                  </a:lnTo>
                  <a:lnTo>
                    <a:pt x="49161" y="115201"/>
                  </a:lnTo>
                  <a:lnTo>
                    <a:pt x="46012" y="121767"/>
                  </a:lnTo>
                  <a:lnTo>
                    <a:pt x="31965" y="170675"/>
                  </a:lnTo>
                  <a:lnTo>
                    <a:pt x="22098" y="227177"/>
                  </a:lnTo>
                  <a:lnTo>
                    <a:pt x="19964" y="245681"/>
                  </a:lnTo>
                  <a:lnTo>
                    <a:pt x="15506" y="276910"/>
                  </a:lnTo>
                  <a:lnTo>
                    <a:pt x="12471" y="309067"/>
                  </a:lnTo>
                  <a:lnTo>
                    <a:pt x="11341" y="307314"/>
                  </a:lnTo>
                  <a:lnTo>
                    <a:pt x="9893" y="306476"/>
                  </a:lnTo>
                  <a:lnTo>
                    <a:pt x="6273" y="306476"/>
                  </a:lnTo>
                  <a:lnTo>
                    <a:pt x="4584" y="307670"/>
                  </a:lnTo>
                  <a:lnTo>
                    <a:pt x="3860" y="309384"/>
                  </a:lnTo>
                  <a:lnTo>
                    <a:pt x="0" y="323507"/>
                  </a:lnTo>
                  <a:lnTo>
                    <a:pt x="2057" y="336651"/>
                  </a:lnTo>
                  <a:lnTo>
                    <a:pt x="2705" y="338239"/>
                  </a:lnTo>
                  <a:lnTo>
                    <a:pt x="3860" y="342417"/>
                  </a:lnTo>
                  <a:lnTo>
                    <a:pt x="4660" y="343547"/>
                  </a:lnTo>
                  <a:lnTo>
                    <a:pt x="5943" y="344843"/>
                  </a:lnTo>
                  <a:lnTo>
                    <a:pt x="8343" y="350570"/>
                  </a:lnTo>
                  <a:lnTo>
                    <a:pt x="11226" y="352615"/>
                  </a:lnTo>
                  <a:lnTo>
                    <a:pt x="14592" y="352615"/>
                  </a:lnTo>
                  <a:lnTo>
                    <a:pt x="16827" y="352615"/>
                  </a:lnTo>
                  <a:lnTo>
                    <a:pt x="28994" y="305117"/>
                  </a:lnTo>
                  <a:lnTo>
                    <a:pt x="31127" y="278764"/>
                  </a:lnTo>
                  <a:lnTo>
                    <a:pt x="35331" y="247802"/>
                  </a:lnTo>
                  <a:lnTo>
                    <a:pt x="37223" y="229476"/>
                  </a:lnTo>
                  <a:lnTo>
                    <a:pt x="46367" y="173596"/>
                  </a:lnTo>
                  <a:lnTo>
                    <a:pt x="55702" y="135204"/>
                  </a:lnTo>
                  <a:lnTo>
                    <a:pt x="61556" y="120865"/>
                  </a:lnTo>
                  <a:lnTo>
                    <a:pt x="64147" y="125920"/>
                  </a:lnTo>
                  <a:lnTo>
                    <a:pt x="67144" y="134924"/>
                  </a:lnTo>
                  <a:lnTo>
                    <a:pt x="73418" y="160375"/>
                  </a:lnTo>
                  <a:lnTo>
                    <a:pt x="82346" y="186639"/>
                  </a:lnTo>
                  <a:lnTo>
                    <a:pt x="87642" y="199694"/>
                  </a:lnTo>
                  <a:lnTo>
                    <a:pt x="98450" y="221869"/>
                  </a:lnTo>
                  <a:lnTo>
                    <a:pt x="104178" y="231851"/>
                  </a:lnTo>
                  <a:lnTo>
                    <a:pt x="109359" y="239687"/>
                  </a:lnTo>
                  <a:lnTo>
                    <a:pt x="114312" y="247611"/>
                  </a:lnTo>
                  <a:lnTo>
                    <a:pt x="121856" y="253364"/>
                  </a:lnTo>
                  <a:lnTo>
                    <a:pt x="127596" y="256768"/>
                  </a:lnTo>
                  <a:lnTo>
                    <a:pt x="135381" y="259816"/>
                  </a:lnTo>
                  <a:lnTo>
                    <a:pt x="144360" y="260070"/>
                  </a:lnTo>
                  <a:lnTo>
                    <a:pt x="146329" y="259461"/>
                  </a:lnTo>
                  <a:lnTo>
                    <a:pt x="166928" y="221386"/>
                  </a:lnTo>
                  <a:lnTo>
                    <a:pt x="168529" y="160299"/>
                  </a:lnTo>
                  <a:lnTo>
                    <a:pt x="170954" y="127330"/>
                  </a:lnTo>
                  <a:lnTo>
                    <a:pt x="173951" y="79705"/>
                  </a:lnTo>
                  <a:lnTo>
                    <a:pt x="184226" y="34162"/>
                  </a:lnTo>
                  <a:lnTo>
                    <a:pt x="188963" y="24917"/>
                  </a:lnTo>
                  <a:lnTo>
                    <a:pt x="192824" y="16560"/>
                  </a:lnTo>
                  <a:lnTo>
                    <a:pt x="198081" y="11671"/>
                  </a:lnTo>
                  <a:lnTo>
                    <a:pt x="206629" y="8432"/>
                  </a:lnTo>
                  <a:lnTo>
                    <a:pt x="207822" y="6730"/>
                  </a:lnTo>
                  <a:lnTo>
                    <a:pt x="207822" y="2133"/>
                  </a:lnTo>
                  <a:lnTo>
                    <a:pt x="205689" y="0"/>
                  </a:lnTo>
                  <a:close/>
                </a:path>
              </a:pathLst>
            </a:custGeom>
            <a:solidFill>
              <a:srgbClr val="0000FF"/>
            </a:solidFill>
          </p:spPr>
          <p:txBody>
            <a:bodyPr wrap="square" lIns="0" tIns="0" rIns="0" bIns="0" rtlCol="0"/>
            <a:lstStyle/>
            <a:p>
              <a:endParaRPr/>
            </a:p>
          </p:txBody>
        </p:sp>
        <p:sp>
          <p:nvSpPr>
            <p:cNvPr id="20" name="object 20"/>
            <p:cNvSpPr/>
            <p:nvPr/>
          </p:nvSpPr>
          <p:spPr>
            <a:xfrm>
              <a:off x="2560104" y="3590556"/>
              <a:ext cx="208279" cy="353060"/>
            </a:xfrm>
            <a:custGeom>
              <a:avLst/>
              <a:gdLst/>
              <a:ahLst/>
              <a:cxnLst/>
              <a:rect l="l" t="t" r="r" b="b"/>
              <a:pathLst>
                <a:path w="208280" h="353060">
                  <a:moveTo>
                    <a:pt x="14592" y="352615"/>
                  </a:moveTo>
                  <a:lnTo>
                    <a:pt x="16827" y="352615"/>
                  </a:lnTo>
                  <a:lnTo>
                    <a:pt x="18859" y="351701"/>
                  </a:lnTo>
                  <a:lnTo>
                    <a:pt x="25844" y="335432"/>
                  </a:lnTo>
                  <a:lnTo>
                    <a:pt x="27063" y="328002"/>
                  </a:lnTo>
                  <a:lnTo>
                    <a:pt x="28232" y="316839"/>
                  </a:lnTo>
                  <a:lnTo>
                    <a:pt x="28994" y="305117"/>
                  </a:lnTo>
                  <a:lnTo>
                    <a:pt x="30048" y="292912"/>
                  </a:lnTo>
                  <a:lnTo>
                    <a:pt x="31127" y="278764"/>
                  </a:lnTo>
                  <a:lnTo>
                    <a:pt x="33007" y="263982"/>
                  </a:lnTo>
                  <a:lnTo>
                    <a:pt x="35331" y="247802"/>
                  </a:lnTo>
                  <a:lnTo>
                    <a:pt x="37223" y="229476"/>
                  </a:lnTo>
                  <a:lnTo>
                    <a:pt x="40246" y="210667"/>
                  </a:lnTo>
                  <a:lnTo>
                    <a:pt x="43294" y="191681"/>
                  </a:lnTo>
                  <a:lnTo>
                    <a:pt x="46367" y="173596"/>
                  </a:lnTo>
                  <a:lnTo>
                    <a:pt x="55702" y="135204"/>
                  </a:lnTo>
                  <a:lnTo>
                    <a:pt x="61556" y="120865"/>
                  </a:lnTo>
                  <a:lnTo>
                    <a:pt x="64147" y="125920"/>
                  </a:lnTo>
                  <a:lnTo>
                    <a:pt x="67144" y="134924"/>
                  </a:lnTo>
                  <a:lnTo>
                    <a:pt x="70243" y="147319"/>
                  </a:lnTo>
                  <a:lnTo>
                    <a:pt x="73418" y="160375"/>
                  </a:lnTo>
                  <a:lnTo>
                    <a:pt x="77990" y="173608"/>
                  </a:lnTo>
                  <a:lnTo>
                    <a:pt x="82346" y="186639"/>
                  </a:lnTo>
                  <a:lnTo>
                    <a:pt x="87642" y="199694"/>
                  </a:lnTo>
                  <a:lnTo>
                    <a:pt x="93332" y="211213"/>
                  </a:lnTo>
                  <a:lnTo>
                    <a:pt x="98450" y="221869"/>
                  </a:lnTo>
                  <a:lnTo>
                    <a:pt x="104178" y="231851"/>
                  </a:lnTo>
                  <a:lnTo>
                    <a:pt x="109359" y="239687"/>
                  </a:lnTo>
                  <a:lnTo>
                    <a:pt x="113436" y="246418"/>
                  </a:lnTo>
                  <a:lnTo>
                    <a:pt x="143154" y="260070"/>
                  </a:lnTo>
                  <a:lnTo>
                    <a:pt x="144360" y="260070"/>
                  </a:lnTo>
                  <a:lnTo>
                    <a:pt x="166928" y="221386"/>
                  </a:lnTo>
                  <a:lnTo>
                    <a:pt x="168465" y="176237"/>
                  </a:lnTo>
                  <a:lnTo>
                    <a:pt x="168529" y="160299"/>
                  </a:lnTo>
                  <a:lnTo>
                    <a:pt x="169710" y="144360"/>
                  </a:lnTo>
                  <a:lnTo>
                    <a:pt x="170954" y="127330"/>
                  </a:lnTo>
                  <a:lnTo>
                    <a:pt x="171729" y="110972"/>
                  </a:lnTo>
                  <a:lnTo>
                    <a:pt x="172859" y="94843"/>
                  </a:lnTo>
                  <a:lnTo>
                    <a:pt x="173951" y="79705"/>
                  </a:lnTo>
                  <a:lnTo>
                    <a:pt x="175869" y="66954"/>
                  </a:lnTo>
                  <a:lnTo>
                    <a:pt x="177647" y="54851"/>
                  </a:lnTo>
                  <a:lnTo>
                    <a:pt x="180898" y="44386"/>
                  </a:lnTo>
                  <a:lnTo>
                    <a:pt x="184226" y="34162"/>
                  </a:lnTo>
                  <a:lnTo>
                    <a:pt x="188963" y="24917"/>
                  </a:lnTo>
                  <a:lnTo>
                    <a:pt x="192824" y="16560"/>
                  </a:lnTo>
                  <a:lnTo>
                    <a:pt x="198081" y="11671"/>
                  </a:lnTo>
                  <a:lnTo>
                    <a:pt x="204711" y="9232"/>
                  </a:lnTo>
                  <a:lnTo>
                    <a:pt x="206629" y="8432"/>
                  </a:lnTo>
                  <a:lnTo>
                    <a:pt x="207822" y="6730"/>
                  </a:lnTo>
                  <a:lnTo>
                    <a:pt x="207822" y="4762"/>
                  </a:lnTo>
                  <a:lnTo>
                    <a:pt x="207822" y="2133"/>
                  </a:lnTo>
                  <a:lnTo>
                    <a:pt x="205689" y="0"/>
                  </a:lnTo>
                  <a:lnTo>
                    <a:pt x="203060" y="0"/>
                  </a:lnTo>
                  <a:lnTo>
                    <a:pt x="171107" y="27203"/>
                  </a:lnTo>
                  <a:lnTo>
                    <a:pt x="159804" y="64414"/>
                  </a:lnTo>
                  <a:lnTo>
                    <a:pt x="155219" y="109855"/>
                  </a:lnTo>
                  <a:lnTo>
                    <a:pt x="154393" y="126237"/>
                  </a:lnTo>
                  <a:lnTo>
                    <a:pt x="153263" y="143167"/>
                  </a:lnTo>
                  <a:lnTo>
                    <a:pt x="152095" y="159384"/>
                  </a:lnTo>
                  <a:lnTo>
                    <a:pt x="152133" y="176237"/>
                  </a:lnTo>
                  <a:lnTo>
                    <a:pt x="152171" y="193255"/>
                  </a:lnTo>
                  <a:lnTo>
                    <a:pt x="147700" y="235978"/>
                  </a:lnTo>
                  <a:lnTo>
                    <a:pt x="138087" y="244487"/>
                  </a:lnTo>
                  <a:lnTo>
                    <a:pt x="134226" y="243255"/>
                  </a:lnTo>
                  <a:lnTo>
                    <a:pt x="129920" y="241122"/>
                  </a:lnTo>
                  <a:lnTo>
                    <a:pt x="124587" y="237578"/>
                  </a:lnTo>
                  <a:lnTo>
                    <a:pt x="120853" y="232168"/>
                  </a:lnTo>
                  <a:lnTo>
                    <a:pt x="115671" y="224828"/>
                  </a:lnTo>
                  <a:lnTo>
                    <a:pt x="110362" y="215823"/>
                  </a:lnTo>
                  <a:lnTo>
                    <a:pt x="105321" y="205384"/>
                  </a:lnTo>
                  <a:lnTo>
                    <a:pt x="99809" y="194462"/>
                  </a:lnTo>
                  <a:lnTo>
                    <a:pt x="94856" y="182244"/>
                  </a:lnTo>
                  <a:lnTo>
                    <a:pt x="90576" y="169367"/>
                  </a:lnTo>
                  <a:lnTo>
                    <a:pt x="86360" y="156921"/>
                  </a:lnTo>
                  <a:lnTo>
                    <a:pt x="73431" y="113436"/>
                  </a:lnTo>
                  <a:lnTo>
                    <a:pt x="69608" y="106540"/>
                  </a:lnTo>
                  <a:lnTo>
                    <a:pt x="67627" y="104559"/>
                  </a:lnTo>
                  <a:lnTo>
                    <a:pt x="66420" y="103352"/>
                  </a:lnTo>
                  <a:lnTo>
                    <a:pt x="64744" y="102603"/>
                  </a:lnTo>
                  <a:lnTo>
                    <a:pt x="62890" y="102603"/>
                  </a:lnTo>
                  <a:lnTo>
                    <a:pt x="62433" y="102603"/>
                  </a:lnTo>
                  <a:lnTo>
                    <a:pt x="51117" y="110617"/>
                  </a:lnTo>
                  <a:lnTo>
                    <a:pt x="49161" y="115201"/>
                  </a:lnTo>
                  <a:lnTo>
                    <a:pt x="35344" y="155320"/>
                  </a:lnTo>
                  <a:lnTo>
                    <a:pt x="25374" y="208191"/>
                  </a:lnTo>
                  <a:lnTo>
                    <a:pt x="19964" y="245681"/>
                  </a:lnTo>
                  <a:lnTo>
                    <a:pt x="17564" y="261785"/>
                  </a:lnTo>
                  <a:lnTo>
                    <a:pt x="15506" y="276910"/>
                  </a:lnTo>
                  <a:lnTo>
                    <a:pt x="14185" y="291452"/>
                  </a:lnTo>
                  <a:lnTo>
                    <a:pt x="12877" y="303644"/>
                  </a:lnTo>
                  <a:lnTo>
                    <a:pt x="12471" y="309067"/>
                  </a:lnTo>
                  <a:lnTo>
                    <a:pt x="11341" y="307314"/>
                  </a:lnTo>
                  <a:lnTo>
                    <a:pt x="9893" y="306476"/>
                  </a:lnTo>
                  <a:lnTo>
                    <a:pt x="8255" y="306476"/>
                  </a:lnTo>
                  <a:lnTo>
                    <a:pt x="6273" y="306476"/>
                  </a:lnTo>
                  <a:lnTo>
                    <a:pt x="4584" y="307670"/>
                  </a:lnTo>
                  <a:lnTo>
                    <a:pt x="3860" y="309384"/>
                  </a:lnTo>
                  <a:lnTo>
                    <a:pt x="228" y="321881"/>
                  </a:lnTo>
                  <a:lnTo>
                    <a:pt x="38" y="322706"/>
                  </a:lnTo>
                  <a:lnTo>
                    <a:pt x="0" y="323113"/>
                  </a:lnTo>
                  <a:lnTo>
                    <a:pt x="0" y="323507"/>
                  </a:lnTo>
                  <a:lnTo>
                    <a:pt x="901" y="329196"/>
                  </a:lnTo>
                  <a:lnTo>
                    <a:pt x="1650" y="335051"/>
                  </a:lnTo>
                  <a:lnTo>
                    <a:pt x="1803" y="335927"/>
                  </a:lnTo>
                  <a:lnTo>
                    <a:pt x="1917" y="336295"/>
                  </a:lnTo>
                  <a:lnTo>
                    <a:pt x="2057" y="336651"/>
                  </a:lnTo>
                  <a:lnTo>
                    <a:pt x="2705" y="338239"/>
                  </a:lnTo>
                  <a:lnTo>
                    <a:pt x="3162" y="340398"/>
                  </a:lnTo>
                  <a:lnTo>
                    <a:pt x="5943" y="344843"/>
                  </a:lnTo>
                  <a:lnTo>
                    <a:pt x="6667" y="346608"/>
                  </a:lnTo>
                  <a:lnTo>
                    <a:pt x="8343" y="350570"/>
                  </a:lnTo>
                  <a:lnTo>
                    <a:pt x="11226" y="352615"/>
                  </a:lnTo>
                  <a:lnTo>
                    <a:pt x="14592" y="352615"/>
                  </a:lnTo>
                  <a:close/>
                </a:path>
              </a:pathLst>
            </a:custGeom>
            <a:ln w="3175">
              <a:solidFill>
                <a:srgbClr val="0000FF"/>
              </a:solidFill>
            </a:ln>
          </p:spPr>
          <p:txBody>
            <a:bodyPr wrap="square" lIns="0" tIns="0" rIns="0" bIns="0" rtlCol="0"/>
            <a:lstStyle/>
            <a:p>
              <a:endParaRPr/>
            </a:p>
          </p:txBody>
        </p:sp>
      </p:grpSp>
      <p:grpSp>
        <p:nvGrpSpPr>
          <p:cNvPr id="21" name="object 21"/>
          <p:cNvGrpSpPr/>
          <p:nvPr/>
        </p:nvGrpSpPr>
        <p:grpSpPr>
          <a:xfrm>
            <a:off x="2889643" y="3598875"/>
            <a:ext cx="198120" cy="288925"/>
            <a:chOff x="2889643" y="3598875"/>
            <a:chExt cx="198120" cy="288925"/>
          </a:xfrm>
        </p:grpSpPr>
        <p:sp>
          <p:nvSpPr>
            <p:cNvPr id="22" name="object 22"/>
            <p:cNvSpPr/>
            <p:nvPr/>
          </p:nvSpPr>
          <p:spPr>
            <a:xfrm>
              <a:off x="2889643" y="3598875"/>
              <a:ext cx="198120" cy="288925"/>
            </a:xfrm>
            <a:custGeom>
              <a:avLst/>
              <a:gdLst/>
              <a:ahLst/>
              <a:cxnLst/>
              <a:rect l="l" t="t" r="r" b="b"/>
              <a:pathLst>
                <a:path w="198119" h="288925">
                  <a:moveTo>
                    <a:pt x="177152" y="0"/>
                  </a:moveTo>
                  <a:lnTo>
                    <a:pt x="172554" y="0"/>
                  </a:lnTo>
                  <a:lnTo>
                    <a:pt x="170624" y="1625"/>
                  </a:lnTo>
                  <a:lnTo>
                    <a:pt x="170180" y="3797"/>
                  </a:lnTo>
                  <a:lnTo>
                    <a:pt x="169316" y="20726"/>
                  </a:lnTo>
                  <a:lnTo>
                    <a:pt x="169722" y="37414"/>
                  </a:lnTo>
                  <a:lnTo>
                    <a:pt x="170738" y="54749"/>
                  </a:lnTo>
                  <a:lnTo>
                    <a:pt x="173037" y="73355"/>
                  </a:lnTo>
                  <a:lnTo>
                    <a:pt x="174193" y="91211"/>
                  </a:lnTo>
                  <a:lnTo>
                    <a:pt x="175691" y="128104"/>
                  </a:lnTo>
                  <a:lnTo>
                    <a:pt x="175513" y="165595"/>
                  </a:lnTo>
                  <a:lnTo>
                    <a:pt x="172402" y="221107"/>
                  </a:lnTo>
                  <a:lnTo>
                    <a:pt x="161582" y="246557"/>
                  </a:lnTo>
                  <a:lnTo>
                    <a:pt x="156984" y="245491"/>
                  </a:lnTo>
                  <a:lnTo>
                    <a:pt x="119176" y="209804"/>
                  </a:lnTo>
                  <a:lnTo>
                    <a:pt x="109702" y="196684"/>
                  </a:lnTo>
                  <a:lnTo>
                    <a:pt x="99085" y="182638"/>
                  </a:lnTo>
                  <a:lnTo>
                    <a:pt x="79997" y="148056"/>
                  </a:lnTo>
                  <a:lnTo>
                    <a:pt x="54343" y="90563"/>
                  </a:lnTo>
                  <a:lnTo>
                    <a:pt x="46939" y="72364"/>
                  </a:lnTo>
                  <a:lnTo>
                    <a:pt x="40754" y="57975"/>
                  </a:lnTo>
                  <a:lnTo>
                    <a:pt x="18580" y="26111"/>
                  </a:lnTo>
                  <a:lnTo>
                    <a:pt x="11430" y="25349"/>
                  </a:lnTo>
                  <a:lnTo>
                    <a:pt x="10058" y="25806"/>
                  </a:lnTo>
                  <a:lnTo>
                    <a:pt x="76" y="114363"/>
                  </a:lnTo>
                  <a:lnTo>
                    <a:pt x="0" y="130632"/>
                  </a:lnTo>
                  <a:lnTo>
                    <a:pt x="1104" y="148018"/>
                  </a:lnTo>
                  <a:lnTo>
                    <a:pt x="1117" y="184937"/>
                  </a:lnTo>
                  <a:lnTo>
                    <a:pt x="1917" y="203568"/>
                  </a:lnTo>
                  <a:lnTo>
                    <a:pt x="4406" y="234099"/>
                  </a:lnTo>
                  <a:lnTo>
                    <a:pt x="4508" y="244805"/>
                  </a:lnTo>
                  <a:lnTo>
                    <a:pt x="5892" y="255485"/>
                  </a:lnTo>
                  <a:lnTo>
                    <a:pt x="6603" y="268236"/>
                  </a:lnTo>
                  <a:lnTo>
                    <a:pt x="7556" y="276402"/>
                  </a:lnTo>
                  <a:lnTo>
                    <a:pt x="7569" y="277926"/>
                  </a:lnTo>
                  <a:lnTo>
                    <a:pt x="6489" y="281940"/>
                  </a:lnTo>
                  <a:lnTo>
                    <a:pt x="6489" y="285483"/>
                  </a:lnTo>
                  <a:lnTo>
                    <a:pt x="9359" y="288353"/>
                  </a:lnTo>
                  <a:lnTo>
                    <a:pt x="12903" y="288353"/>
                  </a:lnTo>
                  <a:lnTo>
                    <a:pt x="14681" y="288353"/>
                  </a:lnTo>
                  <a:lnTo>
                    <a:pt x="24637" y="253644"/>
                  </a:lnTo>
                  <a:lnTo>
                    <a:pt x="23672" y="244271"/>
                  </a:lnTo>
                  <a:lnTo>
                    <a:pt x="23787" y="233718"/>
                  </a:lnTo>
                  <a:lnTo>
                    <a:pt x="21501" y="202577"/>
                  </a:lnTo>
                  <a:lnTo>
                    <a:pt x="20726" y="184721"/>
                  </a:lnTo>
                  <a:lnTo>
                    <a:pt x="20751" y="147701"/>
                  </a:lnTo>
                  <a:lnTo>
                    <a:pt x="19469" y="130289"/>
                  </a:lnTo>
                  <a:lnTo>
                    <a:pt x="18732" y="62001"/>
                  </a:lnTo>
                  <a:lnTo>
                    <a:pt x="18084" y="44386"/>
                  </a:lnTo>
                  <a:lnTo>
                    <a:pt x="24155" y="52768"/>
                  </a:lnTo>
                  <a:lnTo>
                    <a:pt x="30416" y="62903"/>
                  </a:lnTo>
                  <a:lnTo>
                    <a:pt x="36728" y="76682"/>
                  </a:lnTo>
                  <a:lnTo>
                    <a:pt x="44322" y="94767"/>
                  </a:lnTo>
                  <a:lnTo>
                    <a:pt x="61328" y="133578"/>
                  </a:lnTo>
                  <a:lnTo>
                    <a:pt x="70078" y="152755"/>
                  </a:lnTo>
                  <a:lnTo>
                    <a:pt x="79705" y="171221"/>
                  </a:lnTo>
                  <a:lnTo>
                    <a:pt x="89674" y="188493"/>
                  </a:lnTo>
                  <a:lnTo>
                    <a:pt x="100609" y="203238"/>
                  </a:lnTo>
                  <a:lnTo>
                    <a:pt x="109867" y="216662"/>
                  </a:lnTo>
                  <a:lnTo>
                    <a:pt x="135483" y="246545"/>
                  </a:lnTo>
                  <a:lnTo>
                    <a:pt x="167284" y="262966"/>
                  </a:lnTo>
                  <a:lnTo>
                    <a:pt x="176288" y="260223"/>
                  </a:lnTo>
                  <a:lnTo>
                    <a:pt x="193751" y="224332"/>
                  </a:lnTo>
                  <a:lnTo>
                    <a:pt x="197929" y="166573"/>
                  </a:lnTo>
                  <a:lnTo>
                    <a:pt x="197764" y="127838"/>
                  </a:lnTo>
                  <a:lnTo>
                    <a:pt x="194487" y="89763"/>
                  </a:lnTo>
                  <a:lnTo>
                    <a:pt x="191643" y="71056"/>
                  </a:lnTo>
                  <a:lnTo>
                    <a:pt x="180365" y="20256"/>
                  </a:lnTo>
                  <a:lnTo>
                    <a:pt x="179603" y="4533"/>
                  </a:lnTo>
                  <a:lnTo>
                    <a:pt x="179069" y="1625"/>
                  </a:lnTo>
                  <a:lnTo>
                    <a:pt x="177152" y="0"/>
                  </a:lnTo>
                  <a:close/>
                </a:path>
              </a:pathLst>
            </a:custGeom>
            <a:solidFill>
              <a:srgbClr val="0000FF"/>
            </a:solidFill>
          </p:spPr>
          <p:txBody>
            <a:bodyPr wrap="square" lIns="0" tIns="0" rIns="0" bIns="0" rtlCol="0"/>
            <a:lstStyle/>
            <a:p>
              <a:endParaRPr/>
            </a:p>
          </p:txBody>
        </p:sp>
        <p:sp>
          <p:nvSpPr>
            <p:cNvPr id="23" name="object 23"/>
            <p:cNvSpPr/>
            <p:nvPr/>
          </p:nvSpPr>
          <p:spPr>
            <a:xfrm>
              <a:off x="2889643" y="3598875"/>
              <a:ext cx="198120" cy="288925"/>
            </a:xfrm>
            <a:custGeom>
              <a:avLst/>
              <a:gdLst/>
              <a:ahLst/>
              <a:cxnLst/>
              <a:rect l="l" t="t" r="r" b="b"/>
              <a:pathLst>
                <a:path w="198119" h="288925">
                  <a:moveTo>
                    <a:pt x="12903" y="288353"/>
                  </a:moveTo>
                  <a:lnTo>
                    <a:pt x="14681" y="288353"/>
                  </a:lnTo>
                  <a:lnTo>
                    <a:pt x="16281" y="287629"/>
                  </a:lnTo>
                  <a:lnTo>
                    <a:pt x="24688" y="254292"/>
                  </a:lnTo>
                  <a:lnTo>
                    <a:pt x="24676" y="253961"/>
                  </a:lnTo>
                  <a:lnTo>
                    <a:pt x="24637" y="253644"/>
                  </a:lnTo>
                  <a:lnTo>
                    <a:pt x="23672" y="244271"/>
                  </a:lnTo>
                  <a:lnTo>
                    <a:pt x="23787" y="233718"/>
                  </a:lnTo>
                  <a:lnTo>
                    <a:pt x="22644" y="218655"/>
                  </a:lnTo>
                  <a:lnTo>
                    <a:pt x="21501" y="202577"/>
                  </a:lnTo>
                  <a:lnTo>
                    <a:pt x="20726" y="184721"/>
                  </a:lnTo>
                  <a:lnTo>
                    <a:pt x="20751" y="165925"/>
                  </a:lnTo>
                  <a:lnTo>
                    <a:pt x="20751" y="147701"/>
                  </a:lnTo>
                  <a:lnTo>
                    <a:pt x="19469" y="130289"/>
                  </a:lnTo>
                  <a:lnTo>
                    <a:pt x="19392" y="114401"/>
                  </a:lnTo>
                  <a:lnTo>
                    <a:pt x="19265" y="98920"/>
                  </a:lnTo>
                  <a:lnTo>
                    <a:pt x="18440" y="52400"/>
                  </a:lnTo>
                  <a:lnTo>
                    <a:pt x="18084" y="44386"/>
                  </a:lnTo>
                  <a:lnTo>
                    <a:pt x="24155" y="52768"/>
                  </a:lnTo>
                  <a:lnTo>
                    <a:pt x="30416" y="62903"/>
                  </a:lnTo>
                  <a:lnTo>
                    <a:pt x="36728" y="76682"/>
                  </a:lnTo>
                  <a:lnTo>
                    <a:pt x="44322" y="94767"/>
                  </a:lnTo>
                  <a:lnTo>
                    <a:pt x="53047" y="114566"/>
                  </a:lnTo>
                  <a:lnTo>
                    <a:pt x="70078" y="152755"/>
                  </a:lnTo>
                  <a:lnTo>
                    <a:pt x="89674" y="188493"/>
                  </a:lnTo>
                  <a:lnTo>
                    <a:pt x="100609" y="203238"/>
                  </a:lnTo>
                  <a:lnTo>
                    <a:pt x="109867" y="216662"/>
                  </a:lnTo>
                  <a:lnTo>
                    <a:pt x="119913" y="228777"/>
                  </a:lnTo>
                  <a:lnTo>
                    <a:pt x="127965" y="238493"/>
                  </a:lnTo>
                  <a:lnTo>
                    <a:pt x="135483" y="246545"/>
                  </a:lnTo>
                  <a:lnTo>
                    <a:pt x="166725" y="263017"/>
                  </a:lnTo>
                  <a:lnTo>
                    <a:pt x="167284" y="262966"/>
                  </a:lnTo>
                  <a:lnTo>
                    <a:pt x="193751" y="224332"/>
                  </a:lnTo>
                  <a:lnTo>
                    <a:pt x="197929" y="166573"/>
                  </a:lnTo>
                  <a:lnTo>
                    <a:pt x="197878" y="146862"/>
                  </a:lnTo>
                  <a:lnTo>
                    <a:pt x="196151" y="108013"/>
                  </a:lnTo>
                  <a:lnTo>
                    <a:pt x="187515" y="52552"/>
                  </a:lnTo>
                  <a:lnTo>
                    <a:pt x="183794" y="35801"/>
                  </a:lnTo>
                  <a:lnTo>
                    <a:pt x="180365" y="20256"/>
                  </a:lnTo>
                  <a:lnTo>
                    <a:pt x="179603" y="4533"/>
                  </a:lnTo>
                  <a:lnTo>
                    <a:pt x="179069" y="1625"/>
                  </a:lnTo>
                  <a:lnTo>
                    <a:pt x="177152" y="0"/>
                  </a:lnTo>
                  <a:lnTo>
                    <a:pt x="174853" y="0"/>
                  </a:lnTo>
                  <a:lnTo>
                    <a:pt x="172554" y="0"/>
                  </a:lnTo>
                  <a:lnTo>
                    <a:pt x="170624" y="1625"/>
                  </a:lnTo>
                  <a:lnTo>
                    <a:pt x="170180" y="3797"/>
                  </a:lnTo>
                  <a:lnTo>
                    <a:pt x="169316" y="20726"/>
                  </a:lnTo>
                  <a:lnTo>
                    <a:pt x="169722" y="37414"/>
                  </a:lnTo>
                  <a:lnTo>
                    <a:pt x="170738" y="54749"/>
                  </a:lnTo>
                  <a:lnTo>
                    <a:pt x="173037" y="73355"/>
                  </a:lnTo>
                  <a:lnTo>
                    <a:pt x="174193" y="91211"/>
                  </a:lnTo>
                  <a:lnTo>
                    <a:pt x="174904" y="109321"/>
                  </a:lnTo>
                  <a:lnTo>
                    <a:pt x="175691" y="128104"/>
                  </a:lnTo>
                  <a:lnTo>
                    <a:pt x="175590" y="146850"/>
                  </a:lnTo>
                  <a:lnTo>
                    <a:pt x="174383" y="186270"/>
                  </a:lnTo>
                  <a:lnTo>
                    <a:pt x="170814" y="232854"/>
                  </a:lnTo>
                  <a:lnTo>
                    <a:pt x="161582" y="246557"/>
                  </a:lnTo>
                  <a:lnTo>
                    <a:pt x="156984" y="245491"/>
                  </a:lnTo>
                  <a:lnTo>
                    <a:pt x="119176" y="209804"/>
                  </a:lnTo>
                  <a:lnTo>
                    <a:pt x="109702" y="196684"/>
                  </a:lnTo>
                  <a:lnTo>
                    <a:pt x="99085" y="182638"/>
                  </a:lnTo>
                  <a:lnTo>
                    <a:pt x="79997" y="148056"/>
                  </a:lnTo>
                  <a:lnTo>
                    <a:pt x="63030" y="110363"/>
                  </a:lnTo>
                  <a:lnTo>
                    <a:pt x="46939" y="72364"/>
                  </a:lnTo>
                  <a:lnTo>
                    <a:pt x="40754" y="57975"/>
                  </a:lnTo>
                  <a:lnTo>
                    <a:pt x="18580" y="26111"/>
                  </a:lnTo>
                  <a:lnTo>
                    <a:pt x="11430" y="25349"/>
                  </a:lnTo>
                  <a:lnTo>
                    <a:pt x="10058" y="25806"/>
                  </a:lnTo>
                  <a:lnTo>
                    <a:pt x="533" y="72288"/>
                  </a:lnTo>
                  <a:lnTo>
                    <a:pt x="215" y="98907"/>
                  </a:lnTo>
                  <a:lnTo>
                    <a:pt x="76" y="114363"/>
                  </a:lnTo>
                  <a:lnTo>
                    <a:pt x="0" y="130632"/>
                  </a:lnTo>
                  <a:lnTo>
                    <a:pt x="1104" y="148018"/>
                  </a:lnTo>
                  <a:lnTo>
                    <a:pt x="1104" y="165912"/>
                  </a:lnTo>
                  <a:lnTo>
                    <a:pt x="1117" y="184937"/>
                  </a:lnTo>
                  <a:lnTo>
                    <a:pt x="1917" y="203568"/>
                  </a:lnTo>
                  <a:lnTo>
                    <a:pt x="3162" y="220103"/>
                  </a:lnTo>
                  <a:lnTo>
                    <a:pt x="4406" y="234099"/>
                  </a:lnTo>
                  <a:lnTo>
                    <a:pt x="4508" y="244805"/>
                  </a:lnTo>
                  <a:lnTo>
                    <a:pt x="5892" y="255485"/>
                  </a:lnTo>
                  <a:lnTo>
                    <a:pt x="6248" y="262585"/>
                  </a:lnTo>
                  <a:lnTo>
                    <a:pt x="6603" y="268236"/>
                  </a:lnTo>
                  <a:lnTo>
                    <a:pt x="7073" y="273202"/>
                  </a:lnTo>
                  <a:lnTo>
                    <a:pt x="7556" y="276402"/>
                  </a:lnTo>
                  <a:lnTo>
                    <a:pt x="7569" y="277926"/>
                  </a:lnTo>
                  <a:lnTo>
                    <a:pt x="6921" y="279615"/>
                  </a:lnTo>
                  <a:lnTo>
                    <a:pt x="6527" y="281063"/>
                  </a:lnTo>
                  <a:lnTo>
                    <a:pt x="6489" y="281495"/>
                  </a:lnTo>
                  <a:lnTo>
                    <a:pt x="6489" y="281940"/>
                  </a:lnTo>
                  <a:lnTo>
                    <a:pt x="6489" y="285483"/>
                  </a:lnTo>
                  <a:lnTo>
                    <a:pt x="9359" y="288353"/>
                  </a:lnTo>
                  <a:lnTo>
                    <a:pt x="12903" y="288353"/>
                  </a:lnTo>
                  <a:close/>
                </a:path>
              </a:pathLst>
            </a:custGeom>
            <a:ln w="3175">
              <a:solidFill>
                <a:srgbClr val="0000FF"/>
              </a:solidFill>
            </a:ln>
          </p:spPr>
          <p:txBody>
            <a:bodyPr wrap="square" lIns="0" tIns="0" rIns="0" bIns="0" rtlCol="0"/>
            <a:lstStyle/>
            <a:p>
              <a:endParaRPr/>
            </a:p>
          </p:txBody>
        </p:sp>
      </p:grpSp>
      <p:grpSp>
        <p:nvGrpSpPr>
          <p:cNvPr id="24" name="object 24"/>
          <p:cNvGrpSpPr/>
          <p:nvPr/>
        </p:nvGrpSpPr>
        <p:grpSpPr>
          <a:xfrm>
            <a:off x="4356214" y="4007218"/>
            <a:ext cx="48260" cy="304165"/>
            <a:chOff x="4356214" y="4007218"/>
            <a:chExt cx="48260" cy="304165"/>
          </a:xfrm>
        </p:grpSpPr>
        <p:sp>
          <p:nvSpPr>
            <p:cNvPr id="25" name="object 25"/>
            <p:cNvSpPr/>
            <p:nvPr/>
          </p:nvSpPr>
          <p:spPr>
            <a:xfrm>
              <a:off x="4356214" y="4007218"/>
              <a:ext cx="48260" cy="304165"/>
            </a:xfrm>
            <a:custGeom>
              <a:avLst/>
              <a:gdLst/>
              <a:ahLst/>
              <a:cxnLst/>
              <a:rect l="l" t="t" r="r" b="b"/>
              <a:pathLst>
                <a:path w="48260" h="304164">
                  <a:moveTo>
                    <a:pt x="15214" y="0"/>
                  </a:moveTo>
                  <a:lnTo>
                    <a:pt x="4394" y="0"/>
                  </a:lnTo>
                  <a:lnTo>
                    <a:pt x="0" y="4381"/>
                  </a:lnTo>
                  <a:lnTo>
                    <a:pt x="50" y="22110"/>
                  </a:lnTo>
                  <a:lnTo>
                    <a:pt x="457" y="25920"/>
                  </a:lnTo>
                  <a:lnTo>
                    <a:pt x="50" y="28803"/>
                  </a:lnTo>
                  <a:lnTo>
                    <a:pt x="749" y="33655"/>
                  </a:lnTo>
                  <a:lnTo>
                    <a:pt x="1600" y="35750"/>
                  </a:lnTo>
                  <a:lnTo>
                    <a:pt x="3822" y="61112"/>
                  </a:lnTo>
                  <a:lnTo>
                    <a:pt x="4622" y="77190"/>
                  </a:lnTo>
                  <a:lnTo>
                    <a:pt x="7137" y="112509"/>
                  </a:lnTo>
                  <a:lnTo>
                    <a:pt x="7937" y="130200"/>
                  </a:lnTo>
                  <a:lnTo>
                    <a:pt x="9156" y="149377"/>
                  </a:lnTo>
                  <a:lnTo>
                    <a:pt x="11569" y="168846"/>
                  </a:lnTo>
                  <a:lnTo>
                    <a:pt x="13538" y="188137"/>
                  </a:lnTo>
                  <a:lnTo>
                    <a:pt x="15532" y="205295"/>
                  </a:lnTo>
                  <a:lnTo>
                    <a:pt x="19977" y="236029"/>
                  </a:lnTo>
                  <a:lnTo>
                    <a:pt x="24511" y="260769"/>
                  </a:lnTo>
                  <a:lnTo>
                    <a:pt x="27089" y="278676"/>
                  </a:lnTo>
                  <a:lnTo>
                    <a:pt x="43065" y="304012"/>
                  </a:lnTo>
                  <a:lnTo>
                    <a:pt x="45694" y="304012"/>
                  </a:lnTo>
                  <a:lnTo>
                    <a:pt x="47828" y="301879"/>
                  </a:lnTo>
                  <a:lnTo>
                    <a:pt x="47828" y="297599"/>
                  </a:lnTo>
                  <a:lnTo>
                    <a:pt x="46989" y="296151"/>
                  </a:lnTo>
                  <a:lnTo>
                    <a:pt x="45719" y="295300"/>
                  </a:lnTo>
                  <a:lnTo>
                    <a:pt x="45135" y="293700"/>
                  </a:lnTo>
                  <a:lnTo>
                    <a:pt x="44678" y="283705"/>
                  </a:lnTo>
                  <a:lnTo>
                    <a:pt x="44068" y="276923"/>
                  </a:lnTo>
                  <a:lnTo>
                    <a:pt x="43726" y="268401"/>
                  </a:lnTo>
                  <a:lnTo>
                    <a:pt x="42684" y="258330"/>
                  </a:lnTo>
                  <a:lnTo>
                    <a:pt x="38417" y="233273"/>
                  </a:lnTo>
                  <a:lnTo>
                    <a:pt x="34150" y="202996"/>
                  </a:lnTo>
                  <a:lnTo>
                    <a:pt x="30213" y="166839"/>
                  </a:lnTo>
                  <a:lnTo>
                    <a:pt x="27851" y="147916"/>
                  </a:lnTo>
                  <a:lnTo>
                    <a:pt x="26708" y="129286"/>
                  </a:lnTo>
                  <a:lnTo>
                    <a:pt x="25933" y="111556"/>
                  </a:lnTo>
                  <a:lnTo>
                    <a:pt x="23685" y="76200"/>
                  </a:lnTo>
                  <a:lnTo>
                    <a:pt x="22923" y="60032"/>
                  </a:lnTo>
                  <a:lnTo>
                    <a:pt x="20662" y="31153"/>
                  </a:lnTo>
                  <a:lnTo>
                    <a:pt x="19557" y="21526"/>
                  </a:lnTo>
                  <a:lnTo>
                    <a:pt x="19608" y="4381"/>
                  </a:lnTo>
                  <a:lnTo>
                    <a:pt x="15214" y="0"/>
                  </a:lnTo>
                  <a:close/>
                </a:path>
              </a:pathLst>
            </a:custGeom>
            <a:solidFill>
              <a:srgbClr val="0000FF"/>
            </a:solidFill>
          </p:spPr>
          <p:txBody>
            <a:bodyPr wrap="square" lIns="0" tIns="0" rIns="0" bIns="0" rtlCol="0"/>
            <a:lstStyle/>
            <a:p>
              <a:endParaRPr/>
            </a:p>
          </p:txBody>
        </p:sp>
        <p:sp>
          <p:nvSpPr>
            <p:cNvPr id="26" name="object 26"/>
            <p:cNvSpPr/>
            <p:nvPr/>
          </p:nvSpPr>
          <p:spPr>
            <a:xfrm>
              <a:off x="4356214" y="4007218"/>
              <a:ext cx="48260" cy="304165"/>
            </a:xfrm>
            <a:custGeom>
              <a:avLst/>
              <a:gdLst/>
              <a:ahLst/>
              <a:cxnLst/>
              <a:rect l="l" t="t" r="r" b="b"/>
              <a:pathLst>
                <a:path w="48260" h="304164">
                  <a:moveTo>
                    <a:pt x="43065" y="304012"/>
                  </a:moveTo>
                  <a:lnTo>
                    <a:pt x="45694" y="304012"/>
                  </a:lnTo>
                  <a:lnTo>
                    <a:pt x="47828" y="301879"/>
                  </a:lnTo>
                  <a:lnTo>
                    <a:pt x="47828" y="299250"/>
                  </a:lnTo>
                  <a:lnTo>
                    <a:pt x="47828" y="297599"/>
                  </a:lnTo>
                  <a:lnTo>
                    <a:pt x="46989" y="296151"/>
                  </a:lnTo>
                  <a:lnTo>
                    <a:pt x="45719" y="295300"/>
                  </a:lnTo>
                  <a:lnTo>
                    <a:pt x="45135" y="293700"/>
                  </a:lnTo>
                  <a:lnTo>
                    <a:pt x="44983" y="288734"/>
                  </a:lnTo>
                  <a:lnTo>
                    <a:pt x="44678" y="283705"/>
                  </a:lnTo>
                  <a:lnTo>
                    <a:pt x="44068" y="276923"/>
                  </a:lnTo>
                  <a:lnTo>
                    <a:pt x="43726" y="268401"/>
                  </a:lnTo>
                  <a:lnTo>
                    <a:pt x="42684" y="258330"/>
                  </a:lnTo>
                  <a:lnTo>
                    <a:pt x="40754" y="246634"/>
                  </a:lnTo>
                  <a:lnTo>
                    <a:pt x="38417" y="233273"/>
                  </a:lnTo>
                  <a:lnTo>
                    <a:pt x="36512" y="219201"/>
                  </a:lnTo>
                  <a:lnTo>
                    <a:pt x="34150" y="202996"/>
                  </a:lnTo>
                  <a:lnTo>
                    <a:pt x="32194" y="186169"/>
                  </a:lnTo>
                  <a:lnTo>
                    <a:pt x="30213" y="166839"/>
                  </a:lnTo>
                  <a:lnTo>
                    <a:pt x="27851" y="147916"/>
                  </a:lnTo>
                  <a:lnTo>
                    <a:pt x="26708" y="129286"/>
                  </a:lnTo>
                  <a:lnTo>
                    <a:pt x="25933" y="111556"/>
                  </a:lnTo>
                  <a:lnTo>
                    <a:pt x="24815" y="93929"/>
                  </a:lnTo>
                  <a:lnTo>
                    <a:pt x="23685" y="76200"/>
                  </a:lnTo>
                  <a:lnTo>
                    <a:pt x="22923" y="60032"/>
                  </a:lnTo>
                  <a:lnTo>
                    <a:pt x="21793" y="44348"/>
                  </a:lnTo>
                  <a:lnTo>
                    <a:pt x="20662" y="31153"/>
                  </a:lnTo>
                  <a:lnTo>
                    <a:pt x="19557" y="21526"/>
                  </a:lnTo>
                  <a:lnTo>
                    <a:pt x="19570" y="15798"/>
                  </a:lnTo>
                  <a:lnTo>
                    <a:pt x="19608" y="11874"/>
                  </a:lnTo>
                  <a:lnTo>
                    <a:pt x="19608" y="9804"/>
                  </a:lnTo>
                  <a:lnTo>
                    <a:pt x="19608" y="4381"/>
                  </a:lnTo>
                  <a:lnTo>
                    <a:pt x="15214" y="0"/>
                  </a:lnTo>
                  <a:lnTo>
                    <a:pt x="9804" y="0"/>
                  </a:lnTo>
                  <a:lnTo>
                    <a:pt x="4394" y="0"/>
                  </a:lnTo>
                  <a:lnTo>
                    <a:pt x="0" y="4381"/>
                  </a:lnTo>
                  <a:lnTo>
                    <a:pt x="0" y="9804"/>
                  </a:lnTo>
                  <a:lnTo>
                    <a:pt x="0" y="11785"/>
                  </a:lnTo>
                  <a:lnTo>
                    <a:pt x="38" y="15798"/>
                  </a:lnTo>
                  <a:lnTo>
                    <a:pt x="50" y="22110"/>
                  </a:lnTo>
                  <a:lnTo>
                    <a:pt x="457" y="25920"/>
                  </a:lnTo>
                  <a:lnTo>
                    <a:pt x="101" y="27584"/>
                  </a:lnTo>
                  <a:lnTo>
                    <a:pt x="50" y="28193"/>
                  </a:lnTo>
                  <a:lnTo>
                    <a:pt x="50" y="28803"/>
                  </a:lnTo>
                  <a:lnTo>
                    <a:pt x="355" y="31851"/>
                  </a:lnTo>
                  <a:lnTo>
                    <a:pt x="584" y="33108"/>
                  </a:lnTo>
                  <a:lnTo>
                    <a:pt x="749" y="33655"/>
                  </a:lnTo>
                  <a:lnTo>
                    <a:pt x="977" y="34188"/>
                  </a:lnTo>
                  <a:lnTo>
                    <a:pt x="1600" y="35750"/>
                  </a:lnTo>
                  <a:lnTo>
                    <a:pt x="2578" y="45910"/>
                  </a:lnTo>
                  <a:lnTo>
                    <a:pt x="3822" y="61112"/>
                  </a:lnTo>
                  <a:lnTo>
                    <a:pt x="4622" y="77190"/>
                  </a:lnTo>
                  <a:lnTo>
                    <a:pt x="5880" y="95199"/>
                  </a:lnTo>
                  <a:lnTo>
                    <a:pt x="7137" y="112509"/>
                  </a:lnTo>
                  <a:lnTo>
                    <a:pt x="7937" y="130200"/>
                  </a:lnTo>
                  <a:lnTo>
                    <a:pt x="9156" y="149377"/>
                  </a:lnTo>
                  <a:lnTo>
                    <a:pt x="11569" y="168846"/>
                  </a:lnTo>
                  <a:lnTo>
                    <a:pt x="13538" y="188137"/>
                  </a:lnTo>
                  <a:lnTo>
                    <a:pt x="15532" y="205295"/>
                  </a:lnTo>
                  <a:lnTo>
                    <a:pt x="17945" y="221780"/>
                  </a:lnTo>
                  <a:lnTo>
                    <a:pt x="19977" y="236029"/>
                  </a:lnTo>
                  <a:lnTo>
                    <a:pt x="22428" y="249796"/>
                  </a:lnTo>
                  <a:lnTo>
                    <a:pt x="24511" y="260769"/>
                  </a:lnTo>
                  <a:lnTo>
                    <a:pt x="25857" y="270027"/>
                  </a:lnTo>
                  <a:lnTo>
                    <a:pt x="27089" y="278676"/>
                  </a:lnTo>
                  <a:lnTo>
                    <a:pt x="29032" y="286245"/>
                  </a:lnTo>
                  <a:lnTo>
                    <a:pt x="42405" y="304012"/>
                  </a:lnTo>
                  <a:lnTo>
                    <a:pt x="43065" y="304012"/>
                  </a:lnTo>
                  <a:close/>
                </a:path>
              </a:pathLst>
            </a:custGeom>
            <a:ln w="3175">
              <a:solidFill>
                <a:srgbClr val="0000FF"/>
              </a:solidFill>
            </a:ln>
          </p:spPr>
          <p:txBody>
            <a:bodyPr wrap="square" lIns="0" tIns="0" rIns="0" bIns="0" rtlCol="0"/>
            <a:lstStyle/>
            <a:p>
              <a:endParaRPr/>
            </a:p>
          </p:txBody>
        </p:sp>
      </p:grpSp>
      <p:pic>
        <p:nvPicPr>
          <p:cNvPr id="27" name="object 27"/>
          <p:cNvPicPr/>
          <p:nvPr/>
        </p:nvPicPr>
        <p:blipFill>
          <a:blip r:embed="rId4" cstate="print"/>
          <a:stretch>
            <a:fillRect/>
          </a:stretch>
        </p:blipFill>
        <p:spPr>
          <a:xfrm>
            <a:off x="4123486" y="3706571"/>
            <a:ext cx="179984" cy="210172"/>
          </a:xfrm>
          <a:prstGeom prst="rect">
            <a:avLst/>
          </a:prstGeom>
        </p:spPr>
      </p:pic>
      <p:pic>
        <p:nvPicPr>
          <p:cNvPr id="28" name="object 28"/>
          <p:cNvPicPr/>
          <p:nvPr/>
        </p:nvPicPr>
        <p:blipFill>
          <a:blip r:embed="rId5" cstate="print"/>
          <a:stretch>
            <a:fillRect/>
          </a:stretch>
        </p:blipFill>
        <p:spPr>
          <a:xfrm>
            <a:off x="4385093" y="3650589"/>
            <a:ext cx="257886" cy="255181"/>
          </a:xfrm>
          <a:prstGeom prst="rect">
            <a:avLst/>
          </a:prstGeom>
        </p:spPr>
      </p:pic>
      <p:pic>
        <p:nvPicPr>
          <p:cNvPr id="29" name="object 29"/>
          <p:cNvPicPr/>
          <p:nvPr/>
        </p:nvPicPr>
        <p:blipFill>
          <a:blip r:embed="rId6" cstate="print"/>
          <a:stretch>
            <a:fillRect/>
          </a:stretch>
        </p:blipFill>
        <p:spPr>
          <a:xfrm>
            <a:off x="5618378" y="3673170"/>
            <a:ext cx="541743" cy="719061"/>
          </a:xfrm>
          <a:prstGeom prst="rect">
            <a:avLst/>
          </a:prstGeom>
        </p:spPr>
      </p:pic>
      <p:grpSp>
        <p:nvGrpSpPr>
          <p:cNvPr id="30" name="object 30"/>
          <p:cNvGrpSpPr/>
          <p:nvPr/>
        </p:nvGrpSpPr>
        <p:grpSpPr>
          <a:xfrm>
            <a:off x="7411770" y="4099801"/>
            <a:ext cx="60960" cy="302895"/>
            <a:chOff x="7411770" y="4099801"/>
            <a:chExt cx="60960" cy="302895"/>
          </a:xfrm>
        </p:grpSpPr>
        <p:sp>
          <p:nvSpPr>
            <p:cNvPr id="31" name="object 31"/>
            <p:cNvSpPr/>
            <p:nvPr/>
          </p:nvSpPr>
          <p:spPr>
            <a:xfrm>
              <a:off x="7411770" y="4099801"/>
              <a:ext cx="60960" cy="302895"/>
            </a:xfrm>
            <a:custGeom>
              <a:avLst/>
              <a:gdLst/>
              <a:ahLst/>
              <a:cxnLst/>
              <a:rect l="l" t="t" r="r" b="b"/>
              <a:pathLst>
                <a:path w="60959" h="302895">
                  <a:moveTo>
                    <a:pt x="11455" y="0"/>
                  </a:moveTo>
                  <a:lnTo>
                    <a:pt x="5130" y="0"/>
                  </a:lnTo>
                  <a:lnTo>
                    <a:pt x="0" y="5130"/>
                  </a:lnTo>
                  <a:lnTo>
                    <a:pt x="0" y="13042"/>
                  </a:lnTo>
                  <a:lnTo>
                    <a:pt x="317" y="14541"/>
                  </a:lnTo>
                  <a:lnTo>
                    <a:pt x="2070" y="19329"/>
                  </a:lnTo>
                  <a:lnTo>
                    <a:pt x="3530" y="21513"/>
                  </a:lnTo>
                  <a:lnTo>
                    <a:pt x="4813" y="27559"/>
                  </a:lnTo>
                  <a:lnTo>
                    <a:pt x="13512" y="90233"/>
                  </a:lnTo>
                  <a:lnTo>
                    <a:pt x="13639" y="109728"/>
                  </a:lnTo>
                  <a:lnTo>
                    <a:pt x="14922" y="130962"/>
                  </a:lnTo>
                  <a:lnTo>
                    <a:pt x="14947" y="150850"/>
                  </a:lnTo>
                  <a:lnTo>
                    <a:pt x="16141" y="171196"/>
                  </a:lnTo>
                  <a:lnTo>
                    <a:pt x="17005" y="190106"/>
                  </a:lnTo>
                  <a:lnTo>
                    <a:pt x="25158" y="254977"/>
                  </a:lnTo>
                  <a:lnTo>
                    <a:pt x="43484" y="300240"/>
                  </a:lnTo>
                  <a:lnTo>
                    <a:pt x="51841" y="302653"/>
                  </a:lnTo>
                  <a:lnTo>
                    <a:pt x="53949" y="302653"/>
                  </a:lnTo>
                  <a:lnTo>
                    <a:pt x="55803" y="301586"/>
                  </a:lnTo>
                  <a:lnTo>
                    <a:pt x="56908" y="299961"/>
                  </a:lnTo>
                  <a:lnTo>
                    <a:pt x="60578" y="291680"/>
                  </a:lnTo>
                  <a:lnTo>
                    <a:pt x="60959" y="289814"/>
                  </a:lnTo>
                  <a:lnTo>
                    <a:pt x="60959" y="287185"/>
                  </a:lnTo>
                  <a:lnTo>
                    <a:pt x="58826" y="285051"/>
                  </a:lnTo>
                  <a:lnTo>
                    <a:pt x="55460" y="285051"/>
                  </a:lnTo>
                  <a:lnTo>
                    <a:pt x="54140" y="285521"/>
                  </a:lnTo>
                  <a:lnTo>
                    <a:pt x="52095" y="280987"/>
                  </a:lnTo>
                  <a:lnTo>
                    <a:pt x="40449" y="223608"/>
                  </a:lnTo>
                  <a:lnTo>
                    <a:pt x="36880" y="170243"/>
                  </a:lnTo>
                  <a:lnTo>
                    <a:pt x="35674" y="150533"/>
                  </a:lnTo>
                  <a:lnTo>
                    <a:pt x="35712" y="130657"/>
                  </a:lnTo>
                  <a:lnTo>
                    <a:pt x="34620" y="109410"/>
                  </a:lnTo>
                  <a:lnTo>
                    <a:pt x="34747" y="89928"/>
                  </a:lnTo>
                  <a:lnTo>
                    <a:pt x="32867" y="52832"/>
                  </a:lnTo>
                  <a:lnTo>
                    <a:pt x="30632" y="39344"/>
                  </a:lnTo>
                  <a:lnTo>
                    <a:pt x="28714" y="29502"/>
                  </a:lnTo>
                  <a:lnTo>
                    <a:pt x="26339" y="21615"/>
                  </a:lnTo>
                  <a:lnTo>
                    <a:pt x="25400" y="16192"/>
                  </a:lnTo>
                  <a:lnTo>
                    <a:pt x="23596" y="10617"/>
                  </a:lnTo>
                  <a:lnTo>
                    <a:pt x="23075" y="4965"/>
                  </a:lnTo>
                  <a:lnTo>
                    <a:pt x="18795" y="673"/>
                  </a:lnTo>
                  <a:lnTo>
                    <a:pt x="11455" y="0"/>
                  </a:lnTo>
                  <a:close/>
                </a:path>
              </a:pathLst>
            </a:custGeom>
            <a:solidFill>
              <a:srgbClr val="0000FF"/>
            </a:solidFill>
          </p:spPr>
          <p:txBody>
            <a:bodyPr wrap="square" lIns="0" tIns="0" rIns="0" bIns="0" rtlCol="0"/>
            <a:lstStyle/>
            <a:p>
              <a:endParaRPr/>
            </a:p>
          </p:txBody>
        </p:sp>
        <p:sp>
          <p:nvSpPr>
            <p:cNvPr id="32" name="object 32"/>
            <p:cNvSpPr/>
            <p:nvPr/>
          </p:nvSpPr>
          <p:spPr>
            <a:xfrm>
              <a:off x="7411770" y="4099801"/>
              <a:ext cx="60960" cy="302895"/>
            </a:xfrm>
            <a:custGeom>
              <a:avLst/>
              <a:gdLst/>
              <a:ahLst/>
              <a:cxnLst/>
              <a:rect l="l" t="t" r="r" b="b"/>
              <a:pathLst>
                <a:path w="60959" h="302895">
                  <a:moveTo>
                    <a:pt x="51841" y="302653"/>
                  </a:moveTo>
                  <a:lnTo>
                    <a:pt x="53949" y="302653"/>
                  </a:lnTo>
                  <a:lnTo>
                    <a:pt x="55803" y="301586"/>
                  </a:lnTo>
                  <a:lnTo>
                    <a:pt x="60959" y="290144"/>
                  </a:lnTo>
                  <a:lnTo>
                    <a:pt x="60959" y="289814"/>
                  </a:lnTo>
                  <a:lnTo>
                    <a:pt x="60959" y="287185"/>
                  </a:lnTo>
                  <a:lnTo>
                    <a:pt x="58826" y="285051"/>
                  </a:lnTo>
                  <a:lnTo>
                    <a:pt x="56197" y="285051"/>
                  </a:lnTo>
                  <a:lnTo>
                    <a:pt x="55460" y="285051"/>
                  </a:lnTo>
                  <a:lnTo>
                    <a:pt x="54762" y="285216"/>
                  </a:lnTo>
                  <a:lnTo>
                    <a:pt x="54140" y="285521"/>
                  </a:lnTo>
                  <a:lnTo>
                    <a:pt x="52095" y="280987"/>
                  </a:lnTo>
                  <a:lnTo>
                    <a:pt x="50190" y="273913"/>
                  </a:lnTo>
                  <a:lnTo>
                    <a:pt x="47320" y="263639"/>
                  </a:lnTo>
                  <a:lnTo>
                    <a:pt x="44450" y="251587"/>
                  </a:lnTo>
                  <a:lnTo>
                    <a:pt x="42697" y="238950"/>
                  </a:lnTo>
                  <a:lnTo>
                    <a:pt x="40449" y="223608"/>
                  </a:lnTo>
                  <a:lnTo>
                    <a:pt x="38658" y="206984"/>
                  </a:lnTo>
                  <a:lnTo>
                    <a:pt x="37591" y="189153"/>
                  </a:lnTo>
                  <a:lnTo>
                    <a:pt x="36880" y="170243"/>
                  </a:lnTo>
                  <a:lnTo>
                    <a:pt x="35674" y="150533"/>
                  </a:lnTo>
                  <a:lnTo>
                    <a:pt x="35712" y="130657"/>
                  </a:lnTo>
                  <a:lnTo>
                    <a:pt x="34620" y="109410"/>
                  </a:lnTo>
                  <a:lnTo>
                    <a:pt x="34747" y="89928"/>
                  </a:lnTo>
                  <a:lnTo>
                    <a:pt x="33667" y="69951"/>
                  </a:lnTo>
                  <a:lnTo>
                    <a:pt x="33019" y="54178"/>
                  </a:lnTo>
                  <a:lnTo>
                    <a:pt x="32867" y="52832"/>
                  </a:lnTo>
                  <a:lnTo>
                    <a:pt x="30632" y="39344"/>
                  </a:lnTo>
                  <a:lnTo>
                    <a:pt x="28714" y="29502"/>
                  </a:lnTo>
                  <a:lnTo>
                    <a:pt x="26339" y="21615"/>
                  </a:lnTo>
                  <a:lnTo>
                    <a:pt x="25730" y="17653"/>
                  </a:lnTo>
                  <a:lnTo>
                    <a:pt x="25400" y="16192"/>
                  </a:lnTo>
                  <a:lnTo>
                    <a:pt x="24231" y="12230"/>
                  </a:lnTo>
                  <a:lnTo>
                    <a:pt x="23596" y="10617"/>
                  </a:lnTo>
                  <a:lnTo>
                    <a:pt x="23075" y="4965"/>
                  </a:lnTo>
                  <a:lnTo>
                    <a:pt x="18795" y="673"/>
                  </a:lnTo>
                  <a:lnTo>
                    <a:pt x="13411" y="127"/>
                  </a:lnTo>
                  <a:lnTo>
                    <a:pt x="12242" y="12"/>
                  </a:lnTo>
                  <a:lnTo>
                    <a:pt x="11849" y="0"/>
                  </a:lnTo>
                  <a:lnTo>
                    <a:pt x="11455" y="0"/>
                  </a:lnTo>
                  <a:lnTo>
                    <a:pt x="5130" y="0"/>
                  </a:lnTo>
                  <a:lnTo>
                    <a:pt x="0" y="5130"/>
                  </a:lnTo>
                  <a:lnTo>
                    <a:pt x="0" y="11455"/>
                  </a:lnTo>
                  <a:lnTo>
                    <a:pt x="0" y="13042"/>
                  </a:lnTo>
                  <a:lnTo>
                    <a:pt x="317" y="14541"/>
                  </a:lnTo>
                  <a:lnTo>
                    <a:pt x="901" y="15913"/>
                  </a:lnTo>
                  <a:lnTo>
                    <a:pt x="1587" y="18135"/>
                  </a:lnTo>
                  <a:lnTo>
                    <a:pt x="2070" y="19329"/>
                  </a:lnTo>
                  <a:lnTo>
                    <a:pt x="2717" y="20408"/>
                  </a:lnTo>
                  <a:lnTo>
                    <a:pt x="3530" y="21513"/>
                  </a:lnTo>
                  <a:lnTo>
                    <a:pt x="4406" y="26098"/>
                  </a:lnTo>
                  <a:lnTo>
                    <a:pt x="4813" y="27559"/>
                  </a:lnTo>
                  <a:lnTo>
                    <a:pt x="7048" y="34556"/>
                  </a:lnTo>
                  <a:lnTo>
                    <a:pt x="8978" y="43332"/>
                  </a:lnTo>
                  <a:lnTo>
                    <a:pt x="11328" y="55943"/>
                  </a:lnTo>
                  <a:lnTo>
                    <a:pt x="12230" y="71094"/>
                  </a:lnTo>
                  <a:lnTo>
                    <a:pt x="13512" y="90233"/>
                  </a:lnTo>
                  <a:lnTo>
                    <a:pt x="13639" y="109728"/>
                  </a:lnTo>
                  <a:lnTo>
                    <a:pt x="14922" y="130962"/>
                  </a:lnTo>
                  <a:lnTo>
                    <a:pt x="14947" y="150850"/>
                  </a:lnTo>
                  <a:lnTo>
                    <a:pt x="16141" y="171196"/>
                  </a:lnTo>
                  <a:lnTo>
                    <a:pt x="17005" y="190106"/>
                  </a:lnTo>
                  <a:lnTo>
                    <a:pt x="18300" y="208572"/>
                  </a:lnTo>
                  <a:lnTo>
                    <a:pt x="25158" y="254977"/>
                  </a:lnTo>
                  <a:lnTo>
                    <a:pt x="39712" y="294373"/>
                  </a:lnTo>
                  <a:lnTo>
                    <a:pt x="42354" y="298551"/>
                  </a:lnTo>
                  <a:lnTo>
                    <a:pt x="43484" y="300240"/>
                  </a:lnTo>
                  <a:lnTo>
                    <a:pt x="45021" y="301345"/>
                  </a:lnTo>
                  <a:lnTo>
                    <a:pt x="46812" y="301815"/>
                  </a:lnTo>
                  <a:lnTo>
                    <a:pt x="50749" y="302552"/>
                  </a:lnTo>
                  <a:lnTo>
                    <a:pt x="51841" y="302653"/>
                  </a:lnTo>
                  <a:close/>
                </a:path>
              </a:pathLst>
            </a:custGeom>
            <a:ln w="3175">
              <a:solidFill>
                <a:srgbClr val="0000FF"/>
              </a:solidFill>
            </a:ln>
          </p:spPr>
          <p:txBody>
            <a:bodyPr wrap="square" lIns="0" tIns="0" rIns="0" bIns="0" rtlCol="0"/>
            <a:lstStyle/>
            <a:p>
              <a:endParaRPr/>
            </a:p>
          </p:txBody>
        </p:sp>
      </p:grpSp>
      <p:grpSp>
        <p:nvGrpSpPr>
          <p:cNvPr id="33" name="object 33"/>
          <p:cNvGrpSpPr/>
          <p:nvPr/>
        </p:nvGrpSpPr>
        <p:grpSpPr>
          <a:xfrm>
            <a:off x="7262571" y="3705783"/>
            <a:ext cx="137795" cy="305435"/>
            <a:chOff x="7262571" y="3705783"/>
            <a:chExt cx="137795" cy="305435"/>
          </a:xfrm>
        </p:grpSpPr>
        <p:sp>
          <p:nvSpPr>
            <p:cNvPr id="34" name="object 34"/>
            <p:cNvSpPr/>
            <p:nvPr/>
          </p:nvSpPr>
          <p:spPr>
            <a:xfrm>
              <a:off x="7262571" y="3705783"/>
              <a:ext cx="137795" cy="305435"/>
            </a:xfrm>
            <a:custGeom>
              <a:avLst/>
              <a:gdLst/>
              <a:ahLst/>
              <a:cxnLst/>
              <a:rect l="l" t="t" r="r" b="b"/>
              <a:pathLst>
                <a:path w="137795" h="305435">
                  <a:moveTo>
                    <a:pt x="135178" y="0"/>
                  </a:moveTo>
                  <a:lnTo>
                    <a:pt x="111061" y="38849"/>
                  </a:lnTo>
                  <a:lnTo>
                    <a:pt x="110744" y="52895"/>
                  </a:lnTo>
                  <a:lnTo>
                    <a:pt x="110769" y="184607"/>
                  </a:lnTo>
                  <a:lnTo>
                    <a:pt x="111290" y="210032"/>
                  </a:lnTo>
                  <a:lnTo>
                    <a:pt x="110413" y="221957"/>
                  </a:lnTo>
                  <a:lnTo>
                    <a:pt x="108762" y="232232"/>
                  </a:lnTo>
                  <a:lnTo>
                    <a:pt x="106921" y="238556"/>
                  </a:lnTo>
                  <a:lnTo>
                    <a:pt x="105028" y="241477"/>
                  </a:lnTo>
                  <a:lnTo>
                    <a:pt x="103543" y="242824"/>
                  </a:lnTo>
                  <a:lnTo>
                    <a:pt x="100634" y="241642"/>
                  </a:lnTo>
                  <a:lnTo>
                    <a:pt x="74015" y="195605"/>
                  </a:lnTo>
                  <a:lnTo>
                    <a:pt x="65798" y="163360"/>
                  </a:lnTo>
                  <a:lnTo>
                    <a:pt x="63373" y="153822"/>
                  </a:lnTo>
                  <a:lnTo>
                    <a:pt x="61468" y="140843"/>
                  </a:lnTo>
                  <a:lnTo>
                    <a:pt x="60375" y="136855"/>
                  </a:lnTo>
                  <a:lnTo>
                    <a:pt x="60210" y="133629"/>
                  </a:lnTo>
                  <a:lnTo>
                    <a:pt x="53352" y="128041"/>
                  </a:lnTo>
                  <a:lnTo>
                    <a:pt x="50774" y="128536"/>
                  </a:lnTo>
                  <a:lnTo>
                    <a:pt x="48628" y="129908"/>
                  </a:lnTo>
                  <a:lnTo>
                    <a:pt x="47764" y="130860"/>
                  </a:lnTo>
                  <a:lnTo>
                    <a:pt x="46494" y="133629"/>
                  </a:lnTo>
                  <a:lnTo>
                    <a:pt x="46177" y="187274"/>
                  </a:lnTo>
                  <a:lnTo>
                    <a:pt x="45046" y="197180"/>
                  </a:lnTo>
                  <a:lnTo>
                    <a:pt x="39408" y="243890"/>
                  </a:lnTo>
                  <a:lnTo>
                    <a:pt x="22936" y="282917"/>
                  </a:lnTo>
                  <a:lnTo>
                    <a:pt x="16217" y="284734"/>
                  </a:lnTo>
                  <a:lnTo>
                    <a:pt x="11125" y="284149"/>
                  </a:lnTo>
                  <a:lnTo>
                    <a:pt x="7416" y="283400"/>
                  </a:lnTo>
                  <a:lnTo>
                    <a:pt x="4114" y="283400"/>
                  </a:lnTo>
                  <a:lnTo>
                    <a:pt x="1346" y="285750"/>
                  </a:lnTo>
                  <a:lnTo>
                    <a:pt x="0" y="293420"/>
                  </a:lnTo>
                  <a:lnTo>
                    <a:pt x="0" y="296011"/>
                  </a:lnTo>
                  <a:lnTo>
                    <a:pt x="18110" y="305308"/>
                  </a:lnTo>
                  <a:lnTo>
                    <a:pt x="24142" y="304609"/>
                  </a:lnTo>
                  <a:lnTo>
                    <a:pt x="49390" y="270395"/>
                  </a:lnTo>
                  <a:lnTo>
                    <a:pt x="58559" y="210146"/>
                  </a:lnTo>
                  <a:lnTo>
                    <a:pt x="59486" y="197027"/>
                  </a:lnTo>
                  <a:lnTo>
                    <a:pt x="60261" y="199885"/>
                  </a:lnTo>
                  <a:lnTo>
                    <a:pt x="78244" y="238404"/>
                  </a:lnTo>
                  <a:lnTo>
                    <a:pt x="105905" y="259245"/>
                  </a:lnTo>
                  <a:lnTo>
                    <a:pt x="107861" y="258622"/>
                  </a:lnTo>
                  <a:lnTo>
                    <a:pt x="126834" y="224624"/>
                  </a:lnTo>
                  <a:lnTo>
                    <a:pt x="129197" y="155282"/>
                  </a:lnTo>
                  <a:lnTo>
                    <a:pt x="129006" y="53035"/>
                  </a:lnTo>
                  <a:lnTo>
                    <a:pt x="128765" y="40259"/>
                  </a:lnTo>
                  <a:lnTo>
                    <a:pt x="129616" y="29171"/>
                  </a:lnTo>
                  <a:lnTo>
                    <a:pt x="129882" y="20853"/>
                  </a:lnTo>
                  <a:lnTo>
                    <a:pt x="132206" y="10579"/>
                  </a:lnTo>
                  <a:lnTo>
                    <a:pt x="136474" y="7861"/>
                  </a:lnTo>
                  <a:lnTo>
                    <a:pt x="137312" y="6400"/>
                  </a:lnTo>
                  <a:lnTo>
                    <a:pt x="137312" y="2133"/>
                  </a:lnTo>
                  <a:lnTo>
                    <a:pt x="135178" y="0"/>
                  </a:lnTo>
                  <a:close/>
                </a:path>
              </a:pathLst>
            </a:custGeom>
            <a:solidFill>
              <a:srgbClr val="0000FF"/>
            </a:solidFill>
          </p:spPr>
          <p:txBody>
            <a:bodyPr wrap="square" lIns="0" tIns="0" rIns="0" bIns="0" rtlCol="0"/>
            <a:lstStyle/>
            <a:p>
              <a:endParaRPr/>
            </a:p>
          </p:txBody>
        </p:sp>
        <p:sp>
          <p:nvSpPr>
            <p:cNvPr id="35" name="object 35"/>
            <p:cNvSpPr/>
            <p:nvPr/>
          </p:nvSpPr>
          <p:spPr>
            <a:xfrm>
              <a:off x="7262571" y="3705783"/>
              <a:ext cx="137795" cy="305435"/>
            </a:xfrm>
            <a:custGeom>
              <a:avLst/>
              <a:gdLst/>
              <a:ahLst/>
              <a:cxnLst/>
              <a:rect l="l" t="t" r="r" b="b"/>
              <a:pathLst>
                <a:path w="137795" h="305435">
                  <a:moveTo>
                    <a:pt x="18110" y="305308"/>
                  </a:moveTo>
                  <a:lnTo>
                    <a:pt x="46469" y="278790"/>
                  </a:lnTo>
                  <a:lnTo>
                    <a:pt x="56426" y="235127"/>
                  </a:lnTo>
                  <a:lnTo>
                    <a:pt x="57492" y="221602"/>
                  </a:lnTo>
                  <a:lnTo>
                    <a:pt x="58559" y="210146"/>
                  </a:lnTo>
                  <a:lnTo>
                    <a:pt x="59296" y="198640"/>
                  </a:lnTo>
                  <a:lnTo>
                    <a:pt x="59486" y="197027"/>
                  </a:lnTo>
                  <a:lnTo>
                    <a:pt x="60261" y="199885"/>
                  </a:lnTo>
                  <a:lnTo>
                    <a:pt x="64922" y="211074"/>
                  </a:lnTo>
                  <a:lnTo>
                    <a:pt x="69316" y="220967"/>
                  </a:lnTo>
                  <a:lnTo>
                    <a:pt x="73914" y="229743"/>
                  </a:lnTo>
                  <a:lnTo>
                    <a:pt x="78244" y="238404"/>
                  </a:lnTo>
                  <a:lnTo>
                    <a:pt x="88874" y="251536"/>
                  </a:lnTo>
                  <a:lnTo>
                    <a:pt x="93154" y="254406"/>
                  </a:lnTo>
                  <a:lnTo>
                    <a:pt x="98247" y="257035"/>
                  </a:lnTo>
                  <a:lnTo>
                    <a:pt x="101650" y="258559"/>
                  </a:lnTo>
                  <a:lnTo>
                    <a:pt x="102730" y="259016"/>
                  </a:lnTo>
                  <a:lnTo>
                    <a:pt x="103746" y="259245"/>
                  </a:lnTo>
                  <a:lnTo>
                    <a:pt x="104825" y="259245"/>
                  </a:lnTo>
                  <a:lnTo>
                    <a:pt x="105905" y="259245"/>
                  </a:lnTo>
                  <a:lnTo>
                    <a:pt x="120967" y="246494"/>
                  </a:lnTo>
                  <a:lnTo>
                    <a:pt x="121437" y="245808"/>
                  </a:lnTo>
                  <a:lnTo>
                    <a:pt x="121793" y="245097"/>
                  </a:lnTo>
                  <a:lnTo>
                    <a:pt x="122021" y="244335"/>
                  </a:lnTo>
                  <a:lnTo>
                    <a:pt x="124472" y="236435"/>
                  </a:lnTo>
                  <a:lnTo>
                    <a:pt x="128689" y="198170"/>
                  </a:lnTo>
                  <a:lnTo>
                    <a:pt x="129197" y="155282"/>
                  </a:lnTo>
                  <a:lnTo>
                    <a:pt x="129235" y="139014"/>
                  </a:lnTo>
                  <a:lnTo>
                    <a:pt x="129235" y="121970"/>
                  </a:lnTo>
                  <a:lnTo>
                    <a:pt x="129197" y="102552"/>
                  </a:lnTo>
                  <a:lnTo>
                    <a:pt x="129171" y="84734"/>
                  </a:lnTo>
                  <a:lnTo>
                    <a:pt x="129082" y="70434"/>
                  </a:lnTo>
                  <a:lnTo>
                    <a:pt x="129006" y="53035"/>
                  </a:lnTo>
                  <a:lnTo>
                    <a:pt x="128765" y="40259"/>
                  </a:lnTo>
                  <a:lnTo>
                    <a:pt x="129616" y="29171"/>
                  </a:lnTo>
                  <a:lnTo>
                    <a:pt x="129882" y="20853"/>
                  </a:lnTo>
                  <a:lnTo>
                    <a:pt x="131483" y="13970"/>
                  </a:lnTo>
                  <a:lnTo>
                    <a:pt x="132206" y="10579"/>
                  </a:lnTo>
                  <a:lnTo>
                    <a:pt x="134645" y="9029"/>
                  </a:lnTo>
                  <a:lnTo>
                    <a:pt x="136474" y="7861"/>
                  </a:lnTo>
                  <a:lnTo>
                    <a:pt x="137312" y="6400"/>
                  </a:lnTo>
                  <a:lnTo>
                    <a:pt x="137312" y="4762"/>
                  </a:lnTo>
                  <a:lnTo>
                    <a:pt x="137312" y="2133"/>
                  </a:lnTo>
                  <a:lnTo>
                    <a:pt x="135178" y="0"/>
                  </a:lnTo>
                  <a:lnTo>
                    <a:pt x="132549" y="0"/>
                  </a:lnTo>
                  <a:lnTo>
                    <a:pt x="114388" y="16789"/>
                  </a:lnTo>
                  <a:lnTo>
                    <a:pt x="114185" y="17284"/>
                  </a:lnTo>
                  <a:lnTo>
                    <a:pt x="110667" y="70434"/>
                  </a:lnTo>
                  <a:lnTo>
                    <a:pt x="110566" y="84683"/>
                  </a:lnTo>
                  <a:lnTo>
                    <a:pt x="110553" y="102552"/>
                  </a:lnTo>
                  <a:lnTo>
                    <a:pt x="110515" y="121945"/>
                  </a:lnTo>
                  <a:lnTo>
                    <a:pt x="110515" y="138988"/>
                  </a:lnTo>
                  <a:lnTo>
                    <a:pt x="110553" y="155244"/>
                  </a:lnTo>
                  <a:lnTo>
                    <a:pt x="110642" y="170332"/>
                  </a:lnTo>
                  <a:lnTo>
                    <a:pt x="110769" y="184607"/>
                  </a:lnTo>
                  <a:lnTo>
                    <a:pt x="111061" y="198170"/>
                  </a:lnTo>
                  <a:lnTo>
                    <a:pt x="111290" y="210032"/>
                  </a:lnTo>
                  <a:lnTo>
                    <a:pt x="103543" y="242824"/>
                  </a:lnTo>
                  <a:lnTo>
                    <a:pt x="100634" y="241642"/>
                  </a:lnTo>
                  <a:lnTo>
                    <a:pt x="97548" y="239788"/>
                  </a:lnTo>
                  <a:lnTo>
                    <a:pt x="94132" y="236169"/>
                  </a:lnTo>
                  <a:lnTo>
                    <a:pt x="90766" y="231495"/>
                  </a:lnTo>
                  <a:lnTo>
                    <a:pt x="86664" y="223304"/>
                  </a:lnTo>
                  <a:lnTo>
                    <a:pt x="82384" y="215087"/>
                  </a:lnTo>
                  <a:lnTo>
                    <a:pt x="78206" y="205498"/>
                  </a:lnTo>
                  <a:lnTo>
                    <a:pt x="74015" y="195605"/>
                  </a:lnTo>
                  <a:lnTo>
                    <a:pt x="70942" y="184581"/>
                  </a:lnTo>
                  <a:lnTo>
                    <a:pt x="67767" y="173367"/>
                  </a:lnTo>
                  <a:lnTo>
                    <a:pt x="65798" y="163360"/>
                  </a:lnTo>
                  <a:lnTo>
                    <a:pt x="63373" y="153822"/>
                  </a:lnTo>
                  <a:lnTo>
                    <a:pt x="62255" y="146685"/>
                  </a:lnTo>
                  <a:lnTo>
                    <a:pt x="61468" y="140843"/>
                  </a:lnTo>
                  <a:lnTo>
                    <a:pt x="60375" y="136855"/>
                  </a:lnTo>
                  <a:lnTo>
                    <a:pt x="60350" y="134924"/>
                  </a:lnTo>
                  <a:lnTo>
                    <a:pt x="53771" y="128041"/>
                  </a:lnTo>
                  <a:lnTo>
                    <a:pt x="53352" y="128041"/>
                  </a:lnTo>
                  <a:lnTo>
                    <a:pt x="46316" y="138950"/>
                  </a:lnTo>
                  <a:lnTo>
                    <a:pt x="46354" y="141795"/>
                  </a:lnTo>
                  <a:lnTo>
                    <a:pt x="46354" y="144513"/>
                  </a:lnTo>
                  <a:lnTo>
                    <a:pt x="46342" y="149225"/>
                  </a:lnTo>
                  <a:lnTo>
                    <a:pt x="46278" y="155155"/>
                  </a:lnTo>
                  <a:lnTo>
                    <a:pt x="46266" y="161937"/>
                  </a:lnTo>
                  <a:lnTo>
                    <a:pt x="46240" y="169430"/>
                  </a:lnTo>
                  <a:lnTo>
                    <a:pt x="46189" y="177749"/>
                  </a:lnTo>
                  <a:lnTo>
                    <a:pt x="46177" y="187274"/>
                  </a:lnTo>
                  <a:lnTo>
                    <a:pt x="45046" y="197180"/>
                  </a:lnTo>
                  <a:lnTo>
                    <a:pt x="44183" y="208800"/>
                  </a:lnTo>
                  <a:lnTo>
                    <a:pt x="42900" y="220129"/>
                  </a:lnTo>
                  <a:lnTo>
                    <a:pt x="33616" y="264756"/>
                  </a:lnTo>
                  <a:lnTo>
                    <a:pt x="19024" y="284734"/>
                  </a:lnTo>
                  <a:lnTo>
                    <a:pt x="16217" y="284734"/>
                  </a:lnTo>
                  <a:lnTo>
                    <a:pt x="12547" y="284302"/>
                  </a:lnTo>
                  <a:lnTo>
                    <a:pt x="11125" y="284149"/>
                  </a:lnTo>
                  <a:lnTo>
                    <a:pt x="9182" y="283641"/>
                  </a:lnTo>
                  <a:lnTo>
                    <a:pt x="8356" y="283451"/>
                  </a:lnTo>
                  <a:lnTo>
                    <a:pt x="7899" y="283400"/>
                  </a:lnTo>
                  <a:lnTo>
                    <a:pt x="7416" y="283400"/>
                  </a:lnTo>
                  <a:lnTo>
                    <a:pt x="4114" y="283400"/>
                  </a:lnTo>
                  <a:lnTo>
                    <a:pt x="0" y="293090"/>
                  </a:lnTo>
                  <a:lnTo>
                    <a:pt x="0" y="293420"/>
                  </a:lnTo>
                  <a:lnTo>
                    <a:pt x="0" y="296011"/>
                  </a:lnTo>
                  <a:lnTo>
                    <a:pt x="17868" y="305308"/>
                  </a:lnTo>
                  <a:lnTo>
                    <a:pt x="18110" y="305308"/>
                  </a:lnTo>
                  <a:close/>
                </a:path>
              </a:pathLst>
            </a:custGeom>
            <a:ln w="3175">
              <a:solidFill>
                <a:srgbClr val="0000FF"/>
              </a:solidFill>
            </a:ln>
          </p:spPr>
          <p:txBody>
            <a:bodyPr wrap="square" lIns="0" tIns="0" rIns="0" bIns="0" rtlCol="0"/>
            <a:lstStyle/>
            <a:p>
              <a:endParaRPr/>
            </a:p>
          </p:txBody>
        </p:sp>
      </p:grpSp>
      <p:grpSp>
        <p:nvGrpSpPr>
          <p:cNvPr id="36" name="object 36"/>
          <p:cNvGrpSpPr/>
          <p:nvPr/>
        </p:nvGrpSpPr>
        <p:grpSpPr>
          <a:xfrm>
            <a:off x="7530224" y="3657066"/>
            <a:ext cx="130810" cy="288925"/>
            <a:chOff x="7530224" y="3657066"/>
            <a:chExt cx="130810" cy="288925"/>
          </a:xfrm>
        </p:grpSpPr>
        <p:sp>
          <p:nvSpPr>
            <p:cNvPr id="37" name="object 37"/>
            <p:cNvSpPr/>
            <p:nvPr/>
          </p:nvSpPr>
          <p:spPr>
            <a:xfrm>
              <a:off x="7530224" y="3657066"/>
              <a:ext cx="130810" cy="288925"/>
            </a:xfrm>
            <a:custGeom>
              <a:avLst/>
              <a:gdLst/>
              <a:ahLst/>
              <a:cxnLst/>
              <a:rect l="l" t="t" r="r" b="b"/>
              <a:pathLst>
                <a:path w="130809" h="288925">
                  <a:moveTo>
                    <a:pt x="106540" y="0"/>
                  </a:moveTo>
                  <a:lnTo>
                    <a:pt x="104851" y="762"/>
                  </a:lnTo>
                  <a:lnTo>
                    <a:pt x="102400" y="3505"/>
                  </a:lnTo>
                  <a:lnTo>
                    <a:pt x="98539" y="7124"/>
                  </a:lnTo>
                  <a:lnTo>
                    <a:pt x="93090" y="11772"/>
                  </a:lnTo>
                  <a:lnTo>
                    <a:pt x="92557" y="12966"/>
                  </a:lnTo>
                  <a:lnTo>
                    <a:pt x="92557" y="16903"/>
                  </a:lnTo>
                  <a:lnTo>
                    <a:pt x="94691" y="19037"/>
                  </a:lnTo>
                  <a:lnTo>
                    <a:pt x="98310" y="19037"/>
                  </a:lnTo>
                  <a:lnTo>
                    <a:pt x="99225" y="18745"/>
                  </a:lnTo>
                  <a:lnTo>
                    <a:pt x="103390" y="15468"/>
                  </a:lnTo>
                  <a:lnTo>
                    <a:pt x="105143" y="35877"/>
                  </a:lnTo>
                  <a:lnTo>
                    <a:pt x="105587" y="47142"/>
                  </a:lnTo>
                  <a:lnTo>
                    <a:pt x="108305" y="92519"/>
                  </a:lnTo>
                  <a:lnTo>
                    <a:pt x="107670" y="196011"/>
                  </a:lnTo>
                  <a:lnTo>
                    <a:pt x="106603" y="212204"/>
                  </a:lnTo>
                  <a:lnTo>
                    <a:pt x="100749" y="249745"/>
                  </a:lnTo>
                  <a:lnTo>
                    <a:pt x="98310" y="257860"/>
                  </a:lnTo>
                  <a:lnTo>
                    <a:pt x="94614" y="265277"/>
                  </a:lnTo>
                  <a:lnTo>
                    <a:pt x="90068" y="261975"/>
                  </a:lnTo>
                  <a:lnTo>
                    <a:pt x="60731" y="203746"/>
                  </a:lnTo>
                  <a:lnTo>
                    <a:pt x="47866" y="158013"/>
                  </a:lnTo>
                  <a:lnTo>
                    <a:pt x="43675" y="144284"/>
                  </a:lnTo>
                  <a:lnTo>
                    <a:pt x="39471" y="131749"/>
                  </a:lnTo>
                  <a:lnTo>
                    <a:pt x="35521" y="121158"/>
                  </a:lnTo>
                  <a:lnTo>
                    <a:pt x="31153" y="111887"/>
                  </a:lnTo>
                  <a:lnTo>
                    <a:pt x="27533" y="103771"/>
                  </a:lnTo>
                  <a:lnTo>
                    <a:pt x="21970" y="97917"/>
                  </a:lnTo>
                  <a:lnTo>
                    <a:pt x="19773" y="96926"/>
                  </a:lnTo>
                  <a:lnTo>
                    <a:pt x="15824" y="97078"/>
                  </a:lnTo>
                  <a:lnTo>
                    <a:pt x="0" y="152400"/>
                  </a:lnTo>
                  <a:lnTo>
                    <a:pt x="2285" y="176352"/>
                  </a:lnTo>
                  <a:lnTo>
                    <a:pt x="3048" y="186537"/>
                  </a:lnTo>
                  <a:lnTo>
                    <a:pt x="5524" y="208597"/>
                  </a:lnTo>
                  <a:lnTo>
                    <a:pt x="7670" y="220167"/>
                  </a:lnTo>
                  <a:lnTo>
                    <a:pt x="14046" y="249593"/>
                  </a:lnTo>
                  <a:lnTo>
                    <a:pt x="16649" y="258673"/>
                  </a:lnTo>
                  <a:lnTo>
                    <a:pt x="18262" y="267233"/>
                  </a:lnTo>
                  <a:lnTo>
                    <a:pt x="15125" y="264655"/>
                  </a:lnTo>
                  <a:lnTo>
                    <a:pt x="14084" y="264312"/>
                  </a:lnTo>
                  <a:lnTo>
                    <a:pt x="10020" y="264312"/>
                  </a:lnTo>
                  <a:lnTo>
                    <a:pt x="7619" y="266712"/>
                  </a:lnTo>
                  <a:lnTo>
                    <a:pt x="7619" y="269671"/>
                  </a:lnTo>
                  <a:lnTo>
                    <a:pt x="28028" y="288734"/>
                  </a:lnTo>
                  <a:lnTo>
                    <a:pt x="30670" y="288734"/>
                  </a:lnTo>
                  <a:lnTo>
                    <a:pt x="38938" y="267449"/>
                  </a:lnTo>
                  <a:lnTo>
                    <a:pt x="38341" y="261899"/>
                  </a:lnTo>
                  <a:lnTo>
                    <a:pt x="37185" y="254558"/>
                  </a:lnTo>
                  <a:lnTo>
                    <a:pt x="34810" y="245110"/>
                  </a:lnTo>
                  <a:lnTo>
                    <a:pt x="30937" y="226390"/>
                  </a:lnTo>
                  <a:lnTo>
                    <a:pt x="28549" y="216052"/>
                  </a:lnTo>
                  <a:lnTo>
                    <a:pt x="26720" y="205955"/>
                  </a:lnTo>
                  <a:lnTo>
                    <a:pt x="24485" y="184772"/>
                  </a:lnTo>
                  <a:lnTo>
                    <a:pt x="23685" y="174586"/>
                  </a:lnTo>
                  <a:lnTo>
                    <a:pt x="21208" y="151853"/>
                  </a:lnTo>
                  <a:lnTo>
                    <a:pt x="20916" y="127749"/>
                  </a:lnTo>
                  <a:lnTo>
                    <a:pt x="29121" y="149110"/>
                  </a:lnTo>
                  <a:lnTo>
                    <a:pt x="33591" y="162229"/>
                  </a:lnTo>
                  <a:lnTo>
                    <a:pt x="46748" y="207899"/>
                  </a:lnTo>
                  <a:lnTo>
                    <a:pt x="51955" y="223278"/>
                  </a:lnTo>
                  <a:lnTo>
                    <a:pt x="67221" y="259156"/>
                  </a:lnTo>
                  <a:lnTo>
                    <a:pt x="97993" y="284988"/>
                  </a:lnTo>
                  <a:lnTo>
                    <a:pt x="100723" y="284340"/>
                  </a:lnTo>
                  <a:lnTo>
                    <a:pt x="124561" y="243459"/>
                  </a:lnTo>
                  <a:lnTo>
                    <a:pt x="130492" y="197256"/>
                  </a:lnTo>
                  <a:lnTo>
                    <a:pt x="129882" y="92163"/>
                  </a:lnTo>
                  <a:lnTo>
                    <a:pt x="124307" y="34328"/>
                  </a:lnTo>
                  <a:lnTo>
                    <a:pt x="110223" y="190"/>
                  </a:lnTo>
                  <a:lnTo>
                    <a:pt x="106540" y="0"/>
                  </a:lnTo>
                  <a:close/>
                </a:path>
              </a:pathLst>
            </a:custGeom>
            <a:solidFill>
              <a:srgbClr val="0000FF"/>
            </a:solidFill>
          </p:spPr>
          <p:txBody>
            <a:bodyPr wrap="square" lIns="0" tIns="0" rIns="0" bIns="0" rtlCol="0"/>
            <a:lstStyle/>
            <a:p>
              <a:endParaRPr/>
            </a:p>
          </p:txBody>
        </p:sp>
        <p:sp>
          <p:nvSpPr>
            <p:cNvPr id="38" name="object 38"/>
            <p:cNvSpPr/>
            <p:nvPr/>
          </p:nvSpPr>
          <p:spPr>
            <a:xfrm>
              <a:off x="7530224" y="3657066"/>
              <a:ext cx="130810" cy="288925"/>
            </a:xfrm>
            <a:custGeom>
              <a:avLst/>
              <a:gdLst/>
              <a:ahLst/>
              <a:cxnLst/>
              <a:rect l="l" t="t" r="r" b="b"/>
              <a:pathLst>
                <a:path w="130809" h="288925">
                  <a:moveTo>
                    <a:pt x="28028" y="288734"/>
                  </a:moveTo>
                  <a:lnTo>
                    <a:pt x="30670" y="288734"/>
                  </a:lnTo>
                  <a:lnTo>
                    <a:pt x="33058" y="287667"/>
                  </a:lnTo>
                  <a:lnTo>
                    <a:pt x="39001" y="268135"/>
                  </a:lnTo>
                  <a:lnTo>
                    <a:pt x="38976" y="267792"/>
                  </a:lnTo>
                  <a:lnTo>
                    <a:pt x="38938" y="267449"/>
                  </a:lnTo>
                  <a:lnTo>
                    <a:pt x="38341" y="261899"/>
                  </a:lnTo>
                  <a:lnTo>
                    <a:pt x="37185" y="254558"/>
                  </a:lnTo>
                  <a:lnTo>
                    <a:pt x="34810" y="245110"/>
                  </a:lnTo>
                  <a:lnTo>
                    <a:pt x="32918" y="235889"/>
                  </a:lnTo>
                  <a:lnTo>
                    <a:pt x="30937" y="226390"/>
                  </a:lnTo>
                  <a:lnTo>
                    <a:pt x="28549" y="216052"/>
                  </a:lnTo>
                  <a:lnTo>
                    <a:pt x="26720" y="205955"/>
                  </a:lnTo>
                  <a:lnTo>
                    <a:pt x="25603" y="196126"/>
                  </a:lnTo>
                  <a:lnTo>
                    <a:pt x="24485" y="184772"/>
                  </a:lnTo>
                  <a:lnTo>
                    <a:pt x="23685" y="174586"/>
                  </a:lnTo>
                  <a:lnTo>
                    <a:pt x="22415" y="162864"/>
                  </a:lnTo>
                  <a:lnTo>
                    <a:pt x="21208" y="151853"/>
                  </a:lnTo>
                  <a:lnTo>
                    <a:pt x="21132" y="141706"/>
                  </a:lnTo>
                  <a:lnTo>
                    <a:pt x="20980" y="131330"/>
                  </a:lnTo>
                  <a:lnTo>
                    <a:pt x="37998" y="177469"/>
                  </a:lnTo>
                  <a:lnTo>
                    <a:pt x="42405" y="192506"/>
                  </a:lnTo>
                  <a:lnTo>
                    <a:pt x="46748" y="207899"/>
                  </a:lnTo>
                  <a:lnTo>
                    <a:pt x="51955" y="223278"/>
                  </a:lnTo>
                  <a:lnTo>
                    <a:pt x="56235" y="236677"/>
                  </a:lnTo>
                  <a:lnTo>
                    <a:pt x="78358" y="274154"/>
                  </a:lnTo>
                  <a:lnTo>
                    <a:pt x="97993" y="284988"/>
                  </a:lnTo>
                  <a:lnTo>
                    <a:pt x="98653" y="284911"/>
                  </a:lnTo>
                  <a:lnTo>
                    <a:pt x="122440" y="254342"/>
                  </a:lnTo>
                  <a:lnTo>
                    <a:pt x="129133" y="215252"/>
                  </a:lnTo>
                  <a:lnTo>
                    <a:pt x="130492" y="197256"/>
                  </a:lnTo>
                  <a:lnTo>
                    <a:pt x="130441" y="176974"/>
                  </a:lnTo>
                  <a:lnTo>
                    <a:pt x="130352" y="155194"/>
                  </a:lnTo>
                  <a:lnTo>
                    <a:pt x="130200" y="133388"/>
                  </a:lnTo>
                  <a:lnTo>
                    <a:pt x="130086" y="111239"/>
                  </a:lnTo>
                  <a:lnTo>
                    <a:pt x="129882" y="92163"/>
                  </a:lnTo>
                  <a:lnTo>
                    <a:pt x="128397" y="74358"/>
                  </a:lnTo>
                  <a:lnTo>
                    <a:pt x="126923" y="59220"/>
                  </a:lnTo>
                  <a:lnTo>
                    <a:pt x="125437" y="45745"/>
                  </a:lnTo>
                  <a:lnTo>
                    <a:pt x="124307" y="34328"/>
                  </a:lnTo>
                  <a:lnTo>
                    <a:pt x="122681" y="24257"/>
                  </a:lnTo>
                  <a:lnTo>
                    <a:pt x="120992" y="16471"/>
                  </a:lnTo>
                  <a:lnTo>
                    <a:pt x="119760" y="10629"/>
                  </a:lnTo>
                  <a:lnTo>
                    <a:pt x="109334" y="0"/>
                  </a:lnTo>
                  <a:lnTo>
                    <a:pt x="108407" y="0"/>
                  </a:lnTo>
                  <a:lnTo>
                    <a:pt x="106540" y="0"/>
                  </a:lnTo>
                  <a:lnTo>
                    <a:pt x="104851" y="762"/>
                  </a:lnTo>
                  <a:lnTo>
                    <a:pt x="103631" y="1981"/>
                  </a:lnTo>
                  <a:lnTo>
                    <a:pt x="102400" y="3505"/>
                  </a:lnTo>
                  <a:lnTo>
                    <a:pt x="98539" y="7124"/>
                  </a:lnTo>
                  <a:lnTo>
                    <a:pt x="94310" y="10591"/>
                  </a:lnTo>
                  <a:lnTo>
                    <a:pt x="93090" y="11772"/>
                  </a:lnTo>
                  <a:lnTo>
                    <a:pt x="92557" y="12966"/>
                  </a:lnTo>
                  <a:lnTo>
                    <a:pt x="92557" y="14274"/>
                  </a:lnTo>
                  <a:lnTo>
                    <a:pt x="92557" y="16903"/>
                  </a:lnTo>
                  <a:lnTo>
                    <a:pt x="94691" y="19037"/>
                  </a:lnTo>
                  <a:lnTo>
                    <a:pt x="97320" y="19037"/>
                  </a:lnTo>
                  <a:lnTo>
                    <a:pt x="98310" y="19037"/>
                  </a:lnTo>
                  <a:lnTo>
                    <a:pt x="99225" y="18745"/>
                  </a:lnTo>
                  <a:lnTo>
                    <a:pt x="99987" y="18224"/>
                  </a:lnTo>
                  <a:lnTo>
                    <a:pt x="103390" y="15468"/>
                  </a:lnTo>
                  <a:lnTo>
                    <a:pt x="103581" y="18745"/>
                  </a:lnTo>
                  <a:lnTo>
                    <a:pt x="104355" y="26644"/>
                  </a:lnTo>
                  <a:lnTo>
                    <a:pt x="105143" y="35877"/>
                  </a:lnTo>
                  <a:lnTo>
                    <a:pt x="105587" y="47142"/>
                  </a:lnTo>
                  <a:lnTo>
                    <a:pt x="106489" y="60833"/>
                  </a:lnTo>
                  <a:lnTo>
                    <a:pt x="107391" y="75831"/>
                  </a:lnTo>
                  <a:lnTo>
                    <a:pt x="108305" y="92519"/>
                  </a:lnTo>
                  <a:lnTo>
                    <a:pt x="108102" y="111175"/>
                  </a:lnTo>
                  <a:lnTo>
                    <a:pt x="107988" y="133388"/>
                  </a:lnTo>
                  <a:lnTo>
                    <a:pt x="107848" y="155168"/>
                  </a:lnTo>
                  <a:lnTo>
                    <a:pt x="107746" y="176974"/>
                  </a:lnTo>
                  <a:lnTo>
                    <a:pt x="107670" y="196011"/>
                  </a:lnTo>
                  <a:lnTo>
                    <a:pt x="106603" y="212204"/>
                  </a:lnTo>
                  <a:lnTo>
                    <a:pt x="104343" y="226758"/>
                  </a:lnTo>
                  <a:lnTo>
                    <a:pt x="102450" y="239407"/>
                  </a:lnTo>
                  <a:lnTo>
                    <a:pt x="100749" y="249745"/>
                  </a:lnTo>
                  <a:lnTo>
                    <a:pt x="98310" y="257860"/>
                  </a:lnTo>
                  <a:lnTo>
                    <a:pt x="95580" y="263613"/>
                  </a:lnTo>
                  <a:lnTo>
                    <a:pt x="94614" y="265277"/>
                  </a:lnTo>
                  <a:lnTo>
                    <a:pt x="90068" y="261975"/>
                  </a:lnTo>
                  <a:lnTo>
                    <a:pt x="65874" y="218681"/>
                  </a:lnTo>
                  <a:lnTo>
                    <a:pt x="60731" y="203746"/>
                  </a:lnTo>
                  <a:lnTo>
                    <a:pt x="56426" y="188506"/>
                  </a:lnTo>
                  <a:lnTo>
                    <a:pt x="52133" y="173482"/>
                  </a:lnTo>
                  <a:lnTo>
                    <a:pt x="47866" y="158013"/>
                  </a:lnTo>
                  <a:lnTo>
                    <a:pt x="43675" y="144284"/>
                  </a:lnTo>
                  <a:lnTo>
                    <a:pt x="39471" y="131749"/>
                  </a:lnTo>
                  <a:lnTo>
                    <a:pt x="35521" y="121158"/>
                  </a:lnTo>
                  <a:lnTo>
                    <a:pt x="31153" y="111887"/>
                  </a:lnTo>
                  <a:lnTo>
                    <a:pt x="28308" y="105194"/>
                  </a:lnTo>
                  <a:lnTo>
                    <a:pt x="19773" y="96926"/>
                  </a:lnTo>
                  <a:lnTo>
                    <a:pt x="17335" y="96926"/>
                  </a:lnTo>
                  <a:lnTo>
                    <a:pt x="228" y="131305"/>
                  </a:lnTo>
                  <a:lnTo>
                    <a:pt x="0" y="152400"/>
                  </a:lnTo>
                  <a:lnTo>
                    <a:pt x="1168" y="164985"/>
                  </a:lnTo>
                  <a:lnTo>
                    <a:pt x="2285" y="176352"/>
                  </a:lnTo>
                  <a:lnTo>
                    <a:pt x="3048" y="186537"/>
                  </a:lnTo>
                  <a:lnTo>
                    <a:pt x="4317" y="198297"/>
                  </a:lnTo>
                  <a:lnTo>
                    <a:pt x="5524" y="208597"/>
                  </a:lnTo>
                  <a:lnTo>
                    <a:pt x="7670" y="220167"/>
                  </a:lnTo>
                  <a:lnTo>
                    <a:pt x="10109" y="230784"/>
                  </a:lnTo>
                  <a:lnTo>
                    <a:pt x="12052" y="240093"/>
                  </a:lnTo>
                  <a:lnTo>
                    <a:pt x="14046" y="249593"/>
                  </a:lnTo>
                  <a:lnTo>
                    <a:pt x="16649" y="258673"/>
                  </a:lnTo>
                  <a:lnTo>
                    <a:pt x="17843" y="264845"/>
                  </a:lnTo>
                  <a:lnTo>
                    <a:pt x="18262" y="267233"/>
                  </a:lnTo>
                  <a:lnTo>
                    <a:pt x="16586" y="265709"/>
                  </a:lnTo>
                  <a:lnTo>
                    <a:pt x="15125" y="264655"/>
                  </a:lnTo>
                  <a:lnTo>
                    <a:pt x="14084" y="264312"/>
                  </a:lnTo>
                  <a:lnTo>
                    <a:pt x="12979" y="264312"/>
                  </a:lnTo>
                  <a:lnTo>
                    <a:pt x="10020" y="264312"/>
                  </a:lnTo>
                  <a:lnTo>
                    <a:pt x="7619" y="266712"/>
                  </a:lnTo>
                  <a:lnTo>
                    <a:pt x="7619" y="269671"/>
                  </a:lnTo>
                  <a:lnTo>
                    <a:pt x="27698" y="288734"/>
                  </a:lnTo>
                  <a:lnTo>
                    <a:pt x="28028" y="288734"/>
                  </a:lnTo>
                  <a:close/>
                </a:path>
              </a:pathLst>
            </a:custGeom>
            <a:ln w="3175">
              <a:solidFill>
                <a:srgbClr val="0000FF"/>
              </a:solidFill>
            </a:ln>
          </p:spPr>
          <p:txBody>
            <a:bodyPr wrap="square" lIns="0" tIns="0" rIns="0" bIns="0" rtlCol="0"/>
            <a:lstStyle/>
            <a:p>
              <a:endParaRPr/>
            </a:p>
          </p:txBody>
        </p:sp>
      </p:grpSp>
      <p:grpSp>
        <p:nvGrpSpPr>
          <p:cNvPr id="39" name="object 39"/>
          <p:cNvGrpSpPr/>
          <p:nvPr/>
        </p:nvGrpSpPr>
        <p:grpSpPr>
          <a:xfrm>
            <a:off x="1309420" y="3003003"/>
            <a:ext cx="451484" cy="382905"/>
            <a:chOff x="1309420" y="3003003"/>
            <a:chExt cx="451484" cy="382905"/>
          </a:xfrm>
        </p:grpSpPr>
        <p:sp>
          <p:nvSpPr>
            <p:cNvPr id="40" name="object 40"/>
            <p:cNvSpPr/>
            <p:nvPr/>
          </p:nvSpPr>
          <p:spPr>
            <a:xfrm>
              <a:off x="1309420" y="3003003"/>
              <a:ext cx="451484" cy="382905"/>
            </a:xfrm>
            <a:custGeom>
              <a:avLst/>
              <a:gdLst/>
              <a:ahLst/>
              <a:cxnLst/>
              <a:rect l="l" t="t" r="r" b="b"/>
              <a:pathLst>
                <a:path w="451485" h="382904">
                  <a:moveTo>
                    <a:pt x="446468" y="0"/>
                  </a:moveTo>
                  <a:lnTo>
                    <a:pt x="430593" y="12230"/>
                  </a:lnTo>
                  <a:lnTo>
                    <a:pt x="430771" y="13944"/>
                  </a:lnTo>
                  <a:lnTo>
                    <a:pt x="431088" y="14693"/>
                  </a:lnTo>
                  <a:lnTo>
                    <a:pt x="430098" y="16954"/>
                  </a:lnTo>
                  <a:lnTo>
                    <a:pt x="427266" y="20497"/>
                  </a:lnTo>
                  <a:lnTo>
                    <a:pt x="424002" y="25349"/>
                  </a:lnTo>
                  <a:lnTo>
                    <a:pt x="420103" y="29679"/>
                  </a:lnTo>
                  <a:lnTo>
                    <a:pt x="379222" y="74142"/>
                  </a:lnTo>
                  <a:lnTo>
                    <a:pt x="367588" y="84302"/>
                  </a:lnTo>
                  <a:lnTo>
                    <a:pt x="354838" y="95973"/>
                  </a:lnTo>
                  <a:lnTo>
                    <a:pt x="310210" y="136906"/>
                  </a:lnTo>
                  <a:lnTo>
                    <a:pt x="273164" y="165646"/>
                  </a:lnTo>
                  <a:lnTo>
                    <a:pt x="212344" y="208457"/>
                  </a:lnTo>
                  <a:lnTo>
                    <a:pt x="192100" y="223532"/>
                  </a:lnTo>
                  <a:lnTo>
                    <a:pt x="151333" y="251968"/>
                  </a:lnTo>
                  <a:lnTo>
                    <a:pt x="130492" y="268389"/>
                  </a:lnTo>
                  <a:lnTo>
                    <a:pt x="111582" y="282613"/>
                  </a:lnTo>
                  <a:lnTo>
                    <a:pt x="94106" y="296189"/>
                  </a:lnTo>
                  <a:lnTo>
                    <a:pt x="79171" y="308419"/>
                  </a:lnTo>
                  <a:lnTo>
                    <a:pt x="65608" y="317715"/>
                  </a:lnTo>
                  <a:lnTo>
                    <a:pt x="33489" y="340855"/>
                  </a:lnTo>
                  <a:lnTo>
                    <a:pt x="24904" y="346748"/>
                  </a:lnTo>
                  <a:lnTo>
                    <a:pt x="18681" y="351421"/>
                  </a:lnTo>
                  <a:lnTo>
                    <a:pt x="13982" y="353999"/>
                  </a:lnTo>
                  <a:lnTo>
                    <a:pt x="9207" y="357111"/>
                  </a:lnTo>
                  <a:lnTo>
                    <a:pt x="5854" y="360133"/>
                  </a:lnTo>
                  <a:lnTo>
                    <a:pt x="4279" y="360972"/>
                  </a:lnTo>
                  <a:lnTo>
                    <a:pt x="1650" y="363194"/>
                  </a:lnTo>
                  <a:lnTo>
                    <a:pt x="355" y="365378"/>
                  </a:lnTo>
                  <a:lnTo>
                    <a:pt x="38" y="367741"/>
                  </a:lnTo>
                  <a:lnTo>
                    <a:pt x="0" y="371805"/>
                  </a:lnTo>
                  <a:lnTo>
                    <a:pt x="2921" y="374713"/>
                  </a:lnTo>
                  <a:lnTo>
                    <a:pt x="6515" y="374713"/>
                  </a:lnTo>
                  <a:lnTo>
                    <a:pt x="9156" y="375805"/>
                  </a:lnTo>
                  <a:lnTo>
                    <a:pt x="12014" y="378129"/>
                  </a:lnTo>
                  <a:lnTo>
                    <a:pt x="15557" y="380072"/>
                  </a:lnTo>
                  <a:lnTo>
                    <a:pt x="17208" y="380250"/>
                  </a:lnTo>
                  <a:lnTo>
                    <a:pt x="18529" y="380085"/>
                  </a:lnTo>
                  <a:lnTo>
                    <a:pt x="24231" y="382727"/>
                  </a:lnTo>
                  <a:lnTo>
                    <a:pt x="25514" y="382866"/>
                  </a:lnTo>
                  <a:lnTo>
                    <a:pt x="28143" y="382866"/>
                  </a:lnTo>
                  <a:lnTo>
                    <a:pt x="30276" y="380733"/>
                  </a:lnTo>
                  <a:lnTo>
                    <a:pt x="30276" y="376453"/>
                  </a:lnTo>
                  <a:lnTo>
                    <a:pt x="29451" y="375005"/>
                  </a:lnTo>
                  <a:lnTo>
                    <a:pt x="28181" y="374154"/>
                  </a:lnTo>
                  <a:lnTo>
                    <a:pt x="24523" y="372414"/>
                  </a:lnTo>
                  <a:lnTo>
                    <a:pt x="23736" y="370433"/>
                  </a:lnTo>
                  <a:lnTo>
                    <a:pt x="22453" y="369252"/>
                  </a:lnTo>
                  <a:lnTo>
                    <a:pt x="20853" y="368757"/>
                  </a:lnTo>
                  <a:lnTo>
                    <a:pt x="19723" y="368071"/>
                  </a:lnTo>
                  <a:lnTo>
                    <a:pt x="18808" y="367055"/>
                  </a:lnTo>
                  <a:lnTo>
                    <a:pt x="20535" y="365721"/>
                  </a:lnTo>
                  <a:lnTo>
                    <a:pt x="25514" y="363080"/>
                  </a:lnTo>
                  <a:lnTo>
                    <a:pt x="32613" y="357886"/>
                  </a:lnTo>
                  <a:lnTo>
                    <a:pt x="61468" y="337921"/>
                  </a:lnTo>
                  <a:lnTo>
                    <a:pt x="73482" y="329095"/>
                  </a:lnTo>
                  <a:lnTo>
                    <a:pt x="87198" y="319697"/>
                  </a:lnTo>
                  <a:lnTo>
                    <a:pt x="102692" y="307149"/>
                  </a:lnTo>
                  <a:lnTo>
                    <a:pt x="120027" y="293814"/>
                  </a:lnTo>
                  <a:lnTo>
                    <a:pt x="139026" y="279615"/>
                  </a:lnTo>
                  <a:lnTo>
                    <a:pt x="159626" y="263372"/>
                  </a:lnTo>
                  <a:lnTo>
                    <a:pt x="200088" y="235026"/>
                  </a:lnTo>
                  <a:lnTo>
                    <a:pt x="220472" y="219849"/>
                  </a:lnTo>
                  <a:lnTo>
                    <a:pt x="240576" y="205651"/>
                  </a:lnTo>
                  <a:lnTo>
                    <a:pt x="281431" y="177253"/>
                  </a:lnTo>
                  <a:lnTo>
                    <a:pt x="319544" y="148259"/>
                  </a:lnTo>
                  <a:lnTo>
                    <a:pt x="350901" y="120954"/>
                  </a:lnTo>
                  <a:lnTo>
                    <a:pt x="365366" y="107467"/>
                  </a:lnTo>
                  <a:lnTo>
                    <a:pt x="377977" y="96164"/>
                  </a:lnTo>
                  <a:lnTo>
                    <a:pt x="416102" y="59994"/>
                  </a:lnTo>
                  <a:lnTo>
                    <a:pt x="432612" y="40436"/>
                  </a:lnTo>
                  <a:lnTo>
                    <a:pt x="437464" y="35090"/>
                  </a:lnTo>
                  <a:lnTo>
                    <a:pt x="440461" y="30619"/>
                  </a:lnTo>
                  <a:lnTo>
                    <a:pt x="443420" y="26936"/>
                  </a:lnTo>
                  <a:lnTo>
                    <a:pt x="445668" y="23266"/>
                  </a:lnTo>
                  <a:lnTo>
                    <a:pt x="447865" y="21285"/>
                  </a:lnTo>
                  <a:lnTo>
                    <a:pt x="448894" y="19405"/>
                  </a:lnTo>
                  <a:lnTo>
                    <a:pt x="450596" y="14693"/>
                  </a:lnTo>
                  <a:lnTo>
                    <a:pt x="450875" y="10388"/>
                  </a:lnTo>
                  <a:lnTo>
                    <a:pt x="450570" y="6603"/>
                  </a:lnTo>
                  <a:lnTo>
                    <a:pt x="449808" y="2832"/>
                  </a:lnTo>
                  <a:lnTo>
                    <a:pt x="446468" y="0"/>
                  </a:lnTo>
                  <a:close/>
                </a:path>
              </a:pathLst>
            </a:custGeom>
            <a:solidFill>
              <a:srgbClr val="0000FF"/>
            </a:solidFill>
          </p:spPr>
          <p:txBody>
            <a:bodyPr wrap="square" lIns="0" tIns="0" rIns="0" bIns="0" rtlCol="0"/>
            <a:lstStyle/>
            <a:p>
              <a:endParaRPr/>
            </a:p>
          </p:txBody>
        </p:sp>
        <p:sp>
          <p:nvSpPr>
            <p:cNvPr id="41" name="object 41"/>
            <p:cNvSpPr/>
            <p:nvPr/>
          </p:nvSpPr>
          <p:spPr>
            <a:xfrm>
              <a:off x="1309420" y="3003003"/>
              <a:ext cx="451484" cy="382905"/>
            </a:xfrm>
            <a:custGeom>
              <a:avLst/>
              <a:gdLst/>
              <a:ahLst/>
              <a:cxnLst/>
              <a:rect l="l" t="t" r="r" b="b"/>
              <a:pathLst>
                <a:path w="451485" h="382904">
                  <a:moveTo>
                    <a:pt x="25514" y="382866"/>
                  </a:moveTo>
                  <a:lnTo>
                    <a:pt x="28143" y="382866"/>
                  </a:lnTo>
                  <a:lnTo>
                    <a:pt x="30276" y="380733"/>
                  </a:lnTo>
                  <a:lnTo>
                    <a:pt x="30276" y="378104"/>
                  </a:lnTo>
                  <a:lnTo>
                    <a:pt x="30276" y="376453"/>
                  </a:lnTo>
                  <a:lnTo>
                    <a:pt x="29451" y="375005"/>
                  </a:lnTo>
                  <a:lnTo>
                    <a:pt x="28181" y="374154"/>
                  </a:lnTo>
                  <a:lnTo>
                    <a:pt x="24523" y="372414"/>
                  </a:lnTo>
                  <a:lnTo>
                    <a:pt x="23736" y="370433"/>
                  </a:lnTo>
                  <a:lnTo>
                    <a:pt x="22453" y="369252"/>
                  </a:lnTo>
                  <a:lnTo>
                    <a:pt x="20853" y="368757"/>
                  </a:lnTo>
                  <a:lnTo>
                    <a:pt x="19723" y="368071"/>
                  </a:lnTo>
                  <a:lnTo>
                    <a:pt x="18808" y="367055"/>
                  </a:lnTo>
                  <a:lnTo>
                    <a:pt x="20535" y="365721"/>
                  </a:lnTo>
                  <a:lnTo>
                    <a:pt x="25514" y="363080"/>
                  </a:lnTo>
                  <a:lnTo>
                    <a:pt x="32613" y="357886"/>
                  </a:lnTo>
                  <a:lnTo>
                    <a:pt x="41198" y="352082"/>
                  </a:lnTo>
                  <a:lnTo>
                    <a:pt x="50825" y="345325"/>
                  </a:lnTo>
                  <a:lnTo>
                    <a:pt x="61468" y="337921"/>
                  </a:lnTo>
                  <a:lnTo>
                    <a:pt x="73482" y="329095"/>
                  </a:lnTo>
                  <a:lnTo>
                    <a:pt x="87198" y="319697"/>
                  </a:lnTo>
                  <a:lnTo>
                    <a:pt x="102692" y="307149"/>
                  </a:lnTo>
                  <a:lnTo>
                    <a:pt x="120027" y="293814"/>
                  </a:lnTo>
                  <a:lnTo>
                    <a:pt x="139026" y="279615"/>
                  </a:lnTo>
                  <a:lnTo>
                    <a:pt x="159626" y="263372"/>
                  </a:lnTo>
                  <a:lnTo>
                    <a:pt x="179603" y="249224"/>
                  </a:lnTo>
                  <a:lnTo>
                    <a:pt x="200088" y="235026"/>
                  </a:lnTo>
                  <a:lnTo>
                    <a:pt x="220472" y="219849"/>
                  </a:lnTo>
                  <a:lnTo>
                    <a:pt x="240576" y="205651"/>
                  </a:lnTo>
                  <a:lnTo>
                    <a:pt x="261086" y="191503"/>
                  </a:lnTo>
                  <a:lnTo>
                    <a:pt x="281431" y="177253"/>
                  </a:lnTo>
                  <a:lnTo>
                    <a:pt x="319544" y="148259"/>
                  </a:lnTo>
                  <a:lnTo>
                    <a:pt x="350901" y="120954"/>
                  </a:lnTo>
                  <a:lnTo>
                    <a:pt x="365366" y="107467"/>
                  </a:lnTo>
                  <a:lnTo>
                    <a:pt x="377977" y="96164"/>
                  </a:lnTo>
                  <a:lnTo>
                    <a:pt x="389839" y="85966"/>
                  </a:lnTo>
                  <a:lnTo>
                    <a:pt x="399783" y="76123"/>
                  </a:lnTo>
                  <a:lnTo>
                    <a:pt x="408533" y="67449"/>
                  </a:lnTo>
                  <a:lnTo>
                    <a:pt x="416102" y="59994"/>
                  </a:lnTo>
                  <a:lnTo>
                    <a:pt x="422655" y="53098"/>
                  </a:lnTo>
                  <a:lnTo>
                    <a:pt x="428586" y="46012"/>
                  </a:lnTo>
                  <a:lnTo>
                    <a:pt x="432612" y="40436"/>
                  </a:lnTo>
                  <a:lnTo>
                    <a:pt x="436651" y="36106"/>
                  </a:lnTo>
                  <a:lnTo>
                    <a:pt x="437464" y="35090"/>
                  </a:lnTo>
                  <a:lnTo>
                    <a:pt x="440461" y="30619"/>
                  </a:lnTo>
                  <a:lnTo>
                    <a:pt x="443420" y="26936"/>
                  </a:lnTo>
                  <a:lnTo>
                    <a:pt x="445668" y="23266"/>
                  </a:lnTo>
                  <a:lnTo>
                    <a:pt x="447116" y="22034"/>
                  </a:lnTo>
                  <a:lnTo>
                    <a:pt x="447865" y="21285"/>
                  </a:lnTo>
                  <a:lnTo>
                    <a:pt x="450875" y="10388"/>
                  </a:lnTo>
                  <a:lnTo>
                    <a:pt x="450786" y="8547"/>
                  </a:lnTo>
                  <a:lnTo>
                    <a:pt x="450570" y="6603"/>
                  </a:lnTo>
                  <a:lnTo>
                    <a:pt x="449808" y="2832"/>
                  </a:lnTo>
                  <a:lnTo>
                    <a:pt x="446468" y="0"/>
                  </a:lnTo>
                  <a:lnTo>
                    <a:pt x="442467" y="0"/>
                  </a:lnTo>
                  <a:lnTo>
                    <a:pt x="433108" y="5461"/>
                  </a:lnTo>
                  <a:lnTo>
                    <a:pt x="432244" y="6705"/>
                  </a:lnTo>
                  <a:lnTo>
                    <a:pt x="430593" y="11798"/>
                  </a:lnTo>
                  <a:lnTo>
                    <a:pt x="430593" y="12230"/>
                  </a:lnTo>
                  <a:lnTo>
                    <a:pt x="430593" y="13106"/>
                  </a:lnTo>
                  <a:lnTo>
                    <a:pt x="430771" y="13944"/>
                  </a:lnTo>
                  <a:lnTo>
                    <a:pt x="431088" y="14693"/>
                  </a:lnTo>
                  <a:lnTo>
                    <a:pt x="430098" y="16954"/>
                  </a:lnTo>
                  <a:lnTo>
                    <a:pt x="427266" y="20497"/>
                  </a:lnTo>
                  <a:lnTo>
                    <a:pt x="424002" y="25349"/>
                  </a:lnTo>
                  <a:lnTo>
                    <a:pt x="420103" y="29679"/>
                  </a:lnTo>
                  <a:lnTo>
                    <a:pt x="388505" y="64782"/>
                  </a:lnTo>
                  <a:lnTo>
                    <a:pt x="367588" y="84302"/>
                  </a:lnTo>
                  <a:lnTo>
                    <a:pt x="354838" y="95973"/>
                  </a:lnTo>
                  <a:lnTo>
                    <a:pt x="326212" y="122682"/>
                  </a:lnTo>
                  <a:lnTo>
                    <a:pt x="292328" y="151447"/>
                  </a:lnTo>
                  <a:lnTo>
                    <a:pt x="253098" y="179920"/>
                  </a:lnTo>
                  <a:lnTo>
                    <a:pt x="232664" y="194119"/>
                  </a:lnTo>
                  <a:lnTo>
                    <a:pt x="212344" y="208457"/>
                  </a:lnTo>
                  <a:lnTo>
                    <a:pt x="192100" y="223532"/>
                  </a:lnTo>
                  <a:lnTo>
                    <a:pt x="171665" y="237655"/>
                  </a:lnTo>
                  <a:lnTo>
                    <a:pt x="151333" y="251968"/>
                  </a:lnTo>
                  <a:lnTo>
                    <a:pt x="130492" y="268389"/>
                  </a:lnTo>
                  <a:lnTo>
                    <a:pt x="111582" y="282613"/>
                  </a:lnTo>
                  <a:lnTo>
                    <a:pt x="94106" y="296189"/>
                  </a:lnTo>
                  <a:lnTo>
                    <a:pt x="79171" y="308419"/>
                  </a:lnTo>
                  <a:lnTo>
                    <a:pt x="65608" y="317715"/>
                  </a:lnTo>
                  <a:lnTo>
                    <a:pt x="53530" y="326542"/>
                  </a:lnTo>
                  <a:lnTo>
                    <a:pt x="42913" y="334098"/>
                  </a:lnTo>
                  <a:lnTo>
                    <a:pt x="33489" y="340855"/>
                  </a:lnTo>
                  <a:lnTo>
                    <a:pt x="24904" y="346748"/>
                  </a:lnTo>
                  <a:lnTo>
                    <a:pt x="18681" y="351421"/>
                  </a:lnTo>
                  <a:lnTo>
                    <a:pt x="13982" y="353999"/>
                  </a:lnTo>
                  <a:lnTo>
                    <a:pt x="9207" y="357111"/>
                  </a:lnTo>
                  <a:lnTo>
                    <a:pt x="5854" y="360133"/>
                  </a:lnTo>
                  <a:lnTo>
                    <a:pt x="4279" y="360972"/>
                  </a:lnTo>
                  <a:lnTo>
                    <a:pt x="2857" y="362026"/>
                  </a:lnTo>
                  <a:lnTo>
                    <a:pt x="0" y="371805"/>
                  </a:lnTo>
                  <a:lnTo>
                    <a:pt x="2921" y="374713"/>
                  </a:lnTo>
                  <a:lnTo>
                    <a:pt x="6515" y="374713"/>
                  </a:lnTo>
                  <a:lnTo>
                    <a:pt x="8064" y="375500"/>
                  </a:lnTo>
                  <a:lnTo>
                    <a:pt x="8597" y="375691"/>
                  </a:lnTo>
                  <a:lnTo>
                    <a:pt x="9156" y="375805"/>
                  </a:lnTo>
                  <a:lnTo>
                    <a:pt x="10540" y="376897"/>
                  </a:lnTo>
                  <a:lnTo>
                    <a:pt x="12014" y="378129"/>
                  </a:lnTo>
                  <a:lnTo>
                    <a:pt x="14300" y="379514"/>
                  </a:lnTo>
                  <a:lnTo>
                    <a:pt x="15557" y="380072"/>
                  </a:lnTo>
                  <a:lnTo>
                    <a:pt x="16357" y="380250"/>
                  </a:lnTo>
                  <a:lnTo>
                    <a:pt x="17208" y="380250"/>
                  </a:lnTo>
                  <a:lnTo>
                    <a:pt x="18529" y="380085"/>
                  </a:lnTo>
                  <a:lnTo>
                    <a:pt x="23545" y="382435"/>
                  </a:lnTo>
                  <a:lnTo>
                    <a:pt x="24231" y="382727"/>
                  </a:lnTo>
                  <a:lnTo>
                    <a:pt x="24866" y="382866"/>
                  </a:lnTo>
                  <a:lnTo>
                    <a:pt x="25514" y="382866"/>
                  </a:lnTo>
                  <a:close/>
                </a:path>
              </a:pathLst>
            </a:custGeom>
            <a:ln w="3175">
              <a:solidFill>
                <a:srgbClr val="0000FF"/>
              </a:solidFill>
            </a:ln>
          </p:spPr>
          <p:txBody>
            <a:bodyPr wrap="square" lIns="0" tIns="0" rIns="0" bIns="0" rtlCol="0"/>
            <a:lstStyle/>
            <a:p>
              <a:endParaRPr/>
            </a:p>
          </p:txBody>
        </p:sp>
      </p:grpSp>
      <p:grpSp>
        <p:nvGrpSpPr>
          <p:cNvPr id="42" name="object 42"/>
          <p:cNvGrpSpPr/>
          <p:nvPr/>
        </p:nvGrpSpPr>
        <p:grpSpPr>
          <a:xfrm>
            <a:off x="1940966" y="2511805"/>
            <a:ext cx="288290" cy="363220"/>
            <a:chOff x="1940966" y="2511805"/>
            <a:chExt cx="288290" cy="363220"/>
          </a:xfrm>
        </p:grpSpPr>
        <p:sp>
          <p:nvSpPr>
            <p:cNvPr id="43" name="object 43"/>
            <p:cNvSpPr/>
            <p:nvPr/>
          </p:nvSpPr>
          <p:spPr>
            <a:xfrm>
              <a:off x="1940966" y="2511805"/>
              <a:ext cx="288290" cy="363220"/>
            </a:xfrm>
            <a:custGeom>
              <a:avLst/>
              <a:gdLst/>
              <a:ahLst/>
              <a:cxnLst/>
              <a:rect l="l" t="t" r="r" b="b"/>
              <a:pathLst>
                <a:path w="288289" h="363219">
                  <a:moveTo>
                    <a:pt x="278650" y="0"/>
                  </a:moveTo>
                  <a:lnTo>
                    <a:pt x="252247" y="39674"/>
                  </a:lnTo>
                  <a:lnTo>
                    <a:pt x="248081" y="49631"/>
                  </a:lnTo>
                  <a:lnTo>
                    <a:pt x="243535" y="62865"/>
                  </a:lnTo>
                  <a:lnTo>
                    <a:pt x="239077" y="77368"/>
                  </a:lnTo>
                  <a:lnTo>
                    <a:pt x="234594" y="93383"/>
                  </a:lnTo>
                  <a:lnTo>
                    <a:pt x="230517" y="111099"/>
                  </a:lnTo>
                  <a:lnTo>
                    <a:pt x="226161" y="128854"/>
                  </a:lnTo>
                  <a:lnTo>
                    <a:pt x="217525" y="168300"/>
                  </a:lnTo>
                  <a:lnTo>
                    <a:pt x="214325" y="187655"/>
                  </a:lnTo>
                  <a:lnTo>
                    <a:pt x="211200" y="204851"/>
                  </a:lnTo>
                  <a:lnTo>
                    <a:pt x="208051" y="218948"/>
                  </a:lnTo>
                  <a:lnTo>
                    <a:pt x="205612" y="232143"/>
                  </a:lnTo>
                  <a:lnTo>
                    <a:pt x="203581" y="245059"/>
                  </a:lnTo>
                  <a:lnTo>
                    <a:pt x="197434" y="275882"/>
                  </a:lnTo>
                  <a:lnTo>
                    <a:pt x="195376" y="283603"/>
                  </a:lnTo>
                  <a:lnTo>
                    <a:pt x="192582" y="289229"/>
                  </a:lnTo>
                  <a:lnTo>
                    <a:pt x="191249" y="292442"/>
                  </a:lnTo>
                  <a:lnTo>
                    <a:pt x="189966" y="292709"/>
                  </a:lnTo>
                  <a:lnTo>
                    <a:pt x="187858" y="290093"/>
                  </a:lnTo>
                  <a:lnTo>
                    <a:pt x="184861" y="285648"/>
                  </a:lnTo>
                  <a:lnTo>
                    <a:pt x="180530" y="280136"/>
                  </a:lnTo>
                  <a:lnTo>
                    <a:pt x="176593" y="272973"/>
                  </a:lnTo>
                  <a:lnTo>
                    <a:pt x="167170" y="253555"/>
                  </a:lnTo>
                  <a:lnTo>
                    <a:pt x="162064" y="241515"/>
                  </a:lnTo>
                  <a:lnTo>
                    <a:pt x="155092" y="227825"/>
                  </a:lnTo>
                  <a:lnTo>
                    <a:pt x="135839" y="182714"/>
                  </a:lnTo>
                  <a:lnTo>
                    <a:pt x="122364" y="152400"/>
                  </a:lnTo>
                  <a:lnTo>
                    <a:pt x="109334" y="122059"/>
                  </a:lnTo>
                  <a:lnTo>
                    <a:pt x="102400" y="107670"/>
                  </a:lnTo>
                  <a:lnTo>
                    <a:pt x="96037" y="93243"/>
                  </a:lnTo>
                  <a:lnTo>
                    <a:pt x="89179" y="82143"/>
                  </a:lnTo>
                  <a:lnTo>
                    <a:pt x="83273" y="74256"/>
                  </a:lnTo>
                  <a:lnTo>
                    <a:pt x="77139" y="67360"/>
                  </a:lnTo>
                  <a:lnTo>
                    <a:pt x="75679" y="66535"/>
                  </a:lnTo>
                  <a:lnTo>
                    <a:pt x="67894" y="64579"/>
                  </a:lnTo>
                  <a:lnTo>
                    <a:pt x="62687" y="64630"/>
                  </a:lnTo>
                  <a:lnTo>
                    <a:pt x="34455" y="101257"/>
                  </a:lnTo>
                  <a:lnTo>
                    <a:pt x="21094" y="147485"/>
                  </a:lnTo>
                  <a:lnTo>
                    <a:pt x="13982" y="187147"/>
                  </a:lnTo>
                  <a:lnTo>
                    <a:pt x="11887" y="206438"/>
                  </a:lnTo>
                  <a:lnTo>
                    <a:pt x="5511" y="258622"/>
                  </a:lnTo>
                  <a:lnTo>
                    <a:pt x="3124" y="275564"/>
                  </a:lnTo>
                  <a:lnTo>
                    <a:pt x="2336" y="292379"/>
                  </a:lnTo>
                  <a:lnTo>
                    <a:pt x="25" y="321894"/>
                  </a:lnTo>
                  <a:lnTo>
                    <a:pt x="7861" y="360705"/>
                  </a:lnTo>
                  <a:lnTo>
                    <a:pt x="20777" y="363194"/>
                  </a:lnTo>
                  <a:lnTo>
                    <a:pt x="22326" y="363194"/>
                  </a:lnTo>
                  <a:lnTo>
                    <a:pt x="23761" y="362724"/>
                  </a:lnTo>
                  <a:lnTo>
                    <a:pt x="27965" y="359613"/>
                  </a:lnTo>
                  <a:lnTo>
                    <a:pt x="28892" y="358140"/>
                  </a:lnTo>
                  <a:lnTo>
                    <a:pt x="29235" y="356438"/>
                  </a:lnTo>
                  <a:lnTo>
                    <a:pt x="32524" y="354660"/>
                  </a:lnTo>
                  <a:lnTo>
                    <a:pt x="34302" y="353923"/>
                  </a:lnTo>
                  <a:lnTo>
                    <a:pt x="35509" y="352196"/>
                  </a:lnTo>
                  <a:lnTo>
                    <a:pt x="35509" y="347865"/>
                  </a:lnTo>
                  <a:lnTo>
                    <a:pt x="33858" y="345909"/>
                  </a:lnTo>
                  <a:lnTo>
                    <a:pt x="24993" y="344398"/>
                  </a:lnTo>
                  <a:lnTo>
                    <a:pt x="22567" y="344309"/>
                  </a:lnTo>
                  <a:lnTo>
                    <a:pt x="21272" y="344728"/>
                  </a:lnTo>
                  <a:lnTo>
                    <a:pt x="18630" y="346722"/>
                  </a:lnTo>
                  <a:lnTo>
                    <a:pt x="17221" y="348119"/>
                  </a:lnTo>
                  <a:lnTo>
                    <a:pt x="16129" y="344652"/>
                  </a:lnTo>
                  <a:lnTo>
                    <a:pt x="14947" y="339394"/>
                  </a:lnTo>
                  <a:lnTo>
                    <a:pt x="13843" y="332244"/>
                  </a:lnTo>
                  <a:lnTo>
                    <a:pt x="13843" y="322795"/>
                  </a:lnTo>
                  <a:lnTo>
                    <a:pt x="16256" y="293293"/>
                  </a:lnTo>
                  <a:lnTo>
                    <a:pt x="17094" y="277215"/>
                  </a:lnTo>
                  <a:lnTo>
                    <a:pt x="19405" y="260477"/>
                  </a:lnTo>
                  <a:lnTo>
                    <a:pt x="23304" y="226326"/>
                  </a:lnTo>
                  <a:lnTo>
                    <a:pt x="25692" y="208165"/>
                  </a:lnTo>
                  <a:lnTo>
                    <a:pt x="30645" y="169151"/>
                  </a:lnTo>
                  <a:lnTo>
                    <a:pt x="41833" y="118376"/>
                  </a:lnTo>
                  <a:lnTo>
                    <a:pt x="57467" y="79908"/>
                  </a:lnTo>
                  <a:lnTo>
                    <a:pt x="63500" y="75882"/>
                  </a:lnTo>
                  <a:lnTo>
                    <a:pt x="67030" y="75920"/>
                  </a:lnTo>
                  <a:lnTo>
                    <a:pt x="91122" y="112623"/>
                  </a:lnTo>
                  <a:lnTo>
                    <a:pt x="97764" y="127000"/>
                  </a:lnTo>
                  <a:lnTo>
                    <a:pt x="116141" y="172631"/>
                  </a:lnTo>
                  <a:lnTo>
                    <a:pt x="128866" y="203263"/>
                  </a:lnTo>
                  <a:lnTo>
                    <a:pt x="141338" y="233895"/>
                  </a:lnTo>
                  <a:lnTo>
                    <a:pt x="148031" y="247624"/>
                  </a:lnTo>
                  <a:lnTo>
                    <a:pt x="153047" y="259702"/>
                  </a:lnTo>
                  <a:lnTo>
                    <a:pt x="162610" y="279869"/>
                  </a:lnTo>
                  <a:lnTo>
                    <a:pt x="167182" y="288226"/>
                  </a:lnTo>
                  <a:lnTo>
                    <a:pt x="172021" y="294576"/>
                  </a:lnTo>
                  <a:lnTo>
                    <a:pt x="174980" y="299072"/>
                  </a:lnTo>
                  <a:lnTo>
                    <a:pt x="179882" y="304965"/>
                  </a:lnTo>
                  <a:lnTo>
                    <a:pt x="184785" y="308000"/>
                  </a:lnTo>
                  <a:lnTo>
                    <a:pt x="189699" y="309435"/>
                  </a:lnTo>
                  <a:lnTo>
                    <a:pt x="191846" y="309270"/>
                  </a:lnTo>
                  <a:lnTo>
                    <a:pt x="197535" y="307492"/>
                  </a:lnTo>
                  <a:lnTo>
                    <a:pt x="203403" y="303161"/>
                  </a:lnTo>
                  <a:lnTo>
                    <a:pt x="204711" y="301586"/>
                  </a:lnTo>
                  <a:lnTo>
                    <a:pt x="207010" y="296151"/>
                  </a:lnTo>
                  <a:lnTo>
                    <a:pt x="210083" y="290055"/>
                  </a:lnTo>
                  <a:lnTo>
                    <a:pt x="213067" y="279908"/>
                  </a:lnTo>
                  <a:lnTo>
                    <a:pt x="219633" y="248107"/>
                  </a:lnTo>
                  <a:lnTo>
                    <a:pt x="221665" y="235127"/>
                  </a:lnTo>
                  <a:lnTo>
                    <a:pt x="223964" y="222313"/>
                  </a:lnTo>
                  <a:lnTo>
                    <a:pt x="227075" y="208216"/>
                  </a:lnTo>
                  <a:lnTo>
                    <a:pt x="233489" y="171602"/>
                  </a:lnTo>
                  <a:lnTo>
                    <a:pt x="242265" y="132727"/>
                  </a:lnTo>
                  <a:lnTo>
                    <a:pt x="246583" y="114973"/>
                  </a:lnTo>
                  <a:lnTo>
                    <a:pt x="250494" y="97574"/>
                  </a:lnTo>
                  <a:lnTo>
                    <a:pt x="254711" y="82003"/>
                  </a:lnTo>
                  <a:lnTo>
                    <a:pt x="258965" y="68008"/>
                  </a:lnTo>
                  <a:lnTo>
                    <a:pt x="263182" y="55765"/>
                  </a:lnTo>
                  <a:lnTo>
                    <a:pt x="267474" y="45770"/>
                  </a:lnTo>
                  <a:lnTo>
                    <a:pt x="270814" y="35953"/>
                  </a:lnTo>
                  <a:lnTo>
                    <a:pt x="273748" y="28994"/>
                  </a:lnTo>
                  <a:lnTo>
                    <a:pt x="276682" y="23279"/>
                  </a:lnTo>
                  <a:lnTo>
                    <a:pt x="277583" y="25806"/>
                  </a:lnTo>
                  <a:lnTo>
                    <a:pt x="277749" y="33921"/>
                  </a:lnTo>
                  <a:lnTo>
                    <a:pt x="278282" y="36957"/>
                  </a:lnTo>
                  <a:lnTo>
                    <a:pt x="280212" y="38582"/>
                  </a:lnTo>
                  <a:lnTo>
                    <a:pt x="284810" y="38582"/>
                  </a:lnTo>
                  <a:lnTo>
                    <a:pt x="286727" y="36957"/>
                  </a:lnTo>
                  <a:lnTo>
                    <a:pt x="287172" y="34785"/>
                  </a:lnTo>
                  <a:lnTo>
                    <a:pt x="287439" y="25806"/>
                  </a:lnTo>
                  <a:lnTo>
                    <a:pt x="288213" y="18173"/>
                  </a:lnTo>
                  <a:lnTo>
                    <a:pt x="287705" y="12166"/>
                  </a:lnTo>
                  <a:lnTo>
                    <a:pt x="286727" y="7747"/>
                  </a:lnTo>
                  <a:lnTo>
                    <a:pt x="284568" y="2679"/>
                  </a:lnTo>
                  <a:lnTo>
                    <a:pt x="283286" y="1447"/>
                  </a:lnTo>
                  <a:lnTo>
                    <a:pt x="278650" y="0"/>
                  </a:lnTo>
                  <a:close/>
                </a:path>
              </a:pathLst>
            </a:custGeom>
            <a:solidFill>
              <a:srgbClr val="0000FF"/>
            </a:solidFill>
          </p:spPr>
          <p:txBody>
            <a:bodyPr wrap="square" lIns="0" tIns="0" rIns="0" bIns="0" rtlCol="0"/>
            <a:lstStyle/>
            <a:p>
              <a:endParaRPr/>
            </a:p>
          </p:txBody>
        </p:sp>
        <p:sp>
          <p:nvSpPr>
            <p:cNvPr id="44" name="object 44"/>
            <p:cNvSpPr/>
            <p:nvPr/>
          </p:nvSpPr>
          <p:spPr>
            <a:xfrm>
              <a:off x="1940966" y="2511805"/>
              <a:ext cx="288290" cy="363220"/>
            </a:xfrm>
            <a:custGeom>
              <a:avLst/>
              <a:gdLst/>
              <a:ahLst/>
              <a:cxnLst/>
              <a:rect l="l" t="t" r="r" b="b"/>
              <a:pathLst>
                <a:path w="288289" h="363219">
                  <a:moveTo>
                    <a:pt x="20777" y="363194"/>
                  </a:moveTo>
                  <a:lnTo>
                    <a:pt x="22326" y="363194"/>
                  </a:lnTo>
                  <a:lnTo>
                    <a:pt x="23761" y="362724"/>
                  </a:lnTo>
                  <a:lnTo>
                    <a:pt x="29235" y="356438"/>
                  </a:lnTo>
                  <a:lnTo>
                    <a:pt x="32524" y="354660"/>
                  </a:lnTo>
                  <a:lnTo>
                    <a:pt x="34302" y="353923"/>
                  </a:lnTo>
                  <a:lnTo>
                    <a:pt x="35509" y="352196"/>
                  </a:lnTo>
                  <a:lnTo>
                    <a:pt x="35509" y="350202"/>
                  </a:lnTo>
                  <a:lnTo>
                    <a:pt x="35509" y="347865"/>
                  </a:lnTo>
                  <a:lnTo>
                    <a:pt x="33858" y="345909"/>
                  </a:lnTo>
                  <a:lnTo>
                    <a:pt x="31648" y="345452"/>
                  </a:lnTo>
                  <a:lnTo>
                    <a:pt x="24993" y="344398"/>
                  </a:lnTo>
                  <a:lnTo>
                    <a:pt x="22567" y="344309"/>
                  </a:lnTo>
                  <a:lnTo>
                    <a:pt x="21272" y="344728"/>
                  </a:lnTo>
                  <a:lnTo>
                    <a:pt x="20218" y="345452"/>
                  </a:lnTo>
                  <a:lnTo>
                    <a:pt x="18630" y="346722"/>
                  </a:lnTo>
                  <a:lnTo>
                    <a:pt x="17221" y="348119"/>
                  </a:lnTo>
                  <a:lnTo>
                    <a:pt x="16129" y="344652"/>
                  </a:lnTo>
                  <a:lnTo>
                    <a:pt x="14947" y="339394"/>
                  </a:lnTo>
                  <a:lnTo>
                    <a:pt x="13843" y="332244"/>
                  </a:lnTo>
                  <a:lnTo>
                    <a:pt x="13843" y="322795"/>
                  </a:lnTo>
                  <a:lnTo>
                    <a:pt x="15036" y="309651"/>
                  </a:lnTo>
                  <a:lnTo>
                    <a:pt x="16256" y="293293"/>
                  </a:lnTo>
                  <a:lnTo>
                    <a:pt x="17094" y="277215"/>
                  </a:lnTo>
                  <a:lnTo>
                    <a:pt x="19405" y="260477"/>
                  </a:lnTo>
                  <a:lnTo>
                    <a:pt x="21361" y="243281"/>
                  </a:lnTo>
                  <a:lnTo>
                    <a:pt x="23304" y="226326"/>
                  </a:lnTo>
                  <a:lnTo>
                    <a:pt x="25692" y="208165"/>
                  </a:lnTo>
                  <a:lnTo>
                    <a:pt x="27609" y="189115"/>
                  </a:lnTo>
                  <a:lnTo>
                    <a:pt x="33985" y="150342"/>
                  </a:lnTo>
                  <a:lnTo>
                    <a:pt x="45999" y="105511"/>
                  </a:lnTo>
                  <a:lnTo>
                    <a:pt x="63500" y="75882"/>
                  </a:lnTo>
                  <a:lnTo>
                    <a:pt x="67030" y="75920"/>
                  </a:lnTo>
                  <a:lnTo>
                    <a:pt x="91122" y="112623"/>
                  </a:lnTo>
                  <a:lnTo>
                    <a:pt x="97764" y="127000"/>
                  </a:lnTo>
                  <a:lnTo>
                    <a:pt x="103860" y="141960"/>
                  </a:lnTo>
                  <a:lnTo>
                    <a:pt x="109994" y="157441"/>
                  </a:lnTo>
                  <a:lnTo>
                    <a:pt x="116141" y="172631"/>
                  </a:lnTo>
                  <a:lnTo>
                    <a:pt x="122681" y="188201"/>
                  </a:lnTo>
                  <a:lnTo>
                    <a:pt x="128866" y="203263"/>
                  </a:lnTo>
                  <a:lnTo>
                    <a:pt x="135051" y="218719"/>
                  </a:lnTo>
                  <a:lnTo>
                    <a:pt x="141338" y="233895"/>
                  </a:lnTo>
                  <a:lnTo>
                    <a:pt x="148031" y="247624"/>
                  </a:lnTo>
                  <a:lnTo>
                    <a:pt x="153047" y="259702"/>
                  </a:lnTo>
                  <a:lnTo>
                    <a:pt x="158699" y="271564"/>
                  </a:lnTo>
                  <a:lnTo>
                    <a:pt x="162610" y="279869"/>
                  </a:lnTo>
                  <a:lnTo>
                    <a:pt x="167182" y="288226"/>
                  </a:lnTo>
                  <a:lnTo>
                    <a:pt x="172021" y="294576"/>
                  </a:lnTo>
                  <a:lnTo>
                    <a:pt x="174980" y="299072"/>
                  </a:lnTo>
                  <a:lnTo>
                    <a:pt x="189699" y="309435"/>
                  </a:lnTo>
                  <a:lnTo>
                    <a:pt x="190246" y="309435"/>
                  </a:lnTo>
                  <a:lnTo>
                    <a:pt x="190792" y="309435"/>
                  </a:lnTo>
                  <a:lnTo>
                    <a:pt x="205105" y="300634"/>
                  </a:lnTo>
                  <a:lnTo>
                    <a:pt x="207010" y="296151"/>
                  </a:lnTo>
                  <a:lnTo>
                    <a:pt x="217627" y="258432"/>
                  </a:lnTo>
                  <a:lnTo>
                    <a:pt x="221665" y="235127"/>
                  </a:lnTo>
                  <a:lnTo>
                    <a:pt x="223964" y="222313"/>
                  </a:lnTo>
                  <a:lnTo>
                    <a:pt x="227075" y="208216"/>
                  </a:lnTo>
                  <a:lnTo>
                    <a:pt x="230301" y="190487"/>
                  </a:lnTo>
                  <a:lnTo>
                    <a:pt x="233489" y="171602"/>
                  </a:lnTo>
                  <a:lnTo>
                    <a:pt x="237845" y="152044"/>
                  </a:lnTo>
                  <a:lnTo>
                    <a:pt x="242265" y="132727"/>
                  </a:lnTo>
                  <a:lnTo>
                    <a:pt x="246583" y="114973"/>
                  </a:lnTo>
                  <a:lnTo>
                    <a:pt x="250494" y="97574"/>
                  </a:lnTo>
                  <a:lnTo>
                    <a:pt x="254711" y="82003"/>
                  </a:lnTo>
                  <a:lnTo>
                    <a:pt x="258965" y="68008"/>
                  </a:lnTo>
                  <a:lnTo>
                    <a:pt x="263182" y="55765"/>
                  </a:lnTo>
                  <a:lnTo>
                    <a:pt x="267474" y="45770"/>
                  </a:lnTo>
                  <a:lnTo>
                    <a:pt x="270814" y="35953"/>
                  </a:lnTo>
                  <a:lnTo>
                    <a:pt x="273748" y="28994"/>
                  </a:lnTo>
                  <a:lnTo>
                    <a:pt x="276682" y="23279"/>
                  </a:lnTo>
                  <a:lnTo>
                    <a:pt x="277583" y="25806"/>
                  </a:lnTo>
                  <a:lnTo>
                    <a:pt x="277749" y="33921"/>
                  </a:lnTo>
                  <a:lnTo>
                    <a:pt x="278282" y="36957"/>
                  </a:lnTo>
                  <a:lnTo>
                    <a:pt x="280212" y="38582"/>
                  </a:lnTo>
                  <a:lnTo>
                    <a:pt x="282511" y="38582"/>
                  </a:lnTo>
                  <a:lnTo>
                    <a:pt x="284810" y="38582"/>
                  </a:lnTo>
                  <a:lnTo>
                    <a:pt x="286727" y="36957"/>
                  </a:lnTo>
                  <a:lnTo>
                    <a:pt x="287172" y="34785"/>
                  </a:lnTo>
                  <a:lnTo>
                    <a:pt x="287439" y="25806"/>
                  </a:lnTo>
                  <a:lnTo>
                    <a:pt x="288213" y="18173"/>
                  </a:lnTo>
                  <a:lnTo>
                    <a:pt x="278650" y="0"/>
                  </a:lnTo>
                  <a:lnTo>
                    <a:pt x="278155" y="0"/>
                  </a:lnTo>
                  <a:lnTo>
                    <a:pt x="277647" y="0"/>
                  </a:lnTo>
                  <a:lnTo>
                    <a:pt x="262318" y="15646"/>
                  </a:lnTo>
                  <a:lnTo>
                    <a:pt x="259067" y="21513"/>
                  </a:lnTo>
                  <a:lnTo>
                    <a:pt x="255524" y="29794"/>
                  </a:lnTo>
                  <a:lnTo>
                    <a:pt x="252247" y="39674"/>
                  </a:lnTo>
                  <a:lnTo>
                    <a:pt x="248081" y="49631"/>
                  </a:lnTo>
                  <a:lnTo>
                    <a:pt x="243535" y="62865"/>
                  </a:lnTo>
                  <a:lnTo>
                    <a:pt x="239077" y="77368"/>
                  </a:lnTo>
                  <a:lnTo>
                    <a:pt x="234594" y="93383"/>
                  </a:lnTo>
                  <a:lnTo>
                    <a:pt x="230517" y="111099"/>
                  </a:lnTo>
                  <a:lnTo>
                    <a:pt x="226161" y="128854"/>
                  </a:lnTo>
                  <a:lnTo>
                    <a:pt x="221830" y="148475"/>
                  </a:lnTo>
                  <a:lnTo>
                    <a:pt x="217525" y="168300"/>
                  </a:lnTo>
                  <a:lnTo>
                    <a:pt x="214325" y="187655"/>
                  </a:lnTo>
                  <a:lnTo>
                    <a:pt x="211200" y="204851"/>
                  </a:lnTo>
                  <a:lnTo>
                    <a:pt x="208051" y="218948"/>
                  </a:lnTo>
                  <a:lnTo>
                    <a:pt x="205612" y="232143"/>
                  </a:lnTo>
                  <a:lnTo>
                    <a:pt x="203581" y="245059"/>
                  </a:lnTo>
                  <a:lnTo>
                    <a:pt x="201675" y="255104"/>
                  </a:lnTo>
                  <a:lnTo>
                    <a:pt x="199351" y="266585"/>
                  </a:lnTo>
                  <a:lnTo>
                    <a:pt x="197434" y="275882"/>
                  </a:lnTo>
                  <a:lnTo>
                    <a:pt x="195376" y="283603"/>
                  </a:lnTo>
                  <a:lnTo>
                    <a:pt x="192582" y="289229"/>
                  </a:lnTo>
                  <a:lnTo>
                    <a:pt x="191249" y="292442"/>
                  </a:lnTo>
                  <a:lnTo>
                    <a:pt x="189966" y="292709"/>
                  </a:lnTo>
                  <a:lnTo>
                    <a:pt x="187858" y="290093"/>
                  </a:lnTo>
                  <a:lnTo>
                    <a:pt x="184861" y="285648"/>
                  </a:lnTo>
                  <a:lnTo>
                    <a:pt x="180530" y="280136"/>
                  </a:lnTo>
                  <a:lnTo>
                    <a:pt x="176593" y="272973"/>
                  </a:lnTo>
                  <a:lnTo>
                    <a:pt x="172694" y="264871"/>
                  </a:lnTo>
                  <a:lnTo>
                    <a:pt x="167170" y="253555"/>
                  </a:lnTo>
                  <a:lnTo>
                    <a:pt x="162064" y="241515"/>
                  </a:lnTo>
                  <a:lnTo>
                    <a:pt x="155092" y="227825"/>
                  </a:lnTo>
                  <a:lnTo>
                    <a:pt x="148793" y="213093"/>
                  </a:lnTo>
                  <a:lnTo>
                    <a:pt x="142316" y="197713"/>
                  </a:lnTo>
                  <a:lnTo>
                    <a:pt x="135839" y="182714"/>
                  </a:lnTo>
                  <a:lnTo>
                    <a:pt x="128841" y="167233"/>
                  </a:lnTo>
                  <a:lnTo>
                    <a:pt x="122364" y="152400"/>
                  </a:lnTo>
                  <a:lnTo>
                    <a:pt x="115836" y="137045"/>
                  </a:lnTo>
                  <a:lnTo>
                    <a:pt x="109334" y="122059"/>
                  </a:lnTo>
                  <a:lnTo>
                    <a:pt x="102400" y="107670"/>
                  </a:lnTo>
                  <a:lnTo>
                    <a:pt x="96037" y="93243"/>
                  </a:lnTo>
                  <a:lnTo>
                    <a:pt x="69380" y="64782"/>
                  </a:lnTo>
                  <a:lnTo>
                    <a:pt x="68287" y="64579"/>
                  </a:lnTo>
                  <a:lnTo>
                    <a:pt x="67894" y="64579"/>
                  </a:lnTo>
                  <a:lnTo>
                    <a:pt x="34455" y="101257"/>
                  </a:lnTo>
                  <a:lnTo>
                    <a:pt x="21094" y="147485"/>
                  </a:lnTo>
                  <a:lnTo>
                    <a:pt x="13982" y="187147"/>
                  </a:lnTo>
                  <a:lnTo>
                    <a:pt x="11887" y="206438"/>
                  </a:lnTo>
                  <a:lnTo>
                    <a:pt x="9537" y="224574"/>
                  </a:lnTo>
                  <a:lnTo>
                    <a:pt x="7531" y="241681"/>
                  </a:lnTo>
                  <a:lnTo>
                    <a:pt x="5511" y="258622"/>
                  </a:lnTo>
                  <a:lnTo>
                    <a:pt x="3124" y="275564"/>
                  </a:lnTo>
                  <a:lnTo>
                    <a:pt x="2336" y="292379"/>
                  </a:lnTo>
                  <a:lnTo>
                    <a:pt x="1168" y="308457"/>
                  </a:lnTo>
                  <a:lnTo>
                    <a:pt x="25" y="321894"/>
                  </a:lnTo>
                  <a:lnTo>
                    <a:pt x="0" y="332778"/>
                  </a:lnTo>
                  <a:lnTo>
                    <a:pt x="1219" y="341693"/>
                  </a:lnTo>
                  <a:lnTo>
                    <a:pt x="2400" y="347510"/>
                  </a:lnTo>
                  <a:lnTo>
                    <a:pt x="3035" y="351370"/>
                  </a:lnTo>
                  <a:lnTo>
                    <a:pt x="13411" y="363181"/>
                  </a:lnTo>
                  <a:lnTo>
                    <a:pt x="14439" y="363181"/>
                  </a:lnTo>
                  <a:lnTo>
                    <a:pt x="16421" y="363181"/>
                  </a:lnTo>
                  <a:lnTo>
                    <a:pt x="18796" y="363181"/>
                  </a:lnTo>
                  <a:lnTo>
                    <a:pt x="20599" y="363194"/>
                  </a:lnTo>
                  <a:lnTo>
                    <a:pt x="20777" y="363194"/>
                  </a:lnTo>
                  <a:close/>
                </a:path>
              </a:pathLst>
            </a:custGeom>
            <a:ln w="3175">
              <a:solidFill>
                <a:srgbClr val="0000FF"/>
              </a:solidFill>
            </a:ln>
          </p:spPr>
          <p:txBody>
            <a:bodyPr wrap="square" lIns="0" tIns="0" rIns="0" bIns="0" rtlCol="0"/>
            <a:lstStyle/>
            <a:p>
              <a:endParaRPr/>
            </a:p>
          </p:txBody>
        </p:sp>
      </p:grpSp>
      <p:pic>
        <p:nvPicPr>
          <p:cNvPr id="45" name="object 45"/>
          <p:cNvPicPr/>
          <p:nvPr/>
        </p:nvPicPr>
        <p:blipFill>
          <a:blip r:embed="rId7" cstate="print"/>
          <a:stretch>
            <a:fillRect/>
          </a:stretch>
        </p:blipFill>
        <p:spPr>
          <a:xfrm>
            <a:off x="2306383" y="2546172"/>
            <a:ext cx="406285" cy="907224"/>
          </a:xfrm>
          <a:prstGeom prst="rect">
            <a:avLst/>
          </a:prstGeom>
        </p:spPr>
      </p:pic>
      <p:grpSp>
        <p:nvGrpSpPr>
          <p:cNvPr id="46" name="object 46"/>
          <p:cNvGrpSpPr/>
          <p:nvPr/>
        </p:nvGrpSpPr>
        <p:grpSpPr>
          <a:xfrm>
            <a:off x="5878626" y="2958858"/>
            <a:ext cx="362585" cy="497840"/>
            <a:chOff x="5878626" y="2958858"/>
            <a:chExt cx="362585" cy="497840"/>
          </a:xfrm>
        </p:grpSpPr>
        <p:sp>
          <p:nvSpPr>
            <p:cNvPr id="47" name="object 47"/>
            <p:cNvSpPr/>
            <p:nvPr/>
          </p:nvSpPr>
          <p:spPr>
            <a:xfrm>
              <a:off x="5878626" y="2958858"/>
              <a:ext cx="362585" cy="497840"/>
            </a:xfrm>
            <a:custGeom>
              <a:avLst/>
              <a:gdLst/>
              <a:ahLst/>
              <a:cxnLst/>
              <a:rect l="l" t="t" r="r" b="b"/>
              <a:pathLst>
                <a:path w="362585" h="497839">
                  <a:moveTo>
                    <a:pt x="357746" y="0"/>
                  </a:moveTo>
                  <a:lnTo>
                    <a:pt x="346557" y="0"/>
                  </a:lnTo>
                  <a:lnTo>
                    <a:pt x="342099" y="4102"/>
                  </a:lnTo>
                  <a:lnTo>
                    <a:pt x="341566" y="9385"/>
                  </a:lnTo>
                  <a:lnTo>
                    <a:pt x="340855" y="11366"/>
                  </a:lnTo>
                  <a:lnTo>
                    <a:pt x="336016" y="18948"/>
                  </a:lnTo>
                  <a:lnTo>
                    <a:pt x="332676" y="23012"/>
                  </a:lnTo>
                  <a:lnTo>
                    <a:pt x="326516" y="32296"/>
                  </a:lnTo>
                  <a:lnTo>
                    <a:pt x="318020" y="44284"/>
                  </a:lnTo>
                  <a:lnTo>
                    <a:pt x="306577" y="58572"/>
                  </a:lnTo>
                  <a:lnTo>
                    <a:pt x="299326" y="66700"/>
                  </a:lnTo>
                  <a:lnTo>
                    <a:pt x="283260" y="87299"/>
                  </a:lnTo>
                  <a:lnTo>
                    <a:pt x="273545" y="98577"/>
                  </a:lnTo>
                  <a:lnTo>
                    <a:pt x="263702" y="111251"/>
                  </a:lnTo>
                  <a:lnTo>
                    <a:pt x="254050" y="124917"/>
                  </a:lnTo>
                  <a:lnTo>
                    <a:pt x="244233" y="137845"/>
                  </a:lnTo>
                  <a:lnTo>
                    <a:pt x="233311" y="153555"/>
                  </a:lnTo>
                  <a:lnTo>
                    <a:pt x="222834" y="168186"/>
                  </a:lnTo>
                  <a:lnTo>
                    <a:pt x="211150" y="182118"/>
                  </a:lnTo>
                  <a:lnTo>
                    <a:pt x="201028" y="197103"/>
                  </a:lnTo>
                  <a:lnTo>
                    <a:pt x="191871" y="210058"/>
                  </a:lnTo>
                  <a:lnTo>
                    <a:pt x="182295" y="221170"/>
                  </a:lnTo>
                  <a:lnTo>
                    <a:pt x="173977" y="231444"/>
                  </a:lnTo>
                  <a:lnTo>
                    <a:pt x="134785" y="280949"/>
                  </a:lnTo>
                  <a:lnTo>
                    <a:pt x="103466" y="333159"/>
                  </a:lnTo>
                  <a:lnTo>
                    <a:pt x="94932" y="346354"/>
                  </a:lnTo>
                  <a:lnTo>
                    <a:pt x="87198" y="359714"/>
                  </a:lnTo>
                  <a:lnTo>
                    <a:pt x="79819" y="371703"/>
                  </a:lnTo>
                  <a:lnTo>
                    <a:pt x="72389" y="382828"/>
                  </a:lnTo>
                  <a:lnTo>
                    <a:pt x="64884" y="393306"/>
                  </a:lnTo>
                  <a:lnTo>
                    <a:pt x="58178" y="403936"/>
                  </a:lnTo>
                  <a:lnTo>
                    <a:pt x="52031" y="413092"/>
                  </a:lnTo>
                  <a:lnTo>
                    <a:pt x="45974" y="421297"/>
                  </a:lnTo>
                  <a:lnTo>
                    <a:pt x="40576" y="427723"/>
                  </a:lnTo>
                  <a:lnTo>
                    <a:pt x="35331" y="434390"/>
                  </a:lnTo>
                  <a:lnTo>
                    <a:pt x="29946" y="440410"/>
                  </a:lnTo>
                  <a:lnTo>
                    <a:pt x="25285" y="446557"/>
                  </a:lnTo>
                  <a:lnTo>
                    <a:pt x="21285" y="450850"/>
                  </a:lnTo>
                  <a:lnTo>
                    <a:pt x="14858" y="458330"/>
                  </a:lnTo>
                  <a:lnTo>
                    <a:pt x="11429" y="460451"/>
                  </a:lnTo>
                  <a:lnTo>
                    <a:pt x="9664" y="462305"/>
                  </a:lnTo>
                  <a:lnTo>
                    <a:pt x="4038" y="462864"/>
                  </a:lnTo>
                  <a:lnTo>
                    <a:pt x="0" y="467233"/>
                  </a:lnTo>
                  <a:lnTo>
                    <a:pt x="0" y="474662"/>
                  </a:lnTo>
                  <a:lnTo>
                    <a:pt x="660" y="476643"/>
                  </a:lnTo>
                  <a:lnTo>
                    <a:pt x="2832" y="479577"/>
                  </a:lnTo>
                  <a:lnTo>
                    <a:pt x="3632" y="490562"/>
                  </a:lnTo>
                  <a:lnTo>
                    <a:pt x="4521" y="493509"/>
                  </a:lnTo>
                  <a:lnTo>
                    <a:pt x="5587" y="496049"/>
                  </a:lnTo>
                  <a:lnTo>
                    <a:pt x="8115" y="497839"/>
                  </a:lnTo>
                  <a:lnTo>
                    <a:pt x="11049" y="497839"/>
                  </a:lnTo>
                  <a:lnTo>
                    <a:pt x="13982" y="497839"/>
                  </a:lnTo>
                  <a:lnTo>
                    <a:pt x="16497" y="496049"/>
                  </a:lnTo>
                  <a:lnTo>
                    <a:pt x="18135" y="491896"/>
                  </a:lnTo>
                  <a:lnTo>
                    <a:pt x="18795" y="487222"/>
                  </a:lnTo>
                  <a:lnTo>
                    <a:pt x="19113" y="482104"/>
                  </a:lnTo>
                  <a:lnTo>
                    <a:pt x="21564" y="480021"/>
                  </a:lnTo>
                  <a:lnTo>
                    <a:pt x="23596" y="478637"/>
                  </a:lnTo>
                  <a:lnTo>
                    <a:pt x="24688" y="477621"/>
                  </a:lnTo>
                  <a:lnTo>
                    <a:pt x="27825" y="476021"/>
                  </a:lnTo>
                  <a:lnTo>
                    <a:pt x="28854" y="475221"/>
                  </a:lnTo>
                  <a:lnTo>
                    <a:pt x="33337" y="470471"/>
                  </a:lnTo>
                  <a:lnTo>
                    <a:pt x="37541" y="465378"/>
                  </a:lnTo>
                  <a:lnTo>
                    <a:pt x="41668" y="460794"/>
                  </a:lnTo>
                  <a:lnTo>
                    <a:pt x="46456" y="454240"/>
                  </a:lnTo>
                  <a:lnTo>
                    <a:pt x="51625" y="448195"/>
                  </a:lnTo>
                  <a:lnTo>
                    <a:pt x="57023" y="440994"/>
                  </a:lnTo>
                  <a:lnTo>
                    <a:pt x="62356" y="434365"/>
                  </a:lnTo>
                  <a:lnTo>
                    <a:pt x="68999" y="425132"/>
                  </a:lnTo>
                  <a:lnTo>
                    <a:pt x="75463" y="415378"/>
                  </a:lnTo>
                  <a:lnTo>
                    <a:pt x="81826" y="404850"/>
                  </a:lnTo>
                  <a:lnTo>
                    <a:pt x="89077" y="394360"/>
                  </a:lnTo>
                  <a:lnTo>
                    <a:pt x="96685" y="382536"/>
                  </a:lnTo>
                  <a:lnTo>
                    <a:pt x="104317" y="370027"/>
                  </a:lnTo>
                  <a:lnTo>
                    <a:pt x="111823" y="356971"/>
                  </a:lnTo>
                  <a:lnTo>
                    <a:pt x="120383" y="343725"/>
                  </a:lnTo>
                  <a:lnTo>
                    <a:pt x="143840" y="303695"/>
                  </a:lnTo>
                  <a:lnTo>
                    <a:pt x="180771" y="254279"/>
                  </a:lnTo>
                  <a:lnTo>
                    <a:pt x="189242" y="245021"/>
                  </a:lnTo>
                  <a:lnTo>
                    <a:pt x="197853" y="234365"/>
                  </a:lnTo>
                  <a:lnTo>
                    <a:pt x="207644" y="222999"/>
                  </a:lnTo>
                  <a:lnTo>
                    <a:pt x="217754" y="208762"/>
                  </a:lnTo>
                  <a:lnTo>
                    <a:pt x="227075" y="194678"/>
                  </a:lnTo>
                  <a:lnTo>
                    <a:pt x="238569" y="180809"/>
                  </a:lnTo>
                  <a:lnTo>
                    <a:pt x="260286" y="149745"/>
                  </a:lnTo>
                  <a:lnTo>
                    <a:pt x="270040" y="136829"/>
                  </a:lnTo>
                  <a:lnTo>
                    <a:pt x="279603" y="123291"/>
                  </a:lnTo>
                  <a:lnTo>
                    <a:pt x="288823" y="111391"/>
                  </a:lnTo>
                  <a:lnTo>
                    <a:pt x="298538" y="100114"/>
                  </a:lnTo>
                  <a:lnTo>
                    <a:pt x="314477" y="79959"/>
                  </a:lnTo>
                  <a:lnTo>
                    <a:pt x="321830" y="71945"/>
                  </a:lnTo>
                  <a:lnTo>
                    <a:pt x="334111" y="56997"/>
                  </a:lnTo>
                  <a:lnTo>
                    <a:pt x="343204" y="44259"/>
                  </a:lnTo>
                  <a:lnTo>
                    <a:pt x="349376" y="35090"/>
                  </a:lnTo>
                  <a:lnTo>
                    <a:pt x="353072" y="30911"/>
                  </a:lnTo>
                  <a:lnTo>
                    <a:pt x="354825" y="28143"/>
                  </a:lnTo>
                  <a:lnTo>
                    <a:pt x="358190" y="23672"/>
                  </a:lnTo>
                  <a:lnTo>
                    <a:pt x="361721" y="17741"/>
                  </a:lnTo>
                  <a:lnTo>
                    <a:pt x="362254" y="16471"/>
                  </a:lnTo>
                  <a:lnTo>
                    <a:pt x="362559" y="15074"/>
                  </a:lnTo>
                  <a:lnTo>
                    <a:pt x="362419" y="4673"/>
                  </a:lnTo>
                  <a:lnTo>
                    <a:pt x="357746" y="0"/>
                  </a:lnTo>
                  <a:close/>
                </a:path>
              </a:pathLst>
            </a:custGeom>
            <a:solidFill>
              <a:srgbClr val="0000FF"/>
            </a:solidFill>
          </p:spPr>
          <p:txBody>
            <a:bodyPr wrap="square" lIns="0" tIns="0" rIns="0" bIns="0" rtlCol="0"/>
            <a:lstStyle/>
            <a:p>
              <a:endParaRPr/>
            </a:p>
          </p:txBody>
        </p:sp>
        <p:sp>
          <p:nvSpPr>
            <p:cNvPr id="48" name="object 48"/>
            <p:cNvSpPr/>
            <p:nvPr/>
          </p:nvSpPr>
          <p:spPr>
            <a:xfrm>
              <a:off x="5878626" y="2958858"/>
              <a:ext cx="362585" cy="497840"/>
            </a:xfrm>
            <a:custGeom>
              <a:avLst/>
              <a:gdLst/>
              <a:ahLst/>
              <a:cxnLst/>
              <a:rect l="l" t="t" r="r" b="b"/>
              <a:pathLst>
                <a:path w="362585" h="497839">
                  <a:moveTo>
                    <a:pt x="11049" y="497839"/>
                  </a:moveTo>
                  <a:lnTo>
                    <a:pt x="13982" y="497839"/>
                  </a:lnTo>
                  <a:lnTo>
                    <a:pt x="16497" y="496049"/>
                  </a:lnTo>
                  <a:lnTo>
                    <a:pt x="18872" y="485178"/>
                  </a:lnTo>
                  <a:lnTo>
                    <a:pt x="18961" y="483476"/>
                  </a:lnTo>
                  <a:lnTo>
                    <a:pt x="19113" y="482104"/>
                  </a:lnTo>
                  <a:lnTo>
                    <a:pt x="21564" y="480021"/>
                  </a:lnTo>
                  <a:lnTo>
                    <a:pt x="22923" y="479183"/>
                  </a:lnTo>
                  <a:lnTo>
                    <a:pt x="23266" y="478929"/>
                  </a:lnTo>
                  <a:lnTo>
                    <a:pt x="23596" y="478637"/>
                  </a:lnTo>
                  <a:lnTo>
                    <a:pt x="24688" y="477621"/>
                  </a:lnTo>
                  <a:lnTo>
                    <a:pt x="26352" y="476846"/>
                  </a:lnTo>
                  <a:lnTo>
                    <a:pt x="27825" y="476021"/>
                  </a:lnTo>
                  <a:lnTo>
                    <a:pt x="28854" y="475221"/>
                  </a:lnTo>
                  <a:lnTo>
                    <a:pt x="33337" y="470471"/>
                  </a:lnTo>
                  <a:lnTo>
                    <a:pt x="37541" y="465378"/>
                  </a:lnTo>
                  <a:lnTo>
                    <a:pt x="41668" y="460794"/>
                  </a:lnTo>
                  <a:lnTo>
                    <a:pt x="46456" y="454240"/>
                  </a:lnTo>
                  <a:lnTo>
                    <a:pt x="51625" y="448195"/>
                  </a:lnTo>
                  <a:lnTo>
                    <a:pt x="57023" y="440994"/>
                  </a:lnTo>
                  <a:lnTo>
                    <a:pt x="62356" y="434365"/>
                  </a:lnTo>
                  <a:lnTo>
                    <a:pt x="68999" y="425132"/>
                  </a:lnTo>
                  <a:lnTo>
                    <a:pt x="75463" y="415378"/>
                  </a:lnTo>
                  <a:lnTo>
                    <a:pt x="81826" y="404850"/>
                  </a:lnTo>
                  <a:lnTo>
                    <a:pt x="89077" y="394360"/>
                  </a:lnTo>
                  <a:lnTo>
                    <a:pt x="96685" y="382536"/>
                  </a:lnTo>
                  <a:lnTo>
                    <a:pt x="104317" y="370027"/>
                  </a:lnTo>
                  <a:lnTo>
                    <a:pt x="111823" y="356971"/>
                  </a:lnTo>
                  <a:lnTo>
                    <a:pt x="120383" y="343725"/>
                  </a:lnTo>
                  <a:lnTo>
                    <a:pt x="143840" y="303695"/>
                  </a:lnTo>
                  <a:lnTo>
                    <a:pt x="173418" y="263486"/>
                  </a:lnTo>
                  <a:lnTo>
                    <a:pt x="189242" y="245021"/>
                  </a:lnTo>
                  <a:lnTo>
                    <a:pt x="197853" y="234365"/>
                  </a:lnTo>
                  <a:lnTo>
                    <a:pt x="207644" y="222999"/>
                  </a:lnTo>
                  <a:lnTo>
                    <a:pt x="217754" y="208762"/>
                  </a:lnTo>
                  <a:lnTo>
                    <a:pt x="227075" y="194678"/>
                  </a:lnTo>
                  <a:lnTo>
                    <a:pt x="238569" y="180809"/>
                  </a:lnTo>
                  <a:lnTo>
                    <a:pt x="249681" y="165100"/>
                  </a:lnTo>
                  <a:lnTo>
                    <a:pt x="260286" y="149745"/>
                  </a:lnTo>
                  <a:lnTo>
                    <a:pt x="270040" y="136829"/>
                  </a:lnTo>
                  <a:lnTo>
                    <a:pt x="279603" y="123291"/>
                  </a:lnTo>
                  <a:lnTo>
                    <a:pt x="288823" y="111391"/>
                  </a:lnTo>
                  <a:lnTo>
                    <a:pt x="298538" y="100114"/>
                  </a:lnTo>
                  <a:lnTo>
                    <a:pt x="307162" y="89115"/>
                  </a:lnTo>
                  <a:lnTo>
                    <a:pt x="314477" y="79959"/>
                  </a:lnTo>
                  <a:lnTo>
                    <a:pt x="321830" y="71945"/>
                  </a:lnTo>
                  <a:lnTo>
                    <a:pt x="328574" y="63665"/>
                  </a:lnTo>
                  <a:lnTo>
                    <a:pt x="334111" y="56997"/>
                  </a:lnTo>
                  <a:lnTo>
                    <a:pt x="338937" y="50050"/>
                  </a:lnTo>
                  <a:lnTo>
                    <a:pt x="343204" y="44259"/>
                  </a:lnTo>
                  <a:lnTo>
                    <a:pt x="346621" y="39166"/>
                  </a:lnTo>
                  <a:lnTo>
                    <a:pt x="349376" y="35090"/>
                  </a:lnTo>
                  <a:lnTo>
                    <a:pt x="352082" y="32156"/>
                  </a:lnTo>
                  <a:lnTo>
                    <a:pt x="353072" y="30911"/>
                  </a:lnTo>
                  <a:lnTo>
                    <a:pt x="354825" y="28143"/>
                  </a:lnTo>
                  <a:lnTo>
                    <a:pt x="356704" y="25946"/>
                  </a:lnTo>
                  <a:lnTo>
                    <a:pt x="357720" y="24574"/>
                  </a:lnTo>
                  <a:lnTo>
                    <a:pt x="357974" y="24129"/>
                  </a:lnTo>
                  <a:lnTo>
                    <a:pt x="358190" y="23672"/>
                  </a:lnTo>
                  <a:lnTo>
                    <a:pt x="358889" y="22428"/>
                  </a:lnTo>
                  <a:lnTo>
                    <a:pt x="362559" y="15074"/>
                  </a:lnTo>
                  <a:lnTo>
                    <a:pt x="362559" y="13614"/>
                  </a:lnTo>
                  <a:lnTo>
                    <a:pt x="362445" y="11772"/>
                  </a:lnTo>
                  <a:lnTo>
                    <a:pt x="362419" y="10452"/>
                  </a:lnTo>
                  <a:lnTo>
                    <a:pt x="362419" y="4673"/>
                  </a:lnTo>
                  <a:lnTo>
                    <a:pt x="357746" y="0"/>
                  </a:lnTo>
                  <a:lnTo>
                    <a:pt x="351967" y="0"/>
                  </a:lnTo>
                  <a:lnTo>
                    <a:pt x="346557" y="0"/>
                  </a:lnTo>
                  <a:lnTo>
                    <a:pt x="342099" y="4102"/>
                  </a:lnTo>
                  <a:lnTo>
                    <a:pt x="341566" y="9385"/>
                  </a:lnTo>
                  <a:lnTo>
                    <a:pt x="340855" y="11366"/>
                  </a:lnTo>
                  <a:lnTo>
                    <a:pt x="340360" y="12166"/>
                  </a:lnTo>
                  <a:lnTo>
                    <a:pt x="340118" y="12623"/>
                  </a:lnTo>
                  <a:lnTo>
                    <a:pt x="339928" y="13093"/>
                  </a:lnTo>
                  <a:lnTo>
                    <a:pt x="338543" y="15112"/>
                  </a:lnTo>
                  <a:lnTo>
                    <a:pt x="337591" y="16471"/>
                  </a:lnTo>
                  <a:lnTo>
                    <a:pt x="336016" y="18948"/>
                  </a:lnTo>
                  <a:lnTo>
                    <a:pt x="333489" y="21920"/>
                  </a:lnTo>
                  <a:lnTo>
                    <a:pt x="332676" y="23012"/>
                  </a:lnTo>
                  <a:lnTo>
                    <a:pt x="329590" y="27673"/>
                  </a:lnTo>
                  <a:lnTo>
                    <a:pt x="326516" y="32296"/>
                  </a:lnTo>
                  <a:lnTo>
                    <a:pt x="322300" y="38061"/>
                  </a:lnTo>
                  <a:lnTo>
                    <a:pt x="318020" y="44284"/>
                  </a:lnTo>
                  <a:lnTo>
                    <a:pt x="312775" y="50711"/>
                  </a:lnTo>
                  <a:lnTo>
                    <a:pt x="306577" y="58572"/>
                  </a:lnTo>
                  <a:lnTo>
                    <a:pt x="299326" y="66700"/>
                  </a:lnTo>
                  <a:lnTo>
                    <a:pt x="291426" y="76733"/>
                  </a:lnTo>
                  <a:lnTo>
                    <a:pt x="283260" y="87299"/>
                  </a:lnTo>
                  <a:lnTo>
                    <a:pt x="273545" y="98577"/>
                  </a:lnTo>
                  <a:lnTo>
                    <a:pt x="263702" y="111251"/>
                  </a:lnTo>
                  <a:lnTo>
                    <a:pt x="254050" y="124917"/>
                  </a:lnTo>
                  <a:lnTo>
                    <a:pt x="244233" y="137845"/>
                  </a:lnTo>
                  <a:lnTo>
                    <a:pt x="233311" y="153555"/>
                  </a:lnTo>
                  <a:lnTo>
                    <a:pt x="222834" y="168186"/>
                  </a:lnTo>
                  <a:lnTo>
                    <a:pt x="211150" y="182118"/>
                  </a:lnTo>
                  <a:lnTo>
                    <a:pt x="201028" y="197103"/>
                  </a:lnTo>
                  <a:lnTo>
                    <a:pt x="191871" y="210058"/>
                  </a:lnTo>
                  <a:lnTo>
                    <a:pt x="182295" y="221170"/>
                  </a:lnTo>
                  <a:lnTo>
                    <a:pt x="173977" y="231444"/>
                  </a:lnTo>
                  <a:lnTo>
                    <a:pt x="142366" y="270471"/>
                  </a:lnTo>
                  <a:lnTo>
                    <a:pt x="119316" y="305371"/>
                  </a:lnTo>
                  <a:lnTo>
                    <a:pt x="103466" y="333159"/>
                  </a:lnTo>
                  <a:lnTo>
                    <a:pt x="94932" y="346354"/>
                  </a:lnTo>
                  <a:lnTo>
                    <a:pt x="87198" y="359714"/>
                  </a:lnTo>
                  <a:lnTo>
                    <a:pt x="79819" y="371703"/>
                  </a:lnTo>
                  <a:lnTo>
                    <a:pt x="72389" y="382828"/>
                  </a:lnTo>
                  <a:lnTo>
                    <a:pt x="64884" y="393306"/>
                  </a:lnTo>
                  <a:lnTo>
                    <a:pt x="58178" y="403936"/>
                  </a:lnTo>
                  <a:lnTo>
                    <a:pt x="52031" y="413092"/>
                  </a:lnTo>
                  <a:lnTo>
                    <a:pt x="45974" y="421297"/>
                  </a:lnTo>
                  <a:lnTo>
                    <a:pt x="40576" y="427723"/>
                  </a:lnTo>
                  <a:lnTo>
                    <a:pt x="35331" y="434390"/>
                  </a:lnTo>
                  <a:lnTo>
                    <a:pt x="29946" y="440410"/>
                  </a:lnTo>
                  <a:lnTo>
                    <a:pt x="25285" y="446557"/>
                  </a:lnTo>
                  <a:lnTo>
                    <a:pt x="21285" y="450850"/>
                  </a:lnTo>
                  <a:lnTo>
                    <a:pt x="16992" y="455891"/>
                  </a:lnTo>
                  <a:lnTo>
                    <a:pt x="14858" y="458330"/>
                  </a:lnTo>
                  <a:lnTo>
                    <a:pt x="13487" y="459054"/>
                  </a:lnTo>
                  <a:lnTo>
                    <a:pt x="11963" y="460019"/>
                  </a:lnTo>
                  <a:lnTo>
                    <a:pt x="11429" y="460451"/>
                  </a:lnTo>
                  <a:lnTo>
                    <a:pt x="10934" y="460946"/>
                  </a:lnTo>
                  <a:lnTo>
                    <a:pt x="9664" y="462305"/>
                  </a:lnTo>
                  <a:lnTo>
                    <a:pt x="4038" y="462864"/>
                  </a:lnTo>
                  <a:lnTo>
                    <a:pt x="0" y="467233"/>
                  </a:lnTo>
                  <a:lnTo>
                    <a:pt x="0" y="472541"/>
                  </a:lnTo>
                  <a:lnTo>
                    <a:pt x="0" y="474662"/>
                  </a:lnTo>
                  <a:lnTo>
                    <a:pt x="660" y="476643"/>
                  </a:lnTo>
                  <a:lnTo>
                    <a:pt x="1765" y="478294"/>
                  </a:lnTo>
                  <a:lnTo>
                    <a:pt x="2832" y="479577"/>
                  </a:lnTo>
                  <a:lnTo>
                    <a:pt x="2946" y="481672"/>
                  </a:lnTo>
                  <a:lnTo>
                    <a:pt x="3124" y="483476"/>
                  </a:lnTo>
                  <a:lnTo>
                    <a:pt x="3225" y="485178"/>
                  </a:lnTo>
                  <a:lnTo>
                    <a:pt x="3289" y="487083"/>
                  </a:lnTo>
                  <a:lnTo>
                    <a:pt x="3416" y="489203"/>
                  </a:lnTo>
                  <a:lnTo>
                    <a:pt x="8115" y="497839"/>
                  </a:lnTo>
                  <a:lnTo>
                    <a:pt x="11049" y="497839"/>
                  </a:lnTo>
                  <a:close/>
                </a:path>
              </a:pathLst>
            </a:custGeom>
            <a:ln w="3175">
              <a:solidFill>
                <a:srgbClr val="0000FF"/>
              </a:solidFill>
            </a:ln>
          </p:spPr>
          <p:txBody>
            <a:bodyPr wrap="square" lIns="0" tIns="0" rIns="0" bIns="0" rtlCol="0"/>
            <a:lstStyle/>
            <a:p>
              <a:endParaRPr/>
            </a:p>
          </p:txBody>
        </p:sp>
      </p:grpSp>
      <p:grpSp>
        <p:nvGrpSpPr>
          <p:cNvPr id="49" name="object 49"/>
          <p:cNvGrpSpPr/>
          <p:nvPr/>
        </p:nvGrpSpPr>
        <p:grpSpPr>
          <a:xfrm>
            <a:off x="7045629" y="3041523"/>
            <a:ext cx="453390" cy="471170"/>
            <a:chOff x="7045629" y="3041523"/>
            <a:chExt cx="453390" cy="471170"/>
          </a:xfrm>
        </p:grpSpPr>
        <p:sp>
          <p:nvSpPr>
            <p:cNvPr id="50" name="object 50"/>
            <p:cNvSpPr/>
            <p:nvPr/>
          </p:nvSpPr>
          <p:spPr>
            <a:xfrm>
              <a:off x="7045629" y="3041523"/>
              <a:ext cx="453390" cy="471170"/>
            </a:xfrm>
            <a:custGeom>
              <a:avLst/>
              <a:gdLst/>
              <a:ahLst/>
              <a:cxnLst/>
              <a:rect l="l" t="t" r="r" b="b"/>
              <a:pathLst>
                <a:path w="453390" h="471170">
                  <a:moveTo>
                    <a:pt x="11099" y="0"/>
                  </a:moveTo>
                  <a:lnTo>
                    <a:pt x="4368" y="0"/>
                  </a:lnTo>
                  <a:lnTo>
                    <a:pt x="0" y="4368"/>
                  </a:lnTo>
                  <a:lnTo>
                    <a:pt x="0" y="13119"/>
                  </a:lnTo>
                  <a:lnTo>
                    <a:pt x="1701" y="16078"/>
                  </a:lnTo>
                  <a:lnTo>
                    <a:pt x="6299" y="18923"/>
                  </a:lnTo>
                  <a:lnTo>
                    <a:pt x="8635" y="21031"/>
                  </a:lnTo>
                  <a:lnTo>
                    <a:pt x="11658" y="22644"/>
                  </a:lnTo>
                  <a:lnTo>
                    <a:pt x="18160" y="28549"/>
                  </a:lnTo>
                  <a:lnTo>
                    <a:pt x="25311" y="33743"/>
                  </a:lnTo>
                  <a:lnTo>
                    <a:pt x="63093" y="67716"/>
                  </a:lnTo>
                  <a:lnTo>
                    <a:pt x="75577" y="79908"/>
                  </a:lnTo>
                  <a:lnTo>
                    <a:pt x="107696" y="104609"/>
                  </a:lnTo>
                  <a:lnTo>
                    <a:pt x="124879" y="117068"/>
                  </a:lnTo>
                  <a:lnTo>
                    <a:pt x="143141" y="129870"/>
                  </a:lnTo>
                  <a:lnTo>
                    <a:pt x="161048" y="142849"/>
                  </a:lnTo>
                  <a:lnTo>
                    <a:pt x="196164" y="170510"/>
                  </a:lnTo>
                  <a:lnTo>
                    <a:pt x="212877" y="184594"/>
                  </a:lnTo>
                  <a:lnTo>
                    <a:pt x="229743" y="199923"/>
                  </a:lnTo>
                  <a:lnTo>
                    <a:pt x="279171" y="243751"/>
                  </a:lnTo>
                  <a:lnTo>
                    <a:pt x="294017" y="256412"/>
                  </a:lnTo>
                  <a:lnTo>
                    <a:pt x="318261" y="279984"/>
                  </a:lnTo>
                  <a:lnTo>
                    <a:pt x="328752" y="289344"/>
                  </a:lnTo>
                  <a:lnTo>
                    <a:pt x="343992" y="307009"/>
                  </a:lnTo>
                  <a:lnTo>
                    <a:pt x="351726" y="314947"/>
                  </a:lnTo>
                  <a:lnTo>
                    <a:pt x="357212" y="321195"/>
                  </a:lnTo>
                  <a:lnTo>
                    <a:pt x="360400" y="327469"/>
                  </a:lnTo>
                  <a:lnTo>
                    <a:pt x="364858" y="334581"/>
                  </a:lnTo>
                  <a:lnTo>
                    <a:pt x="371589" y="348678"/>
                  </a:lnTo>
                  <a:lnTo>
                    <a:pt x="374307" y="353021"/>
                  </a:lnTo>
                  <a:lnTo>
                    <a:pt x="378917" y="365544"/>
                  </a:lnTo>
                  <a:lnTo>
                    <a:pt x="381800" y="370065"/>
                  </a:lnTo>
                  <a:lnTo>
                    <a:pt x="385381" y="380453"/>
                  </a:lnTo>
                  <a:lnTo>
                    <a:pt x="387769" y="386295"/>
                  </a:lnTo>
                  <a:lnTo>
                    <a:pt x="390347" y="394347"/>
                  </a:lnTo>
                  <a:lnTo>
                    <a:pt x="393509" y="399884"/>
                  </a:lnTo>
                  <a:lnTo>
                    <a:pt x="396379" y="406692"/>
                  </a:lnTo>
                  <a:lnTo>
                    <a:pt x="413042" y="437438"/>
                  </a:lnTo>
                  <a:lnTo>
                    <a:pt x="417690" y="444385"/>
                  </a:lnTo>
                  <a:lnTo>
                    <a:pt x="420128" y="447166"/>
                  </a:lnTo>
                  <a:lnTo>
                    <a:pt x="427088" y="457949"/>
                  </a:lnTo>
                  <a:lnTo>
                    <a:pt x="430999" y="462559"/>
                  </a:lnTo>
                  <a:lnTo>
                    <a:pt x="433120" y="467664"/>
                  </a:lnTo>
                  <a:lnTo>
                    <a:pt x="437095" y="470560"/>
                  </a:lnTo>
                  <a:lnTo>
                    <a:pt x="441744" y="470560"/>
                  </a:lnTo>
                  <a:lnTo>
                    <a:pt x="446392" y="470560"/>
                  </a:lnTo>
                  <a:lnTo>
                    <a:pt x="450367" y="467664"/>
                  </a:lnTo>
                  <a:lnTo>
                    <a:pt x="453021" y="460705"/>
                  </a:lnTo>
                  <a:lnTo>
                    <a:pt x="453351" y="459181"/>
                  </a:lnTo>
                  <a:lnTo>
                    <a:pt x="453351" y="455980"/>
                  </a:lnTo>
                  <a:lnTo>
                    <a:pt x="453021" y="454444"/>
                  </a:lnTo>
                  <a:lnTo>
                    <a:pt x="450138" y="447560"/>
                  </a:lnTo>
                  <a:lnTo>
                    <a:pt x="449262" y="446277"/>
                  </a:lnTo>
                  <a:lnTo>
                    <a:pt x="447141" y="444347"/>
                  </a:lnTo>
                  <a:lnTo>
                    <a:pt x="445998" y="442975"/>
                  </a:lnTo>
                  <a:lnTo>
                    <a:pt x="440029" y="433882"/>
                  </a:lnTo>
                  <a:lnTo>
                    <a:pt x="436105" y="429247"/>
                  </a:lnTo>
                  <a:lnTo>
                    <a:pt x="433730" y="425716"/>
                  </a:lnTo>
                  <a:lnTo>
                    <a:pt x="417995" y="397078"/>
                  </a:lnTo>
                  <a:lnTo>
                    <a:pt x="414413" y="388785"/>
                  </a:lnTo>
                  <a:lnTo>
                    <a:pt x="411949" y="384441"/>
                  </a:lnTo>
                  <a:lnTo>
                    <a:pt x="410375" y="379031"/>
                  </a:lnTo>
                  <a:lnTo>
                    <a:pt x="403110" y="359244"/>
                  </a:lnTo>
                  <a:lnTo>
                    <a:pt x="399808" y="354088"/>
                  </a:lnTo>
                  <a:lnTo>
                    <a:pt x="395554" y="342239"/>
                  </a:lnTo>
                  <a:lnTo>
                    <a:pt x="391909" y="336562"/>
                  </a:lnTo>
                  <a:lnTo>
                    <a:pt x="385076" y="322414"/>
                  </a:lnTo>
                  <a:lnTo>
                    <a:pt x="380936" y="316115"/>
                  </a:lnTo>
                  <a:lnTo>
                    <a:pt x="377101" y="309079"/>
                  </a:lnTo>
                  <a:lnTo>
                    <a:pt x="375462" y="306844"/>
                  </a:lnTo>
                  <a:lnTo>
                    <a:pt x="368693" y="299351"/>
                  </a:lnTo>
                  <a:lnTo>
                    <a:pt x="360946" y="291757"/>
                  </a:lnTo>
                  <a:lnTo>
                    <a:pt x="345300" y="273900"/>
                  </a:lnTo>
                  <a:lnTo>
                    <a:pt x="333794" y="263575"/>
                  </a:lnTo>
                  <a:lnTo>
                    <a:pt x="309359" y="240029"/>
                  </a:lnTo>
                  <a:lnTo>
                    <a:pt x="293700" y="226987"/>
                  </a:lnTo>
                  <a:lnTo>
                    <a:pt x="244271" y="183807"/>
                  </a:lnTo>
                  <a:lnTo>
                    <a:pt x="227279" y="168427"/>
                  </a:lnTo>
                  <a:lnTo>
                    <a:pt x="209854" y="153924"/>
                  </a:lnTo>
                  <a:lnTo>
                    <a:pt x="173697" y="126149"/>
                  </a:lnTo>
                  <a:lnTo>
                    <a:pt x="155130" y="112953"/>
                  </a:lnTo>
                  <a:lnTo>
                    <a:pt x="136842" y="100329"/>
                  </a:lnTo>
                  <a:lnTo>
                    <a:pt x="119938" y="88214"/>
                  </a:lnTo>
                  <a:lnTo>
                    <a:pt x="89141" y="65036"/>
                  </a:lnTo>
                  <a:lnTo>
                    <a:pt x="76860" y="53225"/>
                  </a:lnTo>
                  <a:lnTo>
                    <a:pt x="38163" y="18592"/>
                  </a:lnTo>
                  <a:lnTo>
                    <a:pt x="30937" y="13462"/>
                  </a:lnTo>
                  <a:lnTo>
                    <a:pt x="23698" y="7099"/>
                  </a:lnTo>
                  <a:lnTo>
                    <a:pt x="19824" y="4825"/>
                  </a:lnTo>
                  <a:lnTo>
                    <a:pt x="18503" y="3568"/>
                  </a:lnTo>
                  <a:lnTo>
                    <a:pt x="14109" y="1028"/>
                  </a:lnTo>
                  <a:lnTo>
                    <a:pt x="12382" y="279"/>
                  </a:lnTo>
                  <a:lnTo>
                    <a:pt x="11099" y="0"/>
                  </a:lnTo>
                  <a:close/>
                </a:path>
              </a:pathLst>
            </a:custGeom>
            <a:solidFill>
              <a:srgbClr val="0000FF"/>
            </a:solidFill>
          </p:spPr>
          <p:txBody>
            <a:bodyPr wrap="square" lIns="0" tIns="0" rIns="0" bIns="0" rtlCol="0"/>
            <a:lstStyle/>
            <a:p>
              <a:endParaRPr/>
            </a:p>
          </p:txBody>
        </p:sp>
        <p:sp>
          <p:nvSpPr>
            <p:cNvPr id="51" name="object 51"/>
            <p:cNvSpPr/>
            <p:nvPr/>
          </p:nvSpPr>
          <p:spPr>
            <a:xfrm>
              <a:off x="7045629" y="3041523"/>
              <a:ext cx="453390" cy="471170"/>
            </a:xfrm>
            <a:custGeom>
              <a:avLst/>
              <a:gdLst/>
              <a:ahLst/>
              <a:cxnLst/>
              <a:rect l="l" t="t" r="r" b="b"/>
              <a:pathLst>
                <a:path w="453390" h="471170">
                  <a:moveTo>
                    <a:pt x="441744" y="470560"/>
                  </a:moveTo>
                  <a:lnTo>
                    <a:pt x="446392" y="470560"/>
                  </a:lnTo>
                  <a:lnTo>
                    <a:pt x="450367" y="467664"/>
                  </a:lnTo>
                  <a:lnTo>
                    <a:pt x="451980" y="463588"/>
                  </a:lnTo>
                  <a:lnTo>
                    <a:pt x="452386" y="462216"/>
                  </a:lnTo>
                  <a:lnTo>
                    <a:pt x="453021" y="460705"/>
                  </a:lnTo>
                  <a:lnTo>
                    <a:pt x="453351" y="459181"/>
                  </a:lnTo>
                  <a:lnTo>
                    <a:pt x="453351" y="457580"/>
                  </a:lnTo>
                  <a:lnTo>
                    <a:pt x="453351" y="455980"/>
                  </a:lnTo>
                  <a:lnTo>
                    <a:pt x="453021" y="454444"/>
                  </a:lnTo>
                  <a:lnTo>
                    <a:pt x="452437" y="453059"/>
                  </a:lnTo>
                  <a:lnTo>
                    <a:pt x="451484" y="451053"/>
                  </a:lnTo>
                  <a:lnTo>
                    <a:pt x="451002" y="449681"/>
                  </a:lnTo>
                  <a:lnTo>
                    <a:pt x="450138" y="447560"/>
                  </a:lnTo>
                  <a:lnTo>
                    <a:pt x="449262" y="446277"/>
                  </a:lnTo>
                  <a:lnTo>
                    <a:pt x="448182" y="445198"/>
                  </a:lnTo>
                  <a:lnTo>
                    <a:pt x="447141" y="444347"/>
                  </a:lnTo>
                  <a:lnTo>
                    <a:pt x="445998" y="442975"/>
                  </a:lnTo>
                  <a:lnTo>
                    <a:pt x="444487" y="440537"/>
                  </a:lnTo>
                  <a:lnTo>
                    <a:pt x="442175" y="437362"/>
                  </a:lnTo>
                  <a:lnTo>
                    <a:pt x="440029" y="433882"/>
                  </a:lnTo>
                  <a:lnTo>
                    <a:pt x="438696" y="432180"/>
                  </a:lnTo>
                  <a:lnTo>
                    <a:pt x="436105" y="429247"/>
                  </a:lnTo>
                  <a:lnTo>
                    <a:pt x="433730" y="425716"/>
                  </a:lnTo>
                  <a:lnTo>
                    <a:pt x="430847" y="420306"/>
                  </a:lnTo>
                  <a:lnTo>
                    <a:pt x="427481" y="414439"/>
                  </a:lnTo>
                  <a:lnTo>
                    <a:pt x="424370" y="409066"/>
                  </a:lnTo>
                  <a:lnTo>
                    <a:pt x="421297" y="403313"/>
                  </a:lnTo>
                  <a:lnTo>
                    <a:pt x="417995" y="397078"/>
                  </a:lnTo>
                  <a:lnTo>
                    <a:pt x="415035" y="390029"/>
                  </a:lnTo>
                  <a:lnTo>
                    <a:pt x="414413" y="388785"/>
                  </a:lnTo>
                  <a:lnTo>
                    <a:pt x="411949" y="384441"/>
                  </a:lnTo>
                  <a:lnTo>
                    <a:pt x="410375" y="379031"/>
                  </a:lnTo>
                  <a:lnTo>
                    <a:pt x="407784" y="372262"/>
                  </a:lnTo>
                  <a:lnTo>
                    <a:pt x="405917" y="366966"/>
                  </a:lnTo>
                  <a:lnTo>
                    <a:pt x="403923" y="361099"/>
                  </a:lnTo>
                  <a:lnTo>
                    <a:pt x="403542" y="360108"/>
                  </a:lnTo>
                  <a:lnTo>
                    <a:pt x="403339" y="359676"/>
                  </a:lnTo>
                  <a:lnTo>
                    <a:pt x="403110" y="359244"/>
                  </a:lnTo>
                  <a:lnTo>
                    <a:pt x="399808" y="354088"/>
                  </a:lnTo>
                  <a:lnTo>
                    <a:pt x="398335" y="349961"/>
                  </a:lnTo>
                  <a:lnTo>
                    <a:pt x="391909" y="336562"/>
                  </a:lnTo>
                  <a:lnTo>
                    <a:pt x="389064" y="330568"/>
                  </a:lnTo>
                  <a:lnTo>
                    <a:pt x="385876" y="323850"/>
                  </a:lnTo>
                  <a:lnTo>
                    <a:pt x="385076" y="322414"/>
                  </a:lnTo>
                  <a:lnTo>
                    <a:pt x="380936" y="316115"/>
                  </a:lnTo>
                  <a:lnTo>
                    <a:pt x="377101" y="309079"/>
                  </a:lnTo>
                  <a:lnTo>
                    <a:pt x="375462" y="306844"/>
                  </a:lnTo>
                  <a:lnTo>
                    <a:pt x="368693" y="299351"/>
                  </a:lnTo>
                  <a:lnTo>
                    <a:pt x="360946" y="291757"/>
                  </a:lnTo>
                  <a:lnTo>
                    <a:pt x="353682" y="283425"/>
                  </a:lnTo>
                  <a:lnTo>
                    <a:pt x="345300" y="273900"/>
                  </a:lnTo>
                  <a:lnTo>
                    <a:pt x="344284" y="272948"/>
                  </a:lnTo>
                  <a:lnTo>
                    <a:pt x="333794" y="263575"/>
                  </a:lnTo>
                  <a:lnTo>
                    <a:pt x="322072" y="252272"/>
                  </a:lnTo>
                  <a:lnTo>
                    <a:pt x="309359" y="240029"/>
                  </a:lnTo>
                  <a:lnTo>
                    <a:pt x="293700" y="226987"/>
                  </a:lnTo>
                  <a:lnTo>
                    <a:pt x="277507" y="212902"/>
                  </a:lnTo>
                  <a:lnTo>
                    <a:pt x="261226" y="198716"/>
                  </a:lnTo>
                  <a:lnTo>
                    <a:pt x="244271" y="183807"/>
                  </a:lnTo>
                  <a:lnTo>
                    <a:pt x="227279" y="168427"/>
                  </a:lnTo>
                  <a:lnTo>
                    <a:pt x="209854" y="153924"/>
                  </a:lnTo>
                  <a:lnTo>
                    <a:pt x="191249" y="139547"/>
                  </a:lnTo>
                  <a:lnTo>
                    <a:pt x="173697" y="126149"/>
                  </a:lnTo>
                  <a:lnTo>
                    <a:pt x="155130" y="112953"/>
                  </a:lnTo>
                  <a:lnTo>
                    <a:pt x="136842" y="100329"/>
                  </a:lnTo>
                  <a:lnTo>
                    <a:pt x="119938" y="88214"/>
                  </a:lnTo>
                  <a:lnTo>
                    <a:pt x="103784" y="76060"/>
                  </a:lnTo>
                  <a:lnTo>
                    <a:pt x="89141" y="65036"/>
                  </a:lnTo>
                  <a:lnTo>
                    <a:pt x="76860" y="53225"/>
                  </a:lnTo>
                  <a:lnTo>
                    <a:pt x="64681" y="42329"/>
                  </a:lnTo>
                  <a:lnTo>
                    <a:pt x="53962" y="32854"/>
                  </a:lnTo>
                  <a:lnTo>
                    <a:pt x="45720" y="25374"/>
                  </a:lnTo>
                  <a:lnTo>
                    <a:pt x="38163" y="18592"/>
                  </a:lnTo>
                  <a:lnTo>
                    <a:pt x="30937" y="13462"/>
                  </a:lnTo>
                  <a:lnTo>
                    <a:pt x="27406" y="10312"/>
                  </a:lnTo>
                  <a:lnTo>
                    <a:pt x="23698" y="7099"/>
                  </a:lnTo>
                  <a:lnTo>
                    <a:pt x="21602" y="5740"/>
                  </a:lnTo>
                  <a:lnTo>
                    <a:pt x="19824" y="4825"/>
                  </a:lnTo>
                  <a:lnTo>
                    <a:pt x="18503" y="3568"/>
                  </a:lnTo>
                  <a:lnTo>
                    <a:pt x="16471" y="2247"/>
                  </a:lnTo>
                  <a:lnTo>
                    <a:pt x="14109" y="1028"/>
                  </a:lnTo>
                  <a:lnTo>
                    <a:pt x="12382" y="279"/>
                  </a:lnTo>
                  <a:lnTo>
                    <a:pt x="11099" y="0"/>
                  </a:lnTo>
                  <a:lnTo>
                    <a:pt x="9753" y="0"/>
                  </a:lnTo>
                  <a:lnTo>
                    <a:pt x="4368" y="0"/>
                  </a:lnTo>
                  <a:lnTo>
                    <a:pt x="0" y="4368"/>
                  </a:lnTo>
                  <a:lnTo>
                    <a:pt x="0" y="9753"/>
                  </a:lnTo>
                  <a:lnTo>
                    <a:pt x="0" y="13119"/>
                  </a:lnTo>
                  <a:lnTo>
                    <a:pt x="1701" y="16078"/>
                  </a:lnTo>
                  <a:lnTo>
                    <a:pt x="4305" y="17830"/>
                  </a:lnTo>
                  <a:lnTo>
                    <a:pt x="6299" y="18923"/>
                  </a:lnTo>
                  <a:lnTo>
                    <a:pt x="7188" y="19837"/>
                  </a:lnTo>
                  <a:lnTo>
                    <a:pt x="7632" y="20281"/>
                  </a:lnTo>
                  <a:lnTo>
                    <a:pt x="8115" y="20675"/>
                  </a:lnTo>
                  <a:lnTo>
                    <a:pt x="8635" y="21031"/>
                  </a:lnTo>
                  <a:lnTo>
                    <a:pt x="11658" y="22644"/>
                  </a:lnTo>
                  <a:lnTo>
                    <a:pt x="14198" y="24955"/>
                  </a:lnTo>
                  <a:lnTo>
                    <a:pt x="18160" y="28549"/>
                  </a:lnTo>
                  <a:lnTo>
                    <a:pt x="25311" y="33743"/>
                  </a:lnTo>
                  <a:lnTo>
                    <a:pt x="32448" y="40106"/>
                  </a:lnTo>
                  <a:lnTo>
                    <a:pt x="40741" y="47586"/>
                  </a:lnTo>
                  <a:lnTo>
                    <a:pt x="51422" y="57137"/>
                  </a:lnTo>
                  <a:lnTo>
                    <a:pt x="63093" y="67716"/>
                  </a:lnTo>
                  <a:lnTo>
                    <a:pt x="107696" y="104609"/>
                  </a:lnTo>
                  <a:lnTo>
                    <a:pt x="143141" y="129870"/>
                  </a:lnTo>
                  <a:lnTo>
                    <a:pt x="161048" y="142849"/>
                  </a:lnTo>
                  <a:lnTo>
                    <a:pt x="178231" y="156286"/>
                  </a:lnTo>
                  <a:lnTo>
                    <a:pt x="196164" y="170510"/>
                  </a:lnTo>
                  <a:lnTo>
                    <a:pt x="212877" y="184594"/>
                  </a:lnTo>
                  <a:lnTo>
                    <a:pt x="229743" y="199923"/>
                  </a:lnTo>
                  <a:lnTo>
                    <a:pt x="246824" y="215087"/>
                  </a:lnTo>
                  <a:lnTo>
                    <a:pt x="263004" y="229425"/>
                  </a:lnTo>
                  <a:lnTo>
                    <a:pt x="279171" y="243751"/>
                  </a:lnTo>
                  <a:lnTo>
                    <a:pt x="294017" y="256412"/>
                  </a:lnTo>
                  <a:lnTo>
                    <a:pt x="306374" y="268465"/>
                  </a:lnTo>
                  <a:lnTo>
                    <a:pt x="318261" y="279984"/>
                  </a:lnTo>
                  <a:lnTo>
                    <a:pt x="328752" y="289344"/>
                  </a:lnTo>
                  <a:lnTo>
                    <a:pt x="336550" y="298310"/>
                  </a:lnTo>
                  <a:lnTo>
                    <a:pt x="343992" y="307009"/>
                  </a:lnTo>
                  <a:lnTo>
                    <a:pt x="351726" y="314947"/>
                  </a:lnTo>
                  <a:lnTo>
                    <a:pt x="357212" y="321195"/>
                  </a:lnTo>
                  <a:lnTo>
                    <a:pt x="360400" y="327469"/>
                  </a:lnTo>
                  <a:lnTo>
                    <a:pt x="364858" y="334581"/>
                  </a:lnTo>
                  <a:lnTo>
                    <a:pt x="367690" y="340626"/>
                  </a:lnTo>
                  <a:lnTo>
                    <a:pt x="370840" y="347370"/>
                  </a:lnTo>
                  <a:lnTo>
                    <a:pt x="371589" y="348678"/>
                  </a:lnTo>
                  <a:lnTo>
                    <a:pt x="374307" y="353021"/>
                  </a:lnTo>
                  <a:lnTo>
                    <a:pt x="375742" y="357352"/>
                  </a:lnTo>
                  <a:lnTo>
                    <a:pt x="381800" y="370065"/>
                  </a:lnTo>
                  <a:lnTo>
                    <a:pt x="383209" y="374383"/>
                  </a:lnTo>
                  <a:lnTo>
                    <a:pt x="385381" y="380453"/>
                  </a:lnTo>
                  <a:lnTo>
                    <a:pt x="387769" y="386295"/>
                  </a:lnTo>
                  <a:lnTo>
                    <a:pt x="389597" y="392455"/>
                  </a:lnTo>
                  <a:lnTo>
                    <a:pt x="389826" y="393204"/>
                  </a:lnTo>
                  <a:lnTo>
                    <a:pt x="390067" y="393788"/>
                  </a:lnTo>
                  <a:lnTo>
                    <a:pt x="390347" y="394347"/>
                  </a:lnTo>
                  <a:lnTo>
                    <a:pt x="393509" y="399884"/>
                  </a:lnTo>
                  <a:lnTo>
                    <a:pt x="396379" y="406692"/>
                  </a:lnTo>
                  <a:lnTo>
                    <a:pt x="400405" y="414413"/>
                  </a:lnTo>
                  <a:lnTo>
                    <a:pt x="403593" y="420382"/>
                  </a:lnTo>
                  <a:lnTo>
                    <a:pt x="406755" y="426008"/>
                  </a:lnTo>
                  <a:lnTo>
                    <a:pt x="409905" y="431571"/>
                  </a:lnTo>
                  <a:lnTo>
                    <a:pt x="413042" y="437438"/>
                  </a:lnTo>
                  <a:lnTo>
                    <a:pt x="416775" y="443166"/>
                  </a:lnTo>
                  <a:lnTo>
                    <a:pt x="417690" y="444385"/>
                  </a:lnTo>
                  <a:lnTo>
                    <a:pt x="420128" y="447166"/>
                  </a:lnTo>
                  <a:lnTo>
                    <a:pt x="421881" y="450164"/>
                  </a:lnTo>
                  <a:lnTo>
                    <a:pt x="424129" y="453516"/>
                  </a:lnTo>
                  <a:lnTo>
                    <a:pt x="426008" y="456501"/>
                  </a:lnTo>
                  <a:lnTo>
                    <a:pt x="426478" y="457200"/>
                  </a:lnTo>
                  <a:lnTo>
                    <a:pt x="426770" y="457580"/>
                  </a:lnTo>
                  <a:lnTo>
                    <a:pt x="427088" y="457949"/>
                  </a:lnTo>
                  <a:lnTo>
                    <a:pt x="429526" y="460743"/>
                  </a:lnTo>
                  <a:lnTo>
                    <a:pt x="430999" y="462559"/>
                  </a:lnTo>
                  <a:lnTo>
                    <a:pt x="433120" y="467664"/>
                  </a:lnTo>
                  <a:lnTo>
                    <a:pt x="437095" y="470560"/>
                  </a:lnTo>
                  <a:lnTo>
                    <a:pt x="441744" y="470560"/>
                  </a:lnTo>
                  <a:close/>
                </a:path>
              </a:pathLst>
            </a:custGeom>
            <a:ln w="3175">
              <a:solidFill>
                <a:srgbClr val="0000FF"/>
              </a:solidFill>
            </a:ln>
          </p:spPr>
          <p:txBody>
            <a:bodyPr wrap="square" lIns="0" tIns="0" rIns="0" bIns="0" rtlCol="0"/>
            <a:lstStyle/>
            <a:p>
              <a:endParaRPr/>
            </a:p>
          </p:txBody>
        </p:sp>
      </p:grpSp>
      <p:grpSp>
        <p:nvGrpSpPr>
          <p:cNvPr id="52" name="object 52"/>
          <p:cNvGrpSpPr/>
          <p:nvPr/>
        </p:nvGrpSpPr>
        <p:grpSpPr>
          <a:xfrm>
            <a:off x="6428587" y="2626169"/>
            <a:ext cx="306705" cy="342900"/>
            <a:chOff x="6428587" y="2626169"/>
            <a:chExt cx="306705" cy="342900"/>
          </a:xfrm>
        </p:grpSpPr>
        <p:sp>
          <p:nvSpPr>
            <p:cNvPr id="53" name="object 53"/>
            <p:cNvSpPr/>
            <p:nvPr/>
          </p:nvSpPr>
          <p:spPr>
            <a:xfrm>
              <a:off x="6428587" y="2626169"/>
              <a:ext cx="306705" cy="342900"/>
            </a:xfrm>
            <a:custGeom>
              <a:avLst/>
              <a:gdLst/>
              <a:ahLst/>
              <a:cxnLst/>
              <a:rect l="l" t="t" r="r" b="b"/>
              <a:pathLst>
                <a:path w="306704" h="342900">
                  <a:moveTo>
                    <a:pt x="298323" y="0"/>
                  </a:moveTo>
                  <a:lnTo>
                    <a:pt x="293217" y="0"/>
                  </a:lnTo>
                  <a:lnTo>
                    <a:pt x="291020" y="1549"/>
                  </a:lnTo>
                  <a:lnTo>
                    <a:pt x="285953" y="41833"/>
                  </a:lnTo>
                  <a:lnTo>
                    <a:pt x="285432" y="99352"/>
                  </a:lnTo>
                  <a:lnTo>
                    <a:pt x="284632" y="116052"/>
                  </a:lnTo>
                  <a:lnTo>
                    <a:pt x="283413" y="134010"/>
                  </a:lnTo>
                  <a:lnTo>
                    <a:pt x="281444" y="154762"/>
                  </a:lnTo>
                  <a:lnTo>
                    <a:pt x="279095" y="174409"/>
                  </a:lnTo>
                  <a:lnTo>
                    <a:pt x="277101" y="196253"/>
                  </a:lnTo>
                  <a:lnTo>
                    <a:pt x="269798" y="240372"/>
                  </a:lnTo>
                  <a:lnTo>
                    <a:pt x="254762" y="285902"/>
                  </a:lnTo>
                  <a:lnTo>
                    <a:pt x="227914" y="322148"/>
                  </a:lnTo>
                  <a:lnTo>
                    <a:pt x="217220" y="324815"/>
                  </a:lnTo>
                  <a:lnTo>
                    <a:pt x="211899" y="323888"/>
                  </a:lnTo>
                  <a:lnTo>
                    <a:pt x="183680" y="295160"/>
                  </a:lnTo>
                  <a:lnTo>
                    <a:pt x="161734" y="250621"/>
                  </a:lnTo>
                  <a:lnTo>
                    <a:pt x="141782" y="192417"/>
                  </a:lnTo>
                  <a:lnTo>
                    <a:pt x="131127" y="150266"/>
                  </a:lnTo>
                  <a:lnTo>
                    <a:pt x="122415" y="106451"/>
                  </a:lnTo>
                  <a:lnTo>
                    <a:pt x="114896" y="72326"/>
                  </a:lnTo>
                  <a:lnTo>
                    <a:pt x="111645" y="61213"/>
                  </a:lnTo>
                  <a:lnTo>
                    <a:pt x="109778" y="53111"/>
                  </a:lnTo>
                  <a:lnTo>
                    <a:pt x="105384" y="40208"/>
                  </a:lnTo>
                  <a:lnTo>
                    <a:pt x="100711" y="35267"/>
                  </a:lnTo>
                  <a:lnTo>
                    <a:pt x="98755" y="34391"/>
                  </a:lnTo>
                  <a:lnTo>
                    <a:pt x="93738" y="34937"/>
                  </a:lnTo>
                  <a:lnTo>
                    <a:pt x="84734" y="53555"/>
                  </a:lnTo>
                  <a:lnTo>
                    <a:pt x="80530" y="66865"/>
                  </a:lnTo>
                  <a:lnTo>
                    <a:pt x="78473" y="75742"/>
                  </a:lnTo>
                  <a:lnTo>
                    <a:pt x="74358" y="96138"/>
                  </a:lnTo>
                  <a:lnTo>
                    <a:pt x="72453" y="107835"/>
                  </a:lnTo>
                  <a:lnTo>
                    <a:pt x="70192" y="119151"/>
                  </a:lnTo>
                  <a:lnTo>
                    <a:pt x="68237" y="131698"/>
                  </a:lnTo>
                  <a:lnTo>
                    <a:pt x="65976" y="143738"/>
                  </a:lnTo>
                  <a:lnTo>
                    <a:pt x="63995" y="159423"/>
                  </a:lnTo>
                  <a:lnTo>
                    <a:pt x="49466" y="216357"/>
                  </a:lnTo>
                  <a:lnTo>
                    <a:pt x="32156" y="254774"/>
                  </a:lnTo>
                  <a:lnTo>
                    <a:pt x="15087" y="270484"/>
                  </a:lnTo>
                  <a:lnTo>
                    <a:pt x="13970" y="269659"/>
                  </a:lnTo>
                  <a:lnTo>
                    <a:pt x="12623" y="268198"/>
                  </a:lnTo>
                  <a:lnTo>
                    <a:pt x="12103" y="266369"/>
                  </a:lnTo>
                  <a:lnTo>
                    <a:pt x="11049" y="263905"/>
                  </a:lnTo>
                  <a:lnTo>
                    <a:pt x="11049" y="252793"/>
                  </a:lnTo>
                  <a:lnTo>
                    <a:pt x="12090" y="248678"/>
                  </a:lnTo>
                  <a:lnTo>
                    <a:pt x="12941" y="242315"/>
                  </a:lnTo>
                  <a:lnTo>
                    <a:pt x="16408" y="228193"/>
                  </a:lnTo>
                  <a:lnTo>
                    <a:pt x="18300" y="223850"/>
                  </a:lnTo>
                  <a:lnTo>
                    <a:pt x="19773" y="219443"/>
                  </a:lnTo>
                  <a:lnTo>
                    <a:pt x="20688" y="215684"/>
                  </a:lnTo>
                  <a:lnTo>
                    <a:pt x="24434" y="207416"/>
                  </a:lnTo>
                  <a:lnTo>
                    <a:pt x="24803" y="199237"/>
                  </a:lnTo>
                  <a:lnTo>
                    <a:pt x="23139" y="195033"/>
                  </a:lnTo>
                  <a:lnTo>
                    <a:pt x="22250" y="193878"/>
                  </a:lnTo>
                  <a:lnTo>
                    <a:pt x="19164" y="191262"/>
                  </a:lnTo>
                  <a:lnTo>
                    <a:pt x="17767" y="190677"/>
                  </a:lnTo>
                  <a:lnTo>
                    <a:pt x="14173" y="190677"/>
                  </a:lnTo>
                  <a:lnTo>
                    <a:pt x="12357" y="191719"/>
                  </a:lnTo>
                  <a:lnTo>
                    <a:pt x="10096" y="195719"/>
                  </a:lnTo>
                  <a:lnTo>
                    <a:pt x="9918" y="198729"/>
                  </a:lnTo>
                  <a:lnTo>
                    <a:pt x="10312" y="199948"/>
                  </a:lnTo>
                  <a:lnTo>
                    <a:pt x="11569" y="202196"/>
                  </a:lnTo>
                  <a:lnTo>
                    <a:pt x="11772" y="204584"/>
                  </a:lnTo>
                  <a:lnTo>
                    <a:pt x="11531" y="206006"/>
                  </a:lnTo>
                  <a:lnTo>
                    <a:pt x="9436" y="211581"/>
                  </a:lnTo>
                  <a:lnTo>
                    <a:pt x="8547" y="216395"/>
                  </a:lnTo>
                  <a:lnTo>
                    <a:pt x="7632" y="219760"/>
                  </a:lnTo>
                  <a:lnTo>
                    <a:pt x="5880" y="224129"/>
                  </a:lnTo>
                  <a:lnTo>
                    <a:pt x="2120" y="240245"/>
                  </a:lnTo>
                  <a:lnTo>
                    <a:pt x="1270" y="246265"/>
                  </a:lnTo>
                  <a:lnTo>
                    <a:pt x="0" y="252069"/>
                  </a:lnTo>
                  <a:lnTo>
                    <a:pt x="12" y="265074"/>
                  </a:lnTo>
                  <a:lnTo>
                    <a:pt x="406" y="267182"/>
                  </a:lnTo>
                  <a:lnTo>
                    <a:pt x="1346" y="269544"/>
                  </a:lnTo>
                  <a:lnTo>
                    <a:pt x="2628" y="274040"/>
                  </a:lnTo>
                  <a:lnTo>
                    <a:pt x="8153" y="280631"/>
                  </a:lnTo>
                  <a:lnTo>
                    <a:pt x="9525" y="281381"/>
                  </a:lnTo>
                  <a:lnTo>
                    <a:pt x="12090" y="282346"/>
                  </a:lnTo>
                  <a:lnTo>
                    <a:pt x="14173" y="282727"/>
                  </a:lnTo>
                  <a:lnTo>
                    <a:pt x="18656" y="282651"/>
                  </a:lnTo>
                  <a:lnTo>
                    <a:pt x="53174" y="244728"/>
                  </a:lnTo>
                  <a:lnTo>
                    <a:pt x="70993" y="191922"/>
                  </a:lnTo>
                  <a:lnTo>
                    <a:pt x="79768" y="146316"/>
                  </a:lnTo>
                  <a:lnTo>
                    <a:pt x="82156" y="134327"/>
                  </a:lnTo>
                  <a:lnTo>
                    <a:pt x="84239" y="121945"/>
                  </a:lnTo>
                  <a:lnTo>
                    <a:pt x="86652" y="110642"/>
                  </a:lnTo>
                  <a:lnTo>
                    <a:pt x="88747" y="99148"/>
                  </a:lnTo>
                  <a:lnTo>
                    <a:pt x="95300" y="71246"/>
                  </a:lnTo>
                  <a:lnTo>
                    <a:pt x="96926" y="66243"/>
                  </a:lnTo>
                  <a:lnTo>
                    <a:pt x="99783" y="75844"/>
                  </a:lnTo>
                  <a:lnTo>
                    <a:pt x="107238" y="109486"/>
                  </a:lnTo>
                  <a:lnTo>
                    <a:pt x="115900" y="153403"/>
                  </a:lnTo>
                  <a:lnTo>
                    <a:pt x="120967" y="176428"/>
                  </a:lnTo>
                  <a:lnTo>
                    <a:pt x="139382" y="237045"/>
                  </a:lnTo>
                  <a:lnTo>
                    <a:pt x="154609" y="274142"/>
                  </a:lnTo>
                  <a:lnTo>
                    <a:pt x="179260" y="315912"/>
                  </a:lnTo>
                  <a:lnTo>
                    <a:pt x="214477" y="342176"/>
                  </a:lnTo>
                  <a:lnTo>
                    <a:pt x="224104" y="342633"/>
                  </a:lnTo>
                  <a:lnTo>
                    <a:pt x="225920" y="342455"/>
                  </a:lnTo>
                  <a:lnTo>
                    <a:pt x="257060" y="319316"/>
                  </a:lnTo>
                  <a:lnTo>
                    <a:pt x="279158" y="280009"/>
                  </a:lnTo>
                  <a:lnTo>
                    <a:pt x="294462" y="222516"/>
                  </a:lnTo>
                  <a:lnTo>
                    <a:pt x="299796" y="176720"/>
                  </a:lnTo>
                  <a:lnTo>
                    <a:pt x="302158" y="157086"/>
                  </a:lnTo>
                  <a:lnTo>
                    <a:pt x="304152" y="135928"/>
                  </a:lnTo>
                  <a:lnTo>
                    <a:pt x="305320" y="117297"/>
                  </a:lnTo>
                  <a:lnTo>
                    <a:pt x="306108" y="100088"/>
                  </a:lnTo>
                  <a:lnTo>
                    <a:pt x="305587" y="42062"/>
                  </a:lnTo>
                  <a:lnTo>
                    <a:pt x="301561" y="4025"/>
                  </a:lnTo>
                  <a:lnTo>
                    <a:pt x="300520" y="1549"/>
                  </a:lnTo>
                  <a:lnTo>
                    <a:pt x="298323" y="0"/>
                  </a:lnTo>
                  <a:close/>
                </a:path>
              </a:pathLst>
            </a:custGeom>
            <a:solidFill>
              <a:srgbClr val="0000FF"/>
            </a:solidFill>
          </p:spPr>
          <p:txBody>
            <a:bodyPr wrap="square" lIns="0" tIns="0" rIns="0" bIns="0" rtlCol="0"/>
            <a:lstStyle/>
            <a:p>
              <a:endParaRPr/>
            </a:p>
          </p:txBody>
        </p:sp>
        <p:sp>
          <p:nvSpPr>
            <p:cNvPr id="54" name="object 54"/>
            <p:cNvSpPr/>
            <p:nvPr/>
          </p:nvSpPr>
          <p:spPr>
            <a:xfrm>
              <a:off x="6428587" y="2626169"/>
              <a:ext cx="306705" cy="342900"/>
            </a:xfrm>
            <a:custGeom>
              <a:avLst/>
              <a:gdLst/>
              <a:ahLst/>
              <a:cxnLst/>
              <a:rect l="l" t="t" r="r" b="b"/>
              <a:pathLst>
                <a:path w="306704" h="342900">
                  <a:moveTo>
                    <a:pt x="224104" y="342633"/>
                  </a:moveTo>
                  <a:lnTo>
                    <a:pt x="224726" y="342633"/>
                  </a:lnTo>
                  <a:lnTo>
                    <a:pt x="225336" y="342569"/>
                  </a:lnTo>
                  <a:lnTo>
                    <a:pt x="257060" y="319316"/>
                  </a:lnTo>
                  <a:lnTo>
                    <a:pt x="279158" y="280009"/>
                  </a:lnTo>
                  <a:lnTo>
                    <a:pt x="294462" y="222516"/>
                  </a:lnTo>
                  <a:lnTo>
                    <a:pt x="299796" y="176720"/>
                  </a:lnTo>
                  <a:lnTo>
                    <a:pt x="302158" y="157086"/>
                  </a:lnTo>
                  <a:lnTo>
                    <a:pt x="304152" y="135928"/>
                  </a:lnTo>
                  <a:lnTo>
                    <a:pt x="305320" y="117297"/>
                  </a:lnTo>
                  <a:lnTo>
                    <a:pt x="306108" y="100088"/>
                  </a:lnTo>
                  <a:lnTo>
                    <a:pt x="306019" y="83324"/>
                  </a:lnTo>
                  <a:lnTo>
                    <a:pt x="305943" y="67894"/>
                  </a:lnTo>
                  <a:lnTo>
                    <a:pt x="304723" y="22720"/>
                  </a:lnTo>
                  <a:lnTo>
                    <a:pt x="298323" y="0"/>
                  </a:lnTo>
                  <a:lnTo>
                    <a:pt x="295770" y="0"/>
                  </a:lnTo>
                  <a:lnTo>
                    <a:pt x="293217" y="0"/>
                  </a:lnTo>
                  <a:lnTo>
                    <a:pt x="285953" y="41833"/>
                  </a:lnTo>
                  <a:lnTo>
                    <a:pt x="285521" y="83324"/>
                  </a:lnTo>
                  <a:lnTo>
                    <a:pt x="285432" y="99352"/>
                  </a:lnTo>
                  <a:lnTo>
                    <a:pt x="284632" y="116052"/>
                  </a:lnTo>
                  <a:lnTo>
                    <a:pt x="283413" y="134010"/>
                  </a:lnTo>
                  <a:lnTo>
                    <a:pt x="281444" y="154762"/>
                  </a:lnTo>
                  <a:lnTo>
                    <a:pt x="279095" y="174409"/>
                  </a:lnTo>
                  <a:lnTo>
                    <a:pt x="277101" y="196253"/>
                  </a:lnTo>
                  <a:lnTo>
                    <a:pt x="269798" y="240372"/>
                  </a:lnTo>
                  <a:lnTo>
                    <a:pt x="254762" y="285902"/>
                  </a:lnTo>
                  <a:lnTo>
                    <a:pt x="227914" y="322148"/>
                  </a:lnTo>
                  <a:lnTo>
                    <a:pt x="217220" y="324815"/>
                  </a:lnTo>
                  <a:lnTo>
                    <a:pt x="211899" y="323888"/>
                  </a:lnTo>
                  <a:lnTo>
                    <a:pt x="183680" y="295160"/>
                  </a:lnTo>
                  <a:lnTo>
                    <a:pt x="161734" y="250621"/>
                  </a:lnTo>
                  <a:lnTo>
                    <a:pt x="148069" y="212445"/>
                  </a:lnTo>
                  <a:lnTo>
                    <a:pt x="136296" y="172897"/>
                  </a:lnTo>
                  <a:lnTo>
                    <a:pt x="126771" y="128612"/>
                  </a:lnTo>
                  <a:lnTo>
                    <a:pt x="122415" y="106451"/>
                  </a:lnTo>
                  <a:lnTo>
                    <a:pt x="118046" y="86588"/>
                  </a:lnTo>
                  <a:lnTo>
                    <a:pt x="114896" y="72326"/>
                  </a:lnTo>
                  <a:lnTo>
                    <a:pt x="111645" y="61213"/>
                  </a:lnTo>
                  <a:lnTo>
                    <a:pt x="109778" y="53111"/>
                  </a:lnTo>
                  <a:lnTo>
                    <a:pt x="107226" y="45681"/>
                  </a:lnTo>
                  <a:lnTo>
                    <a:pt x="106045" y="41871"/>
                  </a:lnTo>
                  <a:lnTo>
                    <a:pt x="105384" y="40208"/>
                  </a:lnTo>
                  <a:lnTo>
                    <a:pt x="104813" y="39369"/>
                  </a:lnTo>
                  <a:lnTo>
                    <a:pt x="104101" y="38658"/>
                  </a:lnTo>
                  <a:lnTo>
                    <a:pt x="102133" y="36690"/>
                  </a:lnTo>
                  <a:lnTo>
                    <a:pt x="100711" y="35267"/>
                  </a:lnTo>
                  <a:lnTo>
                    <a:pt x="98755" y="34391"/>
                  </a:lnTo>
                  <a:lnTo>
                    <a:pt x="96596" y="34391"/>
                  </a:lnTo>
                  <a:lnTo>
                    <a:pt x="87109" y="44754"/>
                  </a:lnTo>
                  <a:lnTo>
                    <a:pt x="85928" y="48628"/>
                  </a:lnTo>
                  <a:lnTo>
                    <a:pt x="84734" y="53555"/>
                  </a:lnTo>
                  <a:lnTo>
                    <a:pt x="82892" y="59194"/>
                  </a:lnTo>
                  <a:lnTo>
                    <a:pt x="80530" y="66865"/>
                  </a:lnTo>
                  <a:lnTo>
                    <a:pt x="78473" y="75742"/>
                  </a:lnTo>
                  <a:lnTo>
                    <a:pt x="76606" y="85432"/>
                  </a:lnTo>
                  <a:lnTo>
                    <a:pt x="74358" y="96138"/>
                  </a:lnTo>
                  <a:lnTo>
                    <a:pt x="72453" y="107835"/>
                  </a:lnTo>
                  <a:lnTo>
                    <a:pt x="70192" y="119151"/>
                  </a:lnTo>
                  <a:lnTo>
                    <a:pt x="68237" y="131698"/>
                  </a:lnTo>
                  <a:lnTo>
                    <a:pt x="65976" y="143738"/>
                  </a:lnTo>
                  <a:lnTo>
                    <a:pt x="63995" y="159423"/>
                  </a:lnTo>
                  <a:lnTo>
                    <a:pt x="60972" y="173393"/>
                  </a:lnTo>
                  <a:lnTo>
                    <a:pt x="49466" y="216357"/>
                  </a:lnTo>
                  <a:lnTo>
                    <a:pt x="32156" y="254774"/>
                  </a:lnTo>
                  <a:lnTo>
                    <a:pt x="15087" y="270484"/>
                  </a:lnTo>
                  <a:lnTo>
                    <a:pt x="13970" y="269659"/>
                  </a:lnTo>
                  <a:lnTo>
                    <a:pt x="12623" y="268198"/>
                  </a:lnTo>
                  <a:lnTo>
                    <a:pt x="12103" y="266369"/>
                  </a:lnTo>
                  <a:lnTo>
                    <a:pt x="11049" y="263905"/>
                  </a:lnTo>
                  <a:lnTo>
                    <a:pt x="11023" y="261543"/>
                  </a:lnTo>
                  <a:lnTo>
                    <a:pt x="10998" y="256832"/>
                  </a:lnTo>
                  <a:lnTo>
                    <a:pt x="11049" y="252793"/>
                  </a:lnTo>
                  <a:lnTo>
                    <a:pt x="12090" y="248678"/>
                  </a:lnTo>
                  <a:lnTo>
                    <a:pt x="12941" y="242315"/>
                  </a:lnTo>
                  <a:lnTo>
                    <a:pt x="14071" y="237108"/>
                  </a:lnTo>
                  <a:lnTo>
                    <a:pt x="15252" y="232498"/>
                  </a:lnTo>
                  <a:lnTo>
                    <a:pt x="16408" y="228193"/>
                  </a:lnTo>
                  <a:lnTo>
                    <a:pt x="18300" y="223850"/>
                  </a:lnTo>
                  <a:lnTo>
                    <a:pt x="19773" y="219443"/>
                  </a:lnTo>
                  <a:lnTo>
                    <a:pt x="20688" y="215684"/>
                  </a:lnTo>
                  <a:lnTo>
                    <a:pt x="21717" y="213575"/>
                  </a:lnTo>
                  <a:lnTo>
                    <a:pt x="23037" y="210819"/>
                  </a:lnTo>
                  <a:lnTo>
                    <a:pt x="24625" y="204584"/>
                  </a:lnTo>
                  <a:lnTo>
                    <a:pt x="24764" y="203187"/>
                  </a:lnTo>
                  <a:lnTo>
                    <a:pt x="24917" y="201104"/>
                  </a:lnTo>
                  <a:lnTo>
                    <a:pt x="24942" y="200126"/>
                  </a:lnTo>
                  <a:lnTo>
                    <a:pt x="24892" y="199669"/>
                  </a:lnTo>
                  <a:lnTo>
                    <a:pt x="17767" y="190677"/>
                  </a:lnTo>
                  <a:lnTo>
                    <a:pt x="16217" y="190677"/>
                  </a:lnTo>
                  <a:lnTo>
                    <a:pt x="14173" y="190677"/>
                  </a:lnTo>
                  <a:lnTo>
                    <a:pt x="9918" y="196557"/>
                  </a:lnTo>
                  <a:lnTo>
                    <a:pt x="9918" y="197421"/>
                  </a:lnTo>
                  <a:lnTo>
                    <a:pt x="9918" y="198729"/>
                  </a:lnTo>
                  <a:lnTo>
                    <a:pt x="10312" y="199948"/>
                  </a:lnTo>
                  <a:lnTo>
                    <a:pt x="10998" y="200952"/>
                  </a:lnTo>
                  <a:lnTo>
                    <a:pt x="11569" y="202196"/>
                  </a:lnTo>
                  <a:lnTo>
                    <a:pt x="11772" y="204584"/>
                  </a:lnTo>
                  <a:lnTo>
                    <a:pt x="11531" y="206006"/>
                  </a:lnTo>
                  <a:lnTo>
                    <a:pt x="10502" y="208724"/>
                  </a:lnTo>
                  <a:lnTo>
                    <a:pt x="9436" y="211581"/>
                  </a:lnTo>
                  <a:lnTo>
                    <a:pt x="8547" y="216395"/>
                  </a:lnTo>
                  <a:lnTo>
                    <a:pt x="7632" y="219760"/>
                  </a:lnTo>
                  <a:lnTo>
                    <a:pt x="5880" y="224129"/>
                  </a:lnTo>
                  <a:lnTo>
                    <a:pt x="4495" y="229806"/>
                  </a:lnTo>
                  <a:lnTo>
                    <a:pt x="3340" y="234518"/>
                  </a:lnTo>
                  <a:lnTo>
                    <a:pt x="2120" y="240245"/>
                  </a:lnTo>
                  <a:lnTo>
                    <a:pt x="1270" y="246265"/>
                  </a:lnTo>
                  <a:lnTo>
                    <a:pt x="165" y="250748"/>
                  </a:lnTo>
                  <a:lnTo>
                    <a:pt x="50" y="251307"/>
                  </a:lnTo>
                  <a:lnTo>
                    <a:pt x="0" y="251688"/>
                  </a:lnTo>
                  <a:lnTo>
                    <a:pt x="0" y="252069"/>
                  </a:lnTo>
                  <a:lnTo>
                    <a:pt x="63" y="256832"/>
                  </a:lnTo>
                  <a:lnTo>
                    <a:pt x="38" y="261543"/>
                  </a:lnTo>
                  <a:lnTo>
                    <a:pt x="12" y="265074"/>
                  </a:lnTo>
                  <a:lnTo>
                    <a:pt x="406" y="267182"/>
                  </a:lnTo>
                  <a:lnTo>
                    <a:pt x="1346" y="269544"/>
                  </a:lnTo>
                  <a:lnTo>
                    <a:pt x="1917" y="272211"/>
                  </a:lnTo>
                  <a:lnTo>
                    <a:pt x="17335" y="282778"/>
                  </a:lnTo>
                  <a:lnTo>
                    <a:pt x="17830" y="282778"/>
                  </a:lnTo>
                  <a:lnTo>
                    <a:pt x="47599" y="254177"/>
                  </a:lnTo>
                  <a:lnTo>
                    <a:pt x="53174" y="244728"/>
                  </a:lnTo>
                  <a:lnTo>
                    <a:pt x="57645" y="233502"/>
                  </a:lnTo>
                  <a:lnTo>
                    <a:pt x="62128" y="220598"/>
                  </a:lnTo>
                  <a:lnTo>
                    <a:pt x="66560" y="206120"/>
                  </a:lnTo>
                  <a:lnTo>
                    <a:pt x="70993" y="191922"/>
                  </a:lnTo>
                  <a:lnTo>
                    <a:pt x="74409" y="176377"/>
                  </a:lnTo>
                  <a:lnTo>
                    <a:pt x="77647" y="162140"/>
                  </a:lnTo>
                  <a:lnTo>
                    <a:pt x="79768" y="146316"/>
                  </a:lnTo>
                  <a:lnTo>
                    <a:pt x="82156" y="134327"/>
                  </a:lnTo>
                  <a:lnTo>
                    <a:pt x="84239" y="121945"/>
                  </a:lnTo>
                  <a:lnTo>
                    <a:pt x="86652" y="110642"/>
                  </a:lnTo>
                  <a:lnTo>
                    <a:pt x="88747" y="99148"/>
                  </a:lnTo>
                  <a:lnTo>
                    <a:pt x="91211" y="88658"/>
                  </a:lnTo>
                  <a:lnTo>
                    <a:pt x="93332" y="79197"/>
                  </a:lnTo>
                  <a:lnTo>
                    <a:pt x="95300" y="71246"/>
                  </a:lnTo>
                  <a:lnTo>
                    <a:pt x="96926" y="66243"/>
                  </a:lnTo>
                  <a:lnTo>
                    <a:pt x="99783" y="75844"/>
                  </a:lnTo>
                  <a:lnTo>
                    <a:pt x="102882" y="89700"/>
                  </a:lnTo>
                  <a:lnTo>
                    <a:pt x="107238" y="109486"/>
                  </a:lnTo>
                  <a:lnTo>
                    <a:pt x="111582" y="131597"/>
                  </a:lnTo>
                  <a:lnTo>
                    <a:pt x="115900" y="153403"/>
                  </a:lnTo>
                  <a:lnTo>
                    <a:pt x="126619" y="196773"/>
                  </a:lnTo>
                  <a:lnTo>
                    <a:pt x="139382" y="237045"/>
                  </a:lnTo>
                  <a:lnTo>
                    <a:pt x="154609" y="274142"/>
                  </a:lnTo>
                  <a:lnTo>
                    <a:pt x="179260" y="315912"/>
                  </a:lnTo>
                  <a:lnTo>
                    <a:pt x="214477" y="342176"/>
                  </a:lnTo>
                  <a:lnTo>
                    <a:pt x="223862" y="342633"/>
                  </a:lnTo>
                  <a:lnTo>
                    <a:pt x="224104" y="342633"/>
                  </a:lnTo>
                  <a:close/>
                </a:path>
              </a:pathLst>
            </a:custGeom>
            <a:ln w="3175">
              <a:solidFill>
                <a:srgbClr val="0000FF"/>
              </a:solidFill>
            </a:ln>
          </p:spPr>
          <p:txBody>
            <a:bodyPr wrap="square" lIns="0" tIns="0" rIns="0" bIns="0" rtlCol="0"/>
            <a:lstStyle/>
            <a:p>
              <a:endParaRPr/>
            </a:p>
          </p:txBody>
        </p:sp>
      </p:grpSp>
      <p:pic>
        <p:nvPicPr>
          <p:cNvPr id="55" name="object 55"/>
          <p:cNvPicPr/>
          <p:nvPr/>
        </p:nvPicPr>
        <p:blipFill>
          <a:blip r:embed="rId8" cstate="print"/>
          <a:stretch>
            <a:fillRect/>
          </a:stretch>
        </p:blipFill>
        <p:spPr>
          <a:xfrm>
            <a:off x="6893014" y="2626080"/>
            <a:ext cx="210375" cy="305371"/>
          </a:xfrm>
          <a:prstGeom prst="rect">
            <a:avLst/>
          </a:prstGeom>
        </p:spPr>
      </p:pic>
      <p:pic>
        <p:nvPicPr>
          <p:cNvPr id="56" name="object 56"/>
          <p:cNvPicPr/>
          <p:nvPr/>
        </p:nvPicPr>
        <p:blipFill>
          <a:blip r:embed="rId9" cstate="print"/>
          <a:stretch>
            <a:fillRect/>
          </a:stretch>
        </p:blipFill>
        <p:spPr>
          <a:xfrm>
            <a:off x="5596661" y="1921916"/>
            <a:ext cx="958456" cy="623138"/>
          </a:xfrm>
          <a:prstGeom prst="rect">
            <a:avLst/>
          </a:prstGeom>
        </p:spPr>
      </p:pic>
      <p:pic>
        <p:nvPicPr>
          <p:cNvPr id="57" name="object 57"/>
          <p:cNvPicPr/>
          <p:nvPr/>
        </p:nvPicPr>
        <p:blipFill>
          <a:blip r:embed="rId10" cstate="print"/>
          <a:stretch>
            <a:fillRect/>
          </a:stretch>
        </p:blipFill>
        <p:spPr>
          <a:xfrm>
            <a:off x="4117606" y="1837893"/>
            <a:ext cx="1402981" cy="1509572"/>
          </a:xfrm>
          <a:prstGeom prst="rect">
            <a:avLst/>
          </a:prstGeom>
        </p:spPr>
      </p:pic>
      <p:grpSp>
        <p:nvGrpSpPr>
          <p:cNvPr id="58" name="object 58"/>
          <p:cNvGrpSpPr/>
          <p:nvPr/>
        </p:nvGrpSpPr>
        <p:grpSpPr>
          <a:xfrm>
            <a:off x="2450020" y="1910867"/>
            <a:ext cx="754380" cy="437515"/>
            <a:chOff x="2450020" y="1910867"/>
            <a:chExt cx="754380" cy="437515"/>
          </a:xfrm>
        </p:grpSpPr>
        <p:sp>
          <p:nvSpPr>
            <p:cNvPr id="59" name="object 59"/>
            <p:cNvSpPr/>
            <p:nvPr/>
          </p:nvSpPr>
          <p:spPr>
            <a:xfrm>
              <a:off x="2450020" y="1910930"/>
              <a:ext cx="754380" cy="437515"/>
            </a:xfrm>
            <a:custGeom>
              <a:avLst/>
              <a:gdLst/>
              <a:ahLst/>
              <a:cxnLst/>
              <a:rect l="l" t="t" r="r" b="b"/>
              <a:pathLst>
                <a:path w="754380" h="437514">
                  <a:moveTo>
                    <a:pt x="726973" y="0"/>
                  </a:moveTo>
                  <a:lnTo>
                    <a:pt x="723150" y="1117"/>
                  </a:lnTo>
                  <a:lnTo>
                    <a:pt x="716749" y="4699"/>
                  </a:lnTo>
                  <a:lnTo>
                    <a:pt x="715657" y="5549"/>
                  </a:lnTo>
                  <a:lnTo>
                    <a:pt x="712990" y="7061"/>
                  </a:lnTo>
                  <a:lnTo>
                    <a:pt x="710907" y="9144"/>
                  </a:lnTo>
                  <a:lnTo>
                    <a:pt x="708901" y="10413"/>
                  </a:lnTo>
                  <a:lnTo>
                    <a:pt x="704888" y="12585"/>
                  </a:lnTo>
                  <a:lnTo>
                    <a:pt x="701090" y="15354"/>
                  </a:lnTo>
                  <a:lnTo>
                    <a:pt x="696188" y="17856"/>
                  </a:lnTo>
                  <a:lnTo>
                    <a:pt x="680948" y="26479"/>
                  </a:lnTo>
                  <a:lnTo>
                    <a:pt x="671093" y="32702"/>
                  </a:lnTo>
                  <a:lnTo>
                    <a:pt x="660387" y="40297"/>
                  </a:lnTo>
                  <a:lnTo>
                    <a:pt x="616762" y="65925"/>
                  </a:lnTo>
                  <a:lnTo>
                    <a:pt x="600316" y="76796"/>
                  </a:lnTo>
                  <a:lnTo>
                    <a:pt x="582218" y="87807"/>
                  </a:lnTo>
                  <a:lnTo>
                    <a:pt x="563626" y="100723"/>
                  </a:lnTo>
                  <a:lnTo>
                    <a:pt x="545642" y="112839"/>
                  </a:lnTo>
                  <a:lnTo>
                    <a:pt x="488340" y="147332"/>
                  </a:lnTo>
                  <a:lnTo>
                    <a:pt x="467245" y="158457"/>
                  </a:lnTo>
                  <a:lnTo>
                    <a:pt x="445833" y="170065"/>
                  </a:lnTo>
                  <a:lnTo>
                    <a:pt x="399834" y="195897"/>
                  </a:lnTo>
                  <a:lnTo>
                    <a:pt x="328841" y="238925"/>
                  </a:lnTo>
                  <a:lnTo>
                    <a:pt x="278472" y="270763"/>
                  </a:lnTo>
                  <a:lnTo>
                    <a:pt x="253949" y="287083"/>
                  </a:lnTo>
                  <a:lnTo>
                    <a:pt x="207149" y="315620"/>
                  </a:lnTo>
                  <a:lnTo>
                    <a:pt x="143929" y="351561"/>
                  </a:lnTo>
                  <a:lnTo>
                    <a:pt x="124548" y="362242"/>
                  </a:lnTo>
                  <a:lnTo>
                    <a:pt x="107289" y="372706"/>
                  </a:lnTo>
                  <a:lnTo>
                    <a:pt x="66446" y="401332"/>
                  </a:lnTo>
                  <a:lnTo>
                    <a:pt x="29476" y="420903"/>
                  </a:lnTo>
                  <a:lnTo>
                    <a:pt x="16700" y="424472"/>
                  </a:lnTo>
                  <a:lnTo>
                    <a:pt x="13411" y="423862"/>
                  </a:lnTo>
                  <a:lnTo>
                    <a:pt x="11988" y="423913"/>
                  </a:lnTo>
                  <a:lnTo>
                    <a:pt x="10579" y="423316"/>
                  </a:lnTo>
                  <a:lnTo>
                    <a:pt x="8229" y="421703"/>
                  </a:lnTo>
                  <a:lnTo>
                    <a:pt x="7099" y="421335"/>
                  </a:lnTo>
                  <a:lnTo>
                    <a:pt x="2641" y="421335"/>
                  </a:lnTo>
                  <a:lnTo>
                    <a:pt x="0" y="423964"/>
                  </a:lnTo>
                  <a:lnTo>
                    <a:pt x="0" y="428434"/>
                  </a:lnTo>
                  <a:lnTo>
                    <a:pt x="381" y="429564"/>
                  </a:lnTo>
                  <a:lnTo>
                    <a:pt x="11963" y="436067"/>
                  </a:lnTo>
                  <a:lnTo>
                    <a:pt x="14135" y="436880"/>
                  </a:lnTo>
                  <a:lnTo>
                    <a:pt x="73355" y="412851"/>
                  </a:lnTo>
                  <a:lnTo>
                    <a:pt x="114528" y="384200"/>
                  </a:lnTo>
                  <a:lnTo>
                    <a:pt x="131254" y="374129"/>
                  </a:lnTo>
                  <a:lnTo>
                    <a:pt x="150533" y="363512"/>
                  </a:lnTo>
                  <a:lnTo>
                    <a:pt x="192138" y="339674"/>
                  </a:lnTo>
                  <a:lnTo>
                    <a:pt x="213931" y="327431"/>
                  </a:lnTo>
                  <a:lnTo>
                    <a:pt x="261302" y="298983"/>
                  </a:lnTo>
                  <a:lnTo>
                    <a:pt x="286092" y="282714"/>
                  </a:lnTo>
                  <a:lnTo>
                    <a:pt x="336296" y="251206"/>
                  </a:lnTo>
                  <a:lnTo>
                    <a:pt x="407098" y="208673"/>
                  </a:lnTo>
                  <a:lnTo>
                    <a:pt x="452894" y="183070"/>
                  </a:lnTo>
                  <a:lnTo>
                    <a:pt x="474205" y="171742"/>
                  </a:lnTo>
                  <a:lnTo>
                    <a:pt x="495604" y="160832"/>
                  </a:lnTo>
                  <a:lnTo>
                    <a:pt x="534949" y="137871"/>
                  </a:lnTo>
                  <a:lnTo>
                    <a:pt x="554037" y="126377"/>
                  </a:lnTo>
                  <a:lnTo>
                    <a:pt x="572592" y="113880"/>
                  </a:lnTo>
                  <a:lnTo>
                    <a:pt x="590702" y="101282"/>
                  </a:lnTo>
                  <a:lnTo>
                    <a:pt x="608711" y="90322"/>
                  </a:lnTo>
                  <a:lnTo>
                    <a:pt x="625030" y="79629"/>
                  </a:lnTo>
                  <a:lnTo>
                    <a:pt x="655726" y="61544"/>
                  </a:lnTo>
                  <a:lnTo>
                    <a:pt x="668769" y="54101"/>
                  </a:lnTo>
                  <a:lnTo>
                    <a:pt x="679907" y="46367"/>
                  </a:lnTo>
                  <a:lnTo>
                    <a:pt x="689038" y="40754"/>
                  </a:lnTo>
                  <a:lnTo>
                    <a:pt x="703859" y="32740"/>
                  </a:lnTo>
                  <a:lnTo>
                    <a:pt x="710450" y="29387"/>
                  </a:lnTo>
                  <a:lnTo>
                    <a:pt x="714286" y="26644"/>
                  </a:lnTo>
                  <a:lnTo>
                    <a:pt x="716851" y="25361"/>
                  </a:lnTo>
                  <a:lnTo>
                    <a:pt x="721791" y="22225"/>
                  </a:lnTo>
                  <a:lnTo>
                    <a:pt x="722795" y="21247"/>
                  </a:lnTo>
                  <a:lnTo>
                    <a:pt x="725030" y="20370"/>
                  </a:lnTo>
                  <a:lnTo>
                    <a:pt x="726046" y="19646"/>
                  </a:lnTo>
                  <a:lnTo>
                    <a:pt x="726871" y="18745"/>
                  </a:lnTo>
                  <a:lnTo>
                    <a:pt x="729068" y="17005"/>
                  </a:lnTo>
                  <a:lnTo>
                    <a:pt x="730859" y="16421"/>
                  </a:lnTo>
                  <a:lnTo>
                    <a:pt x="735939" y="15595"/>
                  </a:lnTo>
                  <a:lnTo>
                    <a:pt x="737844" y="15024"/>
                  </a:lnTo>
                  <a:lnTo>
                    <a:pt x="742911" y="14630"/>
                  </a:lnTo>
                  <a:lnTo>
                    <a:pt x="752132" y="14630"/>
                  </a:lnTo>
                  <a:lnTo>
                    <a:pt x="754265" y="12509"/>
                  </a:lnTo>
                  <a:lnTo>
                    <a:pt x="754265" y="7238"/>
                  </a:lnTo>
                  <a:lnTo>
                    <a:pt x="752132" y="5105"/>
                  </a:lnTo>
                  <a:lnTo>
                    <a:pt x="744118" y="5105"/>
                  </a:lnTo>
                  <a:lnTo>
                    <a:pt x="739089" y="1981"/>
                  </a:lnTo>
                  <a:lnTo>
                    <a:pt x="736765" y="1193"/>
                  </a:lnTo>
                  <a:lnTo>
                    <a:pt x="733755" y="508"/>
                  </a:lnTo>
                  <a:lnTo>
                    <a:pt x="726973" y="0"/>
                  </a:lnTo>
                  <a:close/>
                </a:path>
              </a:pathLst>
            </a:custGeom>
            <a:solidFill>
              <a:srgbClr val="0000FF"/>
            </a:solidFill>
          </p:spPr>
          <p:txBody>
            <a:bodyPr wrap="square" lIns="0" tIns="0" rIns="0" bIns="0" rtlCol="0"/>
            <a:lstStyle/>
            <a:p>
              <a:endParaRPr/>
            </a:p>
          </p:txBody>
        </p:sp>
        <p:sp>
          <p:nvSpPr>
            <p:cNvPr id="60" name="object 60"/>
            <p:cNvSpPr/>
            <p:nvPr/>
          </p:nvSpPr>
          <p:spPr>
            <a:xfrm>
              <a:off x="2450020" y="1910867"/>
              <a:ext cx="754380" cy="437515"/>
            </a:xfrm>
            <a:custGeom>
              <a:avLst/>
              <a:gdLst/>
              <a:ahLst/>
              <a:cxnLst/>
              <a:rect l="l" t="t" r="r" b="b"/>
              <a:pathLst>
                <a:path w="754380" h="437514">
                  <a:moveTo>
                    <a:pt x="17767" y="437210"/>
                  </a:moveTo>
                  <a:lnTo>
                    <a:pt x="18199" y="437210"/>
                  </a:lnTo>
                  <a:lnTo>
                    <a:pt x="18630" y="437159"/>
                  </a:lnTo>
                  <a:lnTo>
                    <a:pt x="19050" y="437070"/>
                  </a:lnTo>
                  <a:lnTo>
                    <a:pt x="22136" y="436410"/>
                  </a:lnTo>
                  <a:lnTo>
                    <a:pt x="25971" y="435775"/>
                  </a:lnTo>
                  <a:lnTo>
                    <a:pt x="61429" y="419722"/>
                  </a:lnTo>
                  <a:lnTo>
                    <a:pt x="85725" y="404266"/>
                  </a:lnTo>
                  <a:lnTo>
                    <a:pt x="99529" y="394855"/>
                  </a:lnTo>
                  <a:lnTo>
                    <a:pt x="114528" y="384263"/>
                  </a:lnTo>
                  <a:lnTo>
                    <a:pt x="131254" y="374192"/>
                  </a:lnTo>
                  <a:lnTo>
                    <a:pt x="150533" y="363575"/>
                  </a:lnTo>
                  <a:lnTo>
                    <a:pt x="170802" y="352005"/>
                  </a:lnTo>
                  <a:lnTo>
                    <a:pt x="192138" y="339737"/>
                  </a:lnTo>
                  <a:lnTo>
                    <a:pt x="213931" y="327494"/>
                  </a:lnTo>
                  <a:lnTo>
                    <a:pt x="236334" y="314007"/>
                  </a:lnTo>
                  <a:lnTo>
                    <a:pt x="261302" y="299046"/>
                  </a:lnTo>
                  <a:lnTo>
                    <a:pt x="286092" y="282778"/>
                  </a:lnTo>
                  <a:lnTo>
                    <a:pt x="311797" y="266611"/>
                  </a:lnTo>
                  <a:lnTo>
                    <a:pt x="336296" y="251269"/>
                  </a:lnTo>
                  <a:lnTo>
                    <a:pt x="360019" y="237096"/>
                  </a:lnTo>
                  <a:lnTo>
                    <a:pt x="383438" y="222885"/>
                  </a:lnTo>
                  <a:lnTo>
                    <a:pt x="430377" y="195719"/>
                  </a:lnTo>
                  <a:lnTo>
                    <a:pt x="474205" y="171805"/>
                  </a:lnTo>
                  <a:lnTo>
                    <a:pt x="495604" y="160896"/>
                  </a:lnTo>
                  <a:lnTo>
                    <a:pt x="515467" y="149390"/>
                  </a:lnTo>
                  <a:lnTo>
                    <a:pt x="534949" y="137934"/>
                  </a:lnTo>
                  <a:lnTo>
                    <a:pt x="554037" y="126441"/>
                  </a:lnTo>
                  <a:lnTo>
                    <a:pt x="572592" y="113944"/>
                  </a:lnTo>
                  <a:lnTo>
                    <a:pt x="590702" y="101346"/>
                  </a:lnTo>
                  <a:lnTo>
                    <a:pt x="608711" y="90385"/>
                  </a:lnTo>
                  <a:lnTo>
                    <a:pt x="625030" y="79692"/>
                  </a:lnTo>
                  <a:lnTo>
                    <a:pt x="641083" y="70319"/>
                  </a:lnTo>
                  <a:lnTo>
                    <a:pt x="655726" y="61607"/>
                  </a:lnTo>
                  <a:lnTo>
                    <a:pt x="668769" y="54165"/>
                  </a:lnTo>
                  <a:lnTo>
                    <a:pt x="679907" y="46431"/>
                  </a:lnTo>
                  <a:lnTo>
                    <a:pt x="689038" y="40817"/>
                  </a:lnTo>
                  <a:lnTo>
                    <a:pt x="697560" y="36283"/>
                  </a:lnTo>
                  <a:lnTo>
                    <a:pt x="703859" y="32804"/>
                  </a:lnTo>
                  <a:lnTo>
                    <a:pt x="709244" y="30175"/>
                  </a:lnTo>
                  <a:lnTo>
                    <a:pt x="710450" y="29451"/>
                  </a:lnTo>
                  <a:lnTo>
                    <a:pt x="714286" y="26708"/>
                  </a:lnTo>
                  <a:lnTo>
                    <a:pt x="716851" y="25425"/>
                  </a:lnTo>
                  <a:lnTo>
                    <a:pt x="720699" y="23088"/>
                  </a:lnTo>
                  <a:lnTo>
                    <a:pt x="721791" y="22288"/>
                  </a:lnTo>
                  <a:lnTo>
                    <a:pt x="722795" y="21310"/>
                  </a:lnTo>
                  <a:lnTo>
                    <a:pt x="725030" y="20434"/>
                  </a:lnTo>
                  <a:lnTo>
                    <a:pt x="726046" y="19710"/>
                  </a:lnTo>
                  <a:lnTo>
                    <a:pt x="726871" y="18808"/>
                  </a:lnTo>
                  <a:lnTo>
                    <a:pt x="729068" y="17068"/>
                  </a:lnTo>
                  <a:lnTo>
                    <a:pt x="730859" y="16484"/>
                  </a:lnTo>
                  <a:lnTo>
                    <a:pt x="732904" y="16268"/>
                  </a:lnTo>
                  <a:lnTo>
                    <a:pt x="735939" y="15659"/>
                  </a:lnTo>
                  <a:lnTo>
                    <a:pt x="737844" y="15087"/>
                  </a:lnTo>
                  <a:lnTo>
                    <a:pt x="740054" y="14871"/>
                  </a:lnTo>
                  <a:lnTo>
                    <a:pt x="742911" y="14693"/>
                  </a:lnTo>
                  <a:lnTo>
                    <a:pt x="749503" y="14693"/>
                  </a:lnTo>
                  <a:lnTo>
                    <a:pt x="752132" y="14693"/>
                  </a:lnTo>
                  <a:lnTo>
                    <a:pt x="754265" y="12573"/>
                  </a:lnTo>
                  <a:lnTo>
                    <a:pt x="754265" y="9931"/>
                  </a:lnTo>
                  <a:lnTo>
                    <a:pt x="754265" y="7302"/>
                  </a:lnTo>
                  <a:lnTo>
                    <a:pt x="752132" y="5168"/>
                  </a:lnTo>
                  <a:lnTo>
                    <a:pt x="749503" y="5168"/>
                  </a:lnTo>
                  <a:lnTo>
                    <a:pt x="744118" y="5168"/>
                  </a:lnTo>
                  <a:lnTo>
                    <a:pt x="742708" y="4305"/>
                  </a:lnTo>
                  <a:lnTo>
                    <a:pt x="740232" y="2654"/>
                  </a:lnTo>
                  <a:lnTo>
                    <a:pt x="739089" y="2044"/>
                  </a:lnTo>
                  <a:lnTo>
                    <a:pt x="727532" y="0"/>
                  </a:lnTo>
                  <a:lnTo>
                    <a:pt x="726973" y="63"/>
                  </a:lnTo>
                  <a:lnTo>
                    <a:pt x="726427" y="165"/>
                  </a:lnTo>
                  <a:lnTo>
                    <a:pt x="723150" y="1181"/>
                  </a:lnTo>
                  <a:lnTo>
                    <a:pt x="721474" y="1968"/>
                  </a:lnTo>
                  <a:lnTo>
                    <a:pt x="720318" y="2628"/>
                  </a:lnTo>
                  <a:lnTo>
                    <a:pt x="718375" y="3733"/>
                  </a:lnTo>
                  <a:lnTo>
                    <a:pt x="716749" y="4762"/>
                  </a:lnTo>
                  <a:lnTo>
                    <a:pt x="715657" y="5613"/>
                  </a:lnTo>
                  <a:lnTo>
                    <a:pt x="713905" y="6515"/>
                  </a:lnTo>
                  <a:lnTo>
                    <a:pt x="712990" y="7124"/>
                  </a:lnTo>
                  <a:lnTo>
                    <a:pt x="712216" y="7899"/>
                  </a:lnTo>
                  <a:lnTo>
                    <a:pt x="710907" y="9207"/>
                  </a:lnTo>
                  <a:lnTo>
                    <a:pt x="708901" y="10477"/>
                  </a:lnTo>
                  <a:lnTo>
                    <a:pt x="706247" y="11811"/>
                  </a:lnTo>
                  <a:lnTo>
                    <a:pt x="704888" y="12649"/>
                  </a:lnTo>
                  <a:lnTo>
                    <a:pt x="701090" y="15417"/>
                  </a:lnTo>
                  <a:lnTo>
                    <a:pt x="696188" y="17919"/>
                  </a:lnTo>
                  <a:lnTo>
                    <a:pt x="689597" y="21691"/>
                  </a:lnTo>
                  <a:lnTo>
                    <a:pt x="680948" y="26543"/>
                  </a:lnTo>
                  <a:lnTo>
                    <a:pt x="671093" y="32765"/>
                  </a:lnTo>
                  <a:lnTo>
                    <a:pt x="660387" y="40360"/>
                  </a:lnTo>
                  <a:lnTo>
                    <a:pt x="647674" y="47751"/>
                  </a:lnTo>
                  <a:lnTo>
                    <a:pt x="632968" y="56489"/>
                  </a:lnTo>
                  <a:lnTo>
                    <a:pt x="616762" y="65989"/>
                  </a:lnTo>
                  <a:lnTo>
                    <a:pt x="600316" y="76860"/>
                  </a:lnTo>
                  <a:lnTo>
                    <a:pt x="582218" y="87871"/>
                  </a:lnTo>
                  <a:lnTo>
                    <a:pt x="563626" y="100787"/>
                  </a:lnTo>
                  <a:lnTo>
                    <a:pt x="545642" y="112902"/>
                  </a:lnTo>
                  <a:lnTo>
                    <a:pt x="526846" y="124307"/>
                  </a:lnTo>
                  <a:lnTo>
                    <a:pt x="507504" y="135826"/>
                  </a:lnTo>
                  <a:lnTo>
                    <a:pt x="488340" y="147396"/>
                  </a:lnTo>
                  <a:lnTo>
                    <a:pt x="467245" y="158521"/>
                  </a:lnTo>
                  <a:lnTo>
                    <a:pt x="445833" y="170129"/>
                  </a:lnTo>
                  <a:lnTo>
                    <a:pt x="423202" y="182892"/>
                  </a:lnTo>
                  <a:lnTo>
                    <a:pt x="399834" y="195961"/>
                  </a:lnTo>
                  <a:lnTo>
                    <a:pt x="375894" y="210362"/>
                  </a:lnTo>
                  <a:lnTo>
                    <a:pt x="352539" y="224713"/>
                  </a:lnTo>
                  <a:lnTo>
                    <a:pt x="328841" y="238988"/>
                  </a:lnTo>
                  <a:lnTo>
                    <a:pt x="304190" y="254558"/>
                  </a:lnTo>
                  <a:lnTo>
                    <a:pt x="278472" y="270827"/>
                  </a:lnTo>
                  <a:lnTo>
                    <a:pt x="253949" y="287147"/>
                  </a:lnTo>
                  <a:lnTo>
                    <a:pt x="229184" y="302196"/>
                  </a:lnTo>
                  <a:lnTo>
                    <a:pt x="207149" y="315683"/>
                  </a:lnTo>
                  <a:lnTo>
                    <a:pt x="185483" y="327939"/>
                  </a:lnTo>
                  <a:lnTo>
                    <a:pt x="164071" y="340207"/>
                  </a:lnTo>
                  <a:lnTo>
                    <a:pt x="143929" y="351624"/>
                  </a:lnTo>
                  <a:lnTo>
                    <a:pt x="124548" y="362305"/>
                  </a:lnTo>
                  <a:lnTo>
                    <a:pt x="107289" y="372770"/>
                  </a:lnTo>
                  <a:lnTo>
                    <a:pt x="91897" y="383755"/>
                  </a:lnTo>
                  <a:lnTo>
                    <a:pt x="78168" y="393217"/>
                  </a:lnTo>
                  <a:lnTo>
                    <a:pt x="66446" y="401396"/>
                  </a:lnTo>
                  <a:lnTo>
                    <a:pt x="54838" y="407936"/>
                  </a:lnTo>
                  <a:lnTo>
                    <a:pt x="44183" y="413854"/>
                  </a:lnTo>
                  <a:lnTo>
                    <a:pt x="36271" y="418414"/>
                  </a:lnTo>
                  <a:lnTo>
                    <a:pt x="29476" y="420966"/>
                  </a:lnTo>
                  <a:lnTo>
                    <a:pt x="23177" y="422871"/>
                  </a:lnTo>
                  <a:lnTo>
                    <a:pt x="19456" y="423748"/>
                  </a:lnTo>
                  <a:lnTo>
                    <a:pt x="16700" y="424535"/>
                  </a:lnTo>
                  <a:lnTo>
                    <a:pt x="15379" y="424256"/>
                  </a:lnTo>
                  <a:lnTo>
                    <a:pt x="14236" y="423976"/>
                  </a:lnTo>
                  <a:lnTo>
                    <a:pt x="13830" y="423925"/>
                  </a:lnTo>
                  <a:lnTo>
                    <a:pt x="13411" y="423925"/>
                  </a:lnTo>
                  <a:lnTo>
                    <a:pt x="11988" y="423976"/>
                  </a:lnTo>
                  <a:lnTo>
                    <a:pt x="10579" y="423379"/>
                  </a:lnTo>
                  <a:lnTo>
                    <a:pt x="9169" y="422401"/>
                  </a:lnTo>
                  <a:lnTo>
                    <a:pt x="8229" y="421767"/>
                  </a:lnTo>
                  <a:lnTo>
                    <a:pt x="7099" y="421398"/>
                  </a:lnTo>
                  <a:lnTo>
                    <a:pt x="5880" y="421398"/>
                  </a:lnTo>
                  <a:lnTo>
                    <a:pt x="2641" y="421398"/>
                  </a:lnTo>
                  <a:lnTo>
                    <a:pt x="0" y="424027"/>
                  </a:lnTo>
                  <a:lnTo>
                    <a:pt x="0" y="427278"/>
                  </a:lnTo>
                  <a:lnTo>
                    <a:pt x="0" y="428498"/>
                  </a:lnTo>
                  <a:lnTo>
                    <a:pt x="11963" y="436130"/>
                  </a:lnTo>
                  <a:lnTo>
                    <a:pt x="13335" y="436740"/>
                  </a:lnTo>
                  <a:lnTo>
                    <a:pt x="13728" y="436867"/>
                  </a:lnTo>
                  <a:lnTo>
                    <a:pt x="14135" y="436943"/>
                  </a:lnTo>
                  <a:lnTo>
                    <a:pt x="17411" y="437197"/>
                  </a:lnTo>
                  <a:lnTo>
                    <a:pt x="17767" y="437210"/>
                  </a:lnTo>
                  <a:close/>
                </a:path>
              </a:pathLst>
            </a:custGeom>
            <a:ln w="3175">
              <a:solidFill>
                <a:srgbClr val="0000FF"/>
              </a:solidFill>
            </a:ln>
          </p:spPr>
          <p:txBody>
            <a:bodyPr wrap="square" lIns="0" tIns="0" rIns="0" bIns="0" rtlCol="0"/>
            <a:lstStyle/>
            <a:p>
              <a:endParaRPr/>
            </a:p>
          </p:txBody>
        </p:sp>
      </p:grpSp>
      <p:grpSp>
        <p:nvGrpSpPr>
          <p:cNvPr id="61" name="object 61"/>
          <p:cNvGrpSpPr/>
          <p:nvPr/>
        </p:nvGrpSpPr>
        <p:grpSpPr>
          <a:xfrm>
            <a:off x="3637851" y="1644154"/>
            <a:ext cx="234950" cy="331470"/>
            <a:chOff x="3637851" y="1644154"/>
            <a:chExt cx="234950" cy="331470"/>
          </a:xfrm>
        </p:grpSpPr>
        <p:sp>
          <p:nvSpPr>
            <p:cNvPr id="62" name="object 62"/>
            <p:cNvSpPr/>
            <p:nvPr/>
          </p:nvSpPr>
          <p:spPr>
            <a:xfrm>
              <a:off x="3637851" y="1644154"/>
              <a:ext cx="234950" cy="331470"/>
            </a:xfrm>
            <a:custGeom>
              <a:avLst/>
              <a:gdLst/>
              <a:ahLst/>
              <a:cxnLst/>
              <a:rect l="l" t="t" r="r" b="b"/>
              <a:pathLst>
                <a:path w="234950" h="331469">
                  <a:moveTo>
                    <a:pt x="174396" y="0"/>
                  </a:moveTo>
                  <a:lnTo>
                    <a:pt x="136398" y="6337"/>
                  </a:lnTo>
                  <a:lnTo>
                    <a:pt x="98221" y="20243"/>
                  </a:lnTo>
                  <a:lnTo>
                    <a:pt x="72021" y="32816"/>
                  </a:lnTo>
                  <a:lnTo>
                    <a:pt x="59258" y="38252"/>
                  </a:lnTo>
                  <a:lnTo>
                    <a:pt x="36614" y="49961"/>
                  </a:lnTo>
                  <a:lnTo>
                    <a:pt x="27317" y="56197"/>
                  </a:lnTo>
                  <a:lnTo>
                    <a:pt x="20015" y="60782"/>
                  </a:lnTo>
                  <a:lnTo>
                    <a:pt x="0" y="83426"/>
                  </a:lnTo>
                  <a:lnTo>
                    <a:pt x="1066" y="89369"/>
                  </a:lnTo>
                  <a:lnTo>
                    <a:pt x="37007" y="116966"/>
                  </a:lnTo>
                  <a:lnTo>
                    <a:pt x="72339" y="131825"/>
                  </a:lnTo>
                  <a:lnTo>
                    <a:pt x="85851" y="137299"/>
                  </a:lnTo>
                  <a:lnTo>
                    <a:pt x="114211" y="151422"/>
                  </a:lnTo>
                  <a:lnTo>
                    <a:pt x="127838" y="159334"/>
                  </a:lnTo>
                  <a:lnTo>
                    <a:pt x="141350" y="166776"/>
                  </a:lnTo>
                  <a:lnTo>
                    <a:pt x="152742" y="175285"/>
                  </a:lnTo>
                  <a:lnTo>
                    <a:pt x="164833" y="183083"/>
                  </a:lnTo>
                  <a:lnTo>
                    <a:pt x="175120" y="190474"/>
                  </a:lnTo>
                  <a:lnTo>
                    <a:pt x="206260" y="219506"/>
                  </a:lnTo>
                  <a:lnTo>
                    <a:pt x="216954" y="244424"/>
                  </a:lnTo>
                  <a:lnTo>
                    <a:pt x="216839" y="249351"/>
                  </a:lnTo>
                  <a:lnTo>
                    <a:pt x="193421" y="285407"/>
                  </a:lnTo>
                  <a:lnTo>
                    <a:pt x="144208" y="309308"/>
                  </a:lnTo>
                  <a:lnTo>
                    <a:pt x="127863" y="311861"/>
                  </a:lnTo>
                  <a:lnTo>
                    <a:pt x="120548" y="311835"/>
                  </a:lnTo>
                  <a:lnTo>
                    <a:pt x="89331" y="299808"/>
                  </a:lnTo>
                  <a:lnTo>
                    <a:pt x="84569" y="295503"/>
                  </a:lnTo>
                  <a:lnTo>
                    <a:pt x="79171" y="290194"/>
                  </a:lnTo>
                  <a:lnTo>
                    <a:pt x="75323" y="287286"/>
                  </a:lnTo>
                  <a:lnTo>
                    <a:pt x="68897" y="280504"/>
                  </a:lnTo>
                  <a:lnTo>
                    <a:pt x="65277" y="277342"/>
                  </a:lnTo>
                  <a:lnTo>
                    <a:pt x="63322" y="274713"/>
                  </a:lnTo>
                  <a:lnTo>
                    <a:pt x="62814" y="271932"/>
                  </a:lnTo>
                  <a:lnTo>
                    <a:pt x="60896" y="270306"/>
                  </a:lnTo>
                  <a:lnTo>
                    <a:pt x="53987" y="270306"/>
                  </a:lnTo>
                  <a:lnTo>
                    <a:pt x="51854" y="272440"/>
                  </a:lnTo>
                  <a:lnTo>
                    <a:pt x="51854" y="275069"/>
                  </a:lnTo>
                  <a:lnTo>
                    <a:pt x="52108" y="276847"/>
                  </a:lnTo>
                  <a:lnTo>
                    <a:pt x="51854" y="279031"/>
                  </a:lnTo>
                  <a:lnTo>
                    <a:pt x="52819" y="285534"/>
                  </a:lnTo>
                  <a:lnTo>
                    <a:pt x="62890" y="300469"/>
                  </a:lnTo>
                  <a:lnTo>
                    <a:pt x="66979" y="304152"/>
                  </a:lnTo>
                  <a:lnTo>
                    <a:pt x="70789" y="308584"/>
                  </a:lnTo>
                  <a:lnTo>
                    <a:pt x="75526" y="313054"/>
                  </a:lnTo>
                  <a:lnTo>
                    <a:pt x="79527" y="317525"/>
                  </a:lnTo>
                  <a:lnTo>
                    <a:pt x="86017" y="322694"/>
                  </a:lnTo>
                  <a:lnTo>
                    <a:pt x="87985" y="323850"/>
                  </a:lnTo>
                  <a:lnTo>
                    <a:pt x="94310" y="326643"/>
                  </a:lnTo>
                  <a:lnTo>
                    <a:pt x="103936" y="329438"/>
                  </a:lnTo>
                  <a:lnTo>
                    <a:pt x="119976" y="330949"/>
                  </a:lnTo>
                  <a:lnTo>
                    <a:pt x="128333" y="330923"/>
                  </a:lnTo>
                  <a:lnTo>
                    <a:pt x="169887" y="321716"/>
                  </a:lnTo>
                  <a:lnTo>
                    <a:pt x="188087" y="311467"/>
                  </a:lnTo>
                  <a:lnTo>
                    <a:pt x="195491" y="306793"/>
                  </a:lnTo>
                  <a:lnTo>
                    <a:pt x="223888" y="281050"/>
                  </a:lnTo>
                  <a:lnTo>
                    <a:pt x="234530" y="250888"/>
                  </a:lnTo>
                  <a:lnTo>
                    <a:pt x="234226" y="241630"/>
                  </a:lnTo>
                  <a:lnTo>
                    <a:pt x="212763" y="202095"/>
                  </a:lnTo>
                  <a:lnTo>
                    <a:pt x="173329" y="170675"/>
                  </a:lnTo>
                  <a:lnTo>
                    <a:pt x="161328" y="163182"/>
                  </a:lnTo>
                  <a:lnTo>
                    <a:pt x="149567" y="154711"/>
                  </a:lnTo>
                  <a:lnTo>
                    <a:pt x="134912" y="146799"/>
                  </a:lnTo>
                  <a:lnTo>
                    <a:pt x="121069" y="139014"/>
                  </a:lnTo>
                  <a:lnTo>
                    <a:pt x="91706" y="124663"/>
                  </a:lnTo>
                  <a:lnTo>
                    <a:pt x="77520" y="119037"/>
                  </a:lnTo>
                  <a:lnTo>
                    <a:pt x="64198" y="114274"/>
                  </a:lnTo>
                  <a:lnTo>
                    <a:pt x="53009" y="109715"/>
                  </a:lnTo>
                  <a:lnTo>
                    <a:pt x="43484" y="105155"/>
                  </a:lnTo>
                  <a:lnTo>
                    <a:pt x="35344" y="100571"/>
                  </a:lnTo>
                  <a:lnTo>
                    <a:pt x="21247" y="93370"/>
                  </a:lnTo>
                  <a:lnTo>
                    <a:pt x="17106" y="90284"/>
                  </a:lnTo>
                  <a:lnTo>
                    <a:pt x="14592" y="87185"/>
                  </a:lnTo>
                  <a:lnTo>
                    <a:pt x="13081" y="84912"/>
                  </a:lnTo>
                  <a:lnTo>
                    <a:pt x="12788" y="83438"/>
                  </a:lnTo>
                  <a:lnTo>
                    <a:pt x="13982" y="81254"/>
                  </a:lnTo>
                  <a:lnTo>
                    <a:pt x="20827" y="75311"/>
                  </a:lnTo>
                  <a:lnTo>
                    <a:pt x="26555" y="72085"/>
                  </a:lnTo>
                  <a:lnTo>
                    <a:pt x="34366" y="67144"/>
                  </a:lnTo>
                  <a:lnTo>
                    <a:pt x="42925" y="61264"/>
                  </a:lnTo>
                  <a:lnTo>
                    <a:pt x="64515" y="50088"/>
                  </a:lnTo>
                  <a:lnTo>
                    <a:pt x="77343" y="44665"/>
                  </a:lnTo>
                  <a:lnTo>
                    <a:pt x="90297" y="37833"/>
                  </a:lnTo>
                  <a:lnTo>
                    <a:pt x="128485" y="23291"/>
                  </a:lnTo>
                  <a:lnTo>
                    <a:pt x="167259" y="14731"/>
                  </a:lnTo>
                  <a:lnTo>
                    <a:pt x="172694" y="14846"/>
                  </a:lnTo>
                  <a:lnTo>
                    <a:pt x="180924" y="16306"/>
                  </a:lnTo>
                  <a:lnTo>
                    <a:pt x="182321" y="16827"/>
                  </a:lnTo>
                  <a:lnTo>
                    <a:pt x="184734" y="19011"/>
                  </a:lnTo>
                  <a:lnTo>
                    <a:pt x="185635" y="22555"/>
                  </a:lnTo>
                  <a:lnTo>
                    <a:pt x="182816" y="26479"/>
                  </a:lnTo>
                  <a:lnTo>
                    <a:pt x="182524" y="27393"/>
                  </a:lnTo>
                  <a:lnTo>
                    <a:pt x="182524" y="31013"/>
                  </a:lnTo>
                  <a:lnTo>
                    <a:pt x="184658" y="33147"/>
                  </a:lnTo>
                  <a:lnTo>
                    <a:pt x="188595" y="33147"/>
                  </a:lnTo>
                  <a:lnTo>
                    <a:pt x="189788" y="32613"/>
                  </a:lnTo>
                  <a:lnTo>
                    <a:pt x="193713" y="27978"/>
                  </a:lnTo>
                  <a:lnTo>
                    <a:pt x="195249" y="26936"/>
                  </a:lnTo>
                  <a:lnTo>
                    <a:pt x="195961" y="25958"/>
                  </a:lnTo>
                  <a:lnTo>
                    <a:pt x="196253" y="24815"/>
                  </a:lnTo>
                  <a:lnTo>
                    <a:pt x="198005" y="21653"/>
                  </a:lnTo>
                  <a:lnTo>
                    <a:pt x="198882" y="16814"/>
                  </a:lnTo>
                  <a:lnTo>
                    <a:pt x="198970" y="14693"/>
                  </a:lnTo>
                  <a:lnTo>
                    <a:pt x="198386" y="12865"/>
                  </a:lnTo>
                  <a:lnTo>
                    <a:pt x="195910" y="8610"/>
                  </a:lnTo>
                  <a:lnTo>
                    <a:pt x="189369" y="3365"/>
                  </a:lnTo>
                  <a:lnTo>
                    <a:pt x="184276" y="1549"/>
                  </a:lnTo>
                  <a:lnTo>
                    <a:pt x="179920" y="736"/>
                  </a:lnTo>
                  <a:lnTo>
                    <a:pt x="174396" y="0"/>
                  </a:lnTo>
                  <a:close/>
                </a:path>
              </a:pathLst>
            </a:custGeom>
            <a:solidFill>
              <a:srgbClr val="0000FF"/>
            </a:solidFill>
          </p:spPr>
          <p:txBody>
            <a:bodyPr wrap="square" lIns="0" tIns="0" rIns="0" bIns="0" rtlCol="0"/>
            <a:lstStyle/>
            <a:p>
              <a:endParaRPr/>
            </a:p>
          </p:txBody>
        </p:sp>
        <p:sp>
          <p:nvSpPr>
            <p:cNvPr id="63" name="object 63"/>
            <p:cNvSpPr/>
            <p:nvPr/>
          </p:nvSpPr>
          <p:spPr>
            <a:xfrm>
              <a:off x="3637851" y="1644154"/>
              <a:ext cx="234950" cy="331470"/>
            </a:xfrm>
            <a:custGeom>
              <a:avLst/>
              <a:gdLst/>
              <a:ahLst/>
              <a:cxnLst/>
              <a:rect l="l" t="t" r="r" b="b"/>
              <a:pathLst>
                <a:path w="234950" h="331469">
                  <a:moveTo>
                    <a:pt x="119976" y="330949"/>
                  </a:moveTo>
                  <a:lnTo>
                    <a:pt x="158978" y="325069"/>
                  </a:lnTo>
                  <a:lnTo>
                    <a:pt x="178587" y="317728"/>
                  </a:lnTo>
                  <a:lnTo>
                    <a:pt x="179146" y="317474"/>
                  </a:lnTo>
                  <a:lnTo>
                    <a:pt x="179539" y="317245"/>
                  </a:lnTo>
                  <a:lnTo>
                    <a:pt x="179920" y="316991"/>
                  </a:lnTo>
                  <a:lnTo>
                    <a:pt x="188087" y="311467"/>
                  </a:lnTo>
                  <a:lnTo>
                    <a:pt x="195491" y="306793"/>
                  </a:lnTo>
                  <a:lnTo>
                    <a:pt x="223888" y="281050"/>
                  </a:lnTo>
                  <a:lnTo>
                    <a:pt x="234530" y="250888"/>
                  </a:lnTo>
                  <a:lnTo>
                    <a:pt x="234391" y="243166"/>
                  </a:lnTo>
                  <a:lnTo>
                    <a:pt x="234226" y="241630"/>
                  </a:lnTo>
                  <a:lnTo>
                    <a:pt x="231825" y="234035"/>
                  </a:lnTo>
                  <a:lnTo>
                    <a:pt x="229743" y="227406"/>
                  </a:lnTo>
                  <a:lnTo>
                    <a:pt x="204711" y="194170"/>
                  </a:lnTo>
                  <a:lnTo>
                    <a:pt x="173329" y="170675"/>
                  </a:lnTo>
                  <a:lnTo>
                    <a:pt x="161328" y="163182"/>
                  </a:lnTo>
                  <a:lnTo>
                    <a:pt x="149567" y="154711"/>
                  </a:lnTo>
                  <a:lnTo>
                    <a:pt x="134912" y="146799"/>
                  </a:lnTo>
                  <a:lnTo>
                    <a:pt x="121069" y="139014"/>
                  </a:lnTo>
                  <a:lnTo>
                    <a:pt x="105651" y="131381"/>
                  </a:lnTo>
                  <a:lnTo>
                    <a:pt x="91706" y="124663"/>
                  </a:lnTo>
                  <a:lnTo>
                    <a:pt x="77520" y="119037"/>
                  </a:lnTo>
                  <a:lnTo>
                    <a:pt x="64198" y="114274"/>
                  </a:lnTo>
                  <a:lnTo>
                    <a:pt x="53009" y="109715"/>
                  </a:lnTo>
                  <a:lnTo>
                    <a:pt x="43484" y="105155"/>
                  </a:lnTo>
                  <a:lnTo>
                    <a:pt x="35344" y="100571"/>
                  </a:lnTo>
                  <a:lnTo>
                    <a:pt x="27508" y="96583"/>
                  </a:lnTo>
                  <a:lnTo>
                    <a:pt x="12788" y="83438"/>
                  </a:lnTo>
                  <a:lnTo>
                    <a:pt x="13982" y="81254"/>
                  </a:lnTo>
                  <a:lnTo>
                    <a:pt x="16827" y="78854"/>
                  </a:lnTo>
                  <a:lnTo>
                    <a:pt x="20827" y="75311"/>
                  </a:lnTo>
                  <a:lnTo>
                    <a:pt x="26555" y="72085"/>
                  </a:lnTo>
                  <a:lnTo>
                    <a:pt x="34366" y="67144"/>
                  </a:lnTo>
                  <a:lnTo>
                    <a:pt x="42925" y="61264"/>
                  </a:lnTo>
                  <a:lnTo>
                    <a:pt x="53251" y="55905"/>
                  </a:lnTo>
                  <a:lnTo>
                    <a:pt x="64515" y="50088"/>
                  </a:lnTo>
                  <a:lnTo>
                    <a:pt x="77343" y="44665"/>
                  </a:lnTo>
                  <a:lnTo>
                    <a:pt x="90297" y="37833"/>
                  </a:lnTo>
                  <a:lnTo>
                    <a:pt x="128485" y="23291"/>
                  </a:lnTo>
                  <a:lnTo>
                    <a:pt x="167259" y="14731"/>
                  </a:lnTo>
                  <a:lnTo>
                    <a:pt x="172694" y="14846"/>
                  </a:lnTo>
                  <a:lnTo>
                    <a:pt x="185102" y="20916"/>
                  </a:lnTo>
                  <a:lnTo>
                    <a:pt x="185381" y="21958"/>
                  </a:lnTo>
                  <a:lnTo>
                    <a:pt x="185496" y="22263"/>
                  </a:lnTo>
                  <a:lnTo>
                    <a:pt x="185635" y="22555"/>
                  </a:lnTo>
                  <a:lnTo>
                    <a:pt x="183565" y="25412"/>
                  </a:lnTo>
                  <a:lnTo>
                    <a:pt x="182816" y="26479"/>
                  </a:lnTo>
                  <a:lnTo>
                    <a:pt x="182524" y="27393"/>
                  </a:lnTo>
                  <a:lnTo>
                    <a:pt x="182524" y="28384"/>
                  </a:lnTo>
                  <a:lnTo>
                    <a:pt x="182524" y="31013"/>
                  </a:lnTo>
                  <a:lnTo>
                    <a:pt x="184658" y="33147"/>
                  </a:lnTo>
                  <a:lnTo>
                    <a:pt x="187286" y="33147"/>
                  </a:lnTo>
                  <a:lnTo>
                    <a:pt x="188595" y="33147"/>
                  </a:lnTo>
                  <a:lnTo>
                    <a:pt x="189788" y="32613"/>
                  </a:lnTo>
                  <a:lnTo>
                    <a:pt x="190652" y="31750"/>
                  </a:lnTo>
                  <a:lnTo>
                    <a:pt x="193713" y="27978"/>
                  </a:lnTo>
                  <a:lnTo>
                    <a:pt x="195249" y="26936"/>
                  </a:lnTo>
                  <a:lnTo>
                    <a:pt x="195961" y="25958"/>
                  </a:lnTo>
                  <a:lnTo>
                    <a:pt x="196253" y="24815"/>
                  </a:lnTo>
                  <a:lnTo>
                    <a:pt x="197167" y="23393"/>
                  </a:lnTo>
                  <a:lnTo>
                    <a:pt x="198970" y="14693"/>
                  </a:lnTo>
                  <a:lnTo>
                    <a:pt x="198767" y="13741"/>
                  </a:lnTo>
                  <a:lnTo>
                    <a:pt x="193306" y="6413"/>
                  </a:lnTo>
                  <a:lnTo>
                    <a:pt x="191033" y="4457"/>
                  </a:lnTo>
                  <a:lnTo>
                    <a:pt x="174396" y="0"/>
                  </a:lnTo>
                  <a:lnTo>
                    <a:pt x="166941" y="63"/>
                  </a:lnTo>
                  <a:lnTo>
                    <a:pt x="124117" y="10502"/>
                  </a:lnTo>
                  <a:lnTo>
                    <a:pt x="84988" y="25946"/>
                  </a:lnTo>
                  <a:lnTo>
                    <a:pt x="72021" y="32816"/>
                  </a:lnTo>
                  <a:lnTo>
                    <a:pt x="59258" y="38252"/>
                  </a:lnTo>
                  <a:lnTo>
                    <a:pt x="47307" y="44411"/>
                  </a:lnTo>
                  <a:lnTo>
                    <a:pt x="36614" y="49961"/>
                  </a:lnTo>
                  <a:lnTo>
                    <a:pt x="27317" y="56197"/>
                  </a:lnTo>
                  <a:lnTo>
                    <a:pt x="20015" y="60782"/>
                  </a:lnTo>
                  <a:lnTo>
                    <a:pt x="13817" y="64262"/>
                  </a:lnTo>
                  <a:lnTo>
                    <a:pt x="12598" y="65214"/>
                  </a:lnTo>
                  <a:lnTo>
                    <a:pt x="8293" y="69164"/>
                  </a:lnTo>
                  <a:lnTo>
                    <a:pt x="5207" y="71958"/>
                  </a:lnTo>
                  <a:lnTo>
                    <a:pt x="0" y="83426"/>
                  </a:lnTo>
                  <a:lnTo>
                    <a:pt x="139" y="84696"/>
                  </a:lnTo>
                  <a:lnTo>
                    <a:pt x="28790" y="112204"/>
                  </a:lnTo>
                  <a:lnTo>
                    <a:pt x="37007" y="116966"/>
                  </a:lnTo>
                  <a:lnTo>
                    <a:pt x="47345" y="121970"/>
                  </a:lnTo>
                  <a:lnTo>
                    <a:pt x="59093" y="126911"/>
                  </a:lnTo>
                  <a:lnTo>
                    <a:pt x="72339" y="131825"/>
                  </a:lnTo>
                  <a:lnTo>
                    <a:pt x="85851" y="137299"/>
                  </a:lnTo>
                  <a:lnTo>
                    <a:pt x="99428" y="143954"/>
                  </a:lnTo>
                  <a:lnTo>
                    <a:pt x="114211" y="151422"/>
                  </a:lnTo>
                  <a:lnTo>
                    <a:pt x="127838" y="159334"/>
                  </a:lnTo>
                  <a:lnTo>
                    <a:pt x="141350" y="166776"/>
                  </a:lnTo>
                  <a:lnTo>
                    <a:pt x="152742" y="175285"/>
                  </a:lnTo>
                  <a:lnTo>
                    <a:pt x="164833" y="183083"/>
                  </a:lnTo>
                  <a:lnTo>
                    <a:pt x="175120" y="190474"/>
                  </a:lnTo>
                  <a:lnTo>
                    <a:pt x="206260" y="219506"/>
                  </a:lnTo>
                  <a:lnTo>
                    <a:pt x="216954" y="244424"/>
                  </a:lnTo>
                  <a:lnTo>
                    <a:pt x="216839" y="249351"/>
                  </a:lnTo>
                  <a:lnTo>
                    <a:pt x="204241" y="274993"/>
                  </a:lnTo>
                  <a:lnTo>
                    <a:pt x="199009" y="280581"/>
                  </a:lnTo>
                  <a:lnTo>
                    <a:pt x="193421" y="285407"/>
                  </a:lnTo>
                  <a:lnTo>
                    <a:pt x="185280" y="290931"/>
                  </a:lnTo>
                  <a:lnTo>
                    <a:pt x="177888" y="295605"/>
                  </a:lnTo>
                  <a:lnTo>
                    <a:pt x="170040" y="300774"/>
                  </a:lnTo>
                  <a:lnTo>
                    <a:pt x="127863" y="311861"/>
                  </a:lnTo>
                  <a:lnTo>
                    <a:pt x="120548" y="311835"/>
                  </a:lnTo>
                  <a:lnTo>
                    <a:pt x="113576" y="311010"/>
                  </a:lnTo>
                  <a:lnTo>
                    <a:pt x="106794" y="310286"/>
                  </a:lnTo>
                  <a:lnTo>
                    <a:pt x="101460" y="308737"/>
                  </a:lnTo>
                  <a:lnTo>
                    <a:pt x="96786" y="306717"/>
                  </a:lnTo>
                  <a:lnTo>
                    <a:pt x="93218" y="303949"/>
                  </a:lnTo>
                  <a:lnTo>
                    <a:pt x="89331" y="299808"/>
                  </a:lnTo>
                  <a:lnTo>
                    <a:pt x="84569" y="295503"/>
                  </a:lnTo>
                  <a:lnTo>
                    <a:pt x="80302" y="291134"/>
                  </a:lnTo>
                  <a:lnTo>
                    <a:pt x="79171" y="290194"/>
                  </a:lnTo>
                  <a:lnTo>
                    <a:pt x="75323" y="287286"/>
                  </a:lnTo>
                  <a:lnTo>
                    <a:pt x="72402" y="284187"/>
                  </a:lnTo>
                  <a:lnTo>
                    <a:pt x="68897" y="280504"/>
                  </a:lnTo>
                  <a:lnTo>
                    <a:pt x="65277" y="277342"/>
                  </a:lnTo>
                  <a:lnTo>
                    <a:pt x="64071" y="275793"/>
                  </a:lnTo>
                  <a:lnTo>
                    <a:pt x="63322" y="274713"/>
                  </a:lnTo>
                  <a:lnTo>
                    <a:pt x="62814" y="271932"/>
                  </a:lnTo>
                  <a:lnTo>
                    <a:pt x="60896" y="270306"/>
                  </a:lnTo>
                  <a:lnTo>
                    <a:pt x="58597" y="270306"/>
                  </a:lnTo>
                  <a:lnTo>
                    <a:pt x="56616" y="270306"/>
                  </a:lnTo>
                  <a:lnTo>
                    <a:pt x="53987" y="270306"/>
                  </a:lnTo>
                  <a:lnTo>
                    <a:pt x="51854" y="272440"/>
                  </a:lnTo>
                  <a:lnTo>
                    <a:pt x="51854" y="275069"/>
                  </a:lnTo>
                  <a:lnTo>
                    <a:pt x="52108" y="276847"/>
                  </a:lnTo>
                  <a:lnTo>
                    <a:pt x="51854" y="279031"/>
                  </a:lnTo>
                  <a:lnTo>
                    <a:pt x="66979" y="304152"/>
                  </a:lnTo>
                  <a:lnTo>
                    <a:pt x="70789" y="308584"/>
                  </a:lnTo>
                  <a:lnTo>
                    <a:pt x="75526" y="313054"/>
                  </a:lnTo>
                  <a:lnTo>
                    <a:pt x="79527" y="317525"/>
                  </a:lnTo>
                  <a:lnTo>
                    <a:pt x="80873" y="318719"/>
                  </a:lnTo>
                  <a:lnTo>
                    <a:pt x="118986" y="330911"/>
                  </a:lnTo>
                  <a:lnTo>
                    <a:pt x="119976" y="330949"/>
                  </a:lnTo>
                  <a:close/>
                </a:path>
              </a:pathLst>
            </a:custGeom>
            <a:ln w="3175">
              <a:solidFill>
                <a:srgbClr val="0000FF"/>
              </a:solidFill>
            </a:ln>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5452" y="5026177"/>
            <a:ext cx="3107055" cy="1300480"/>
          </a:xfrm>
          <a:prstGeom prst="rect">
            <a:avLst/>
          </a:prstGeom>
        </p:spPr>
        <p:txBody>
          <a:bodyPr vert="horz" wrap="square" lIns="0" tIns="30480" rIns="0" bIns="0" rtlCol="0">
            <a:spAutoFit/>
          </a:bodyPr>
          <a:lstStyle/>
          <a:p>
            <a:pPr marL="429895" marR="5080" indent="-417830">
              <a:lnSpc>
                <a:spcPts val="5000"/>
              </a:lnSpc>
              <a:spcBef>
                <a:spcPts val="240"/>
              </a:spcBef>
            </a:pPr>
            <a:r>
              <a:rPr sz="4200" spc="130" dirty="0">
                <a:solidFill>
                  <a:srgbClr val="EE5612"/>
                </a:solidFill>
                <a:latin typeface="Times New Roman"/>
                <a:cs typeface="Times New Roman"/>
              </a:rPr>
              <a:t>CFG</a:t>
            </a:r>
            <a:r>
              <a:rPr sz="4200" spc="325" dirty="0">
                <a:solidFill>
                  <a:srgbClr val="EE5612"/>
                </a:solidFill>
                <a:latin typeface="Times New Roman"/>
                <a:cs typeface="Times New Roman"/>
              </a:rPr>
              <a:t> </a:t>
            </a:r>
            <a:r>
              <a:rPr sz="4200" spc="195" dirty="0">
                <a:solidFill>
                  <a:srgbClr val="EE5612"/>
                </a:solidFill>
                <a:latin typeface="Times New Roman"/>
                <a:cs typeface="Times New Roman"/>
              </a:rPr>
              <a:t>Phrases </a:t>
            </a:r>
            <a:r>
              <a:rPr sz="4200" spc="-1035" dirty="0">
                <a:solidFill>
                  <a:srgbClr val="EE5612"/>
                </a:solidFill>
                <a:latin typeface="Times New Roman"/>
                <a:cs typeface="Times New Roman"/>
              </a:rPr>
              <a:t> </a:t>
            </a:r>
            <a:r>
              <a:rPr sz="4200" spc="130" dirty="0">
                <a:solidFill>
                  <a:srgbClr val="EE5612"/>
                </a:solidFill>
                <a:latin typeface="Times New Roman"/>
                <a:cs typeface="Times New Roman"/>
              </a:rPr>
              <a:t>for</a:t>
            </a:r>
            <a:r>
              <a:rPr sz="4200" spc="340" dirty="0">
                <a:solidFill>
                  <a:srgbClr val="EE5612"/>
                </a:solidFill>
                <a:latin typeface="Times New Roman"/>
                <a:cs typeface="Times New Roman"/>
              </a:rPr>
              <a:t> </a:t>
            </a:r>
            <a:r>
              <a:rPr sz="4200" spc="165" dirty="0">
                <a:solidFill>
                  <a:srgbClr val="EE5612"/>
                </a:solidFill>
                <a:latin typeface="Times New Roman"/>
                <a:cs typeface="Times New Roman"/>
              </a:rPr>
              <a:t>English</a:t>
            </a:r>
            <a:endParaRPr sz="4200">
              <a:latin typeface="Times New Roman"/>
              <a:cs typeface="Times New Roman"/>
            </a:endParaRPr>
          </a:p>
        </p:txBody>
      </p:sp>
      <p:pic>
        <p:nvPicPr>
          <p:cNvPr id="3" name="object 3"/>
          <p:cNvPicPr/>
          <p:nvPr/>
        </p:nvPicPr>
        <p:blipFill>
          <a:blip r:embed="rId2" cstate="print"/>
          <a:stretch>
            <a:fillRect/>
          </a:stretch>
        </p:blipFill>
        <p:spPr>
          <a:xfrm>
            <a:off x="0" y="12700"/>
            <a:ext cx="9144000" cy="457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589395" cy="665480"/>
          </a:xfrm>
          <a:prstGeom prst="rect">
            <a:avLst/>
          </a:prstGeom>
        </p:spPr>
        <p:txBody>
          <a:bodyPr vert="horz" wrap="square" lIns="0" tIns="12700" rIns="0" bIns="0" rtlCol="0">
            <a:spAutoFit/>
          </a:bodyPr>
          <a:lstStyle/>
          <a:p>
            <a:pPr marL="12700">
              <a:lnSpc>
                <a:spcPct val="100000"/>
              </a:lnSpc>
              <a:spcBef>
                <a:spcPts val="100"/>
              </a:spcBef>
            </a:pPr>
            <a:r>
              <a:rPr spc="65" dirty="0"/>
              <a:t>Key</a:t>
            </a:r>
            <a:r>
              <a:rPr spc="190" dirty="0"/>
              <a:t> </a:t>
            </a:r>
            <a:r>
              <a:rPr spc="85" dirty="0"/>
              <a:t>Constituents</a:t>
            </a:r>
            <a:r>
              <a:rPr spc="190" dirty="0"/>
              <a:t> </a:t>
            </a:r>
            <a:r>
              <a:rPr spc="65" dirty="0"/>
              <a:t>for</a:t>
            </a:r>
            <a:r>
              <a:rPr spc="195" dirty="0"/>
              <a:t> </a:t>
            </a:r>
            <a:r>
              <a:rPr spc="95" dirty="0"/>
              <a:t>English</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717930" y="1822873"/>
            <a:ext cx="7209790" cy="4462780"/>
          </a:xfrm>
          <a:prstGeom prst="rect">
            <a:avLst/>
          </a:prstGeom>
        </p:spPr>
        <p:txBody>
          <a:bodyPr vert="horz" wrap="square" lIns="0" tIns="114935" rIns="0" bIns="0" rtlCol="0">
            <a:spAutoFit/>
          </a:bodyPr>
          <a:lstStyle/>
          <a:p>
            <a:pPr marL="12700">
              <a:lnSpc>
                <a:spcPct val="100000"/>
              </a:lnSpc>
              <a:spcBef>
                <a:spcPts val="905"/>
              </a:spcBef>
            </a:pPr>
            <a:r>
              <a:rPr sz="2200" spc="-5" dirty="0">
                <a:solidFill>
                  <a:srgbClr val="595959"/>
                </a:solidFill>
                <a:latin typeface="Times New Roman"/>
                <a:cs typeface="Times New Roman"/>
              </a:rPr>
              <a:t>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has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headed</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 structure.</a:t>
            </a:r>
            <a:endParaRPr sz="2200">
              <a:latin typeface="Times New Roman"/>
              <a:cs typeface="Times New Roman"/>
            </a:endParaRPr>
          </a:p>
          <a:p>
            <a:pPr marL="186690" marR="5080" indent="-137160">
              <a:lnSpc>
                <a:spcPct val="99500"/>
              </a:lnSpc>
              <a:spcBef>
                <a:spcPts val="670"/>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X-bar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theory:</a:t>
            </a:r>
            <a:r>
              <a:rPr sz="1800" dirty="0">
                <a:solidFill>
                  <a:srgbClr val="595959"/>
                </a:solidFill>
                <a:latin typeface="Times New Roman"/>
                <a:cs typeface="Times New Roman"/>
              </a:rPr>
              <a:t> 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natural</a:t>
            </a:r>
            <a:r>
              <a:rPr sz="1800" dirty="0">
                <a:solidFill>
                  <a:srgbClr val="595959"/>
                </a:solidFill>
                <a:latin typeface="Times New Roman"/>
                <a:cs typeface="Times New Roman"/>
              </a:rPr>
              <a:t> </a:t>
            </a:r>
            <a:r>
              <a:rPr sz="1800" spc="-5" dirty="0">
                <a:solidFill>
                  <a:srgbClr val="595959"/>
                </a:solidFill>
                <a:latin typeface="Times New Roman"/>
                <a:cs typeface="Times New Roman"/>
              </a:rPr>
              <a:t>languages,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phrases</a:t>
            </a:r>
            <a:r>
              <a:rPr sz="1800" dirty="0">
                <a:solidFill>
                  <a:srgbClr val="595959"/>
                </a:solidFill>
                <a:latin typeface="Times New Roman"/>
                <a:cs typeface="Times New Roman"/>
              </a:rPr>
              <a:t> are</a:t>
            </a:r>
            <a:r>
              <a:rPr sz="1800" spc="5" dirty="0">
                <a:solidFill>
                  <a:srgbClr val="595959"/>
                </a:solidFill>
                <a:latin typeface="Times New Roman"/>
                <a:cs typeface="Times New Roman"/>
              </a:rPr>
              <a:t> </a:t>
            </a:r>
            <a:r>
              <a:rPr sz="1800" dirty="0">
                <a:solidFill>
                  <a:srgbClr val="595959"/>
                </a:solidFill>
                <a:latin typeface="Times New Roman"/>
                <a:cs typeface="Times New Roman"/>
              </a:rPr>
              <a:t>headed</a:t>
            </a:r>
            <a:r>
              <a:rPr sz="1800" spc="10" dirty="0">
                <a:solidFill>
                  <a:srgbClr val="595959"/>
                </a:solidFill>
                <a:latin typeface="Times New Roman"/>
                <a:cs typeface="Times New Roman"/>
              </a:rPr>
              <a:t> </a:t>
            </a:r>
            <a:r>
              <a:rPr sz="1800" dirty="0">
                <a:solidFill>
                  <a:srgbClr val="595959"/>
                </a:solidFill>
                <a:latin typeface="Times New Roman"/>
                <a:cs typeface="Times New Roman"/>
              </a:rPr>
              <a:t>by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particular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kinds</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dirty="0">
                <a:solidFill>
                  <a:srgbClr val="595959"/>
                </a:solidFill>
                <a:latin typeface="Times New Roman"/>
                <a:cs typeface="Times New Roman"/>
              </a:rPr>
              <a:t>words</a:t>
            </a:r>
            <a:r>
              <a:rPr sz="1800" spc="-5" dirty="0">
                <a:solidFill>
                  <a:srgbClr val="595959"/>
                </a:solidFill>
                <a:latin typeface="Times New Roman"/>
                <a:cs typeface="Times New Roman"/>
              </a:rPr>
              <a:t> with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modifiers</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qualifiers</a:t>
            </a:r>
            <a:r>
              <a:rPr sz="1800" dirty="0">
                <a:solidFill>
                  <a:srgbClr val="595959"/>
                </a:solidFill>
                <a:latin typeface="Times New Roman"/>
                <a:cs typeface="Times New Roman"/>
              </a:rPr>
              <a:t> around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them</a:t>
            </a:r>
            <a:r>
              <a:rPr sz="1800" dirty="0">
                <a:solidFill>
                  <a:srgbClr val="595959"/>
                </a:solidFill>
                <a:latin typeface="Times New Roman"/>
                <a:cs typeface="Times New Roman"/>
              </a:rPr>
              <a:t> </a:t>
            </a:r>
            <a:r>
              <a:rPr sz="1800" spc="-5" dirty="0">
                <a:solidFill>
                  <a:srgbClr val="595959"/>
                </a:solidFill>
                <a:latin typeface="Times New Roman"/>
                <a:cs typeface="Times New Roman"/>
              </a:rPr>
              <a:t>(specifiers,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adjuncts,</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complements).</a:t>
            </a:r>
            <a:endParaRPr sz="1800">
              <a:latin typeface="Times New Roman"/>
              <a:cs typeface="Times New Roman"/>
            </a:endParaRPr>
          </a:p>
          <a:p>
            <a:pPr marL="12700" marR="2005964">
              <a:lnSpc>
                <a:spcPct val="122500"/>
              </a:lnSpc>
              <a:spcBef>
                <a:spcPts val="45"/>
              </a:spcBef>
              <a:tabLst>
                <a:tab pos="1819275" algn="l"/>
                <a:tab pos="2408555" algn="l"/>
                <a:tab pos="2440305" algn="l"/>
                <a:tab pos="2722880" algn="l"/>
                <a:tab pos="3141345" algn="l"/>
                <a:tab pos="3399790" algn="l"/>
                <a:tab pos="3558540" algn="l"/>
                <a:tab pos="3829685" algn="l"/>
                <a:tab pos="3974465" algn="l"/>
              </a:tabLst>
            </a:pPr>
            <a:r>
              <a:rPr sz="2200" spc="-6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				VP			</a:t>
            </a:r>
            <a:r>
              <a:rPr sz="2200" spc="430" dirty="0">
                <a:solidFill>
                  <a:srgbClr val="595959"/>
                </a:solidFill>
                <a:latin typeface="Symbol"/>
                <a:cs typeface="Symbol"/>
              </a:rPr>
              <a:t></a:t>
            </a:r>
            <a:r>
              <a:rPr sz="2200" spc="430" dirty="0">
                <a:solidFill>
                  <a:srgbClr val="595959"/>
                </a:solidFill>
                <a:latin typeface="Times New Roman"/>
                <a:cs typeface="Times New Roman"/>
              </a:rPr>
              <a:t>	</a:t>
            </a:r>
            <a:r>
              <a:rPr sz="2200" dirty="0">
                <a:solidFill>
                  <a:srgbClr val="595959"/>
                </a:solidFill>
                <a:latin typeface="Times New Roman"/>
                <a:cs typeface="Times New Roman"/>
              </a:rPr>
              <a:t>…</a:t>
            </a:r>
            <a:r>
              <a:rPr sz="2200" spc="-85" dirty="0">
                <a:solidFill>
                  <a:srgbClr val="595959"/>
                </a:solidFill>
                <a:latin typeface="Times New Roman"/>
                <a:cs typeface="Times New Roman"/>
              </a:rPr>
              <a:t> </a:t>
            </a:r>
            <a:r>
              <a:rPr sz="2200" spc="-5" dirty="0">
                <a:solidFill>
                  <a:srgbClr val="595959"/>
                </a:solidFill>
                <a:latin typeface="Times New Roman"/>
                <a:cs typeface="Times New Roman"/>
              </a:rPr>
              <a:t>VB*</a:t>
            </a:r>
            <a:r>
              <a:rPr sz="2200" spc="-50" dirty="0">
                <a:solidFill>
                  <a:srgbClr val="595959"/>
                </a:solidFill>
                <a:latin typeface="Times New Roman"/>
                <a:cs typeface="Times New Roman"/>
              </a:rPr>
              <a:t> </a:t>
            </a:r>
            <a:r>
              <a:rPr sz="2200" dirty="0">
                <a:solidFill>
                  <a:srgbClr val="595959"/>
                </a:solidFill>
                <a:latin typeface="Times New Roman"/>
                <a:cs typeface="Times New Roman"/>
              </a:rPr>
              <a: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Noun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	NP			</a:t>
            </a:r>
            <a:r>
              <a:rPr sz="2200" spc="430" dirty="0">
                <a:solidFill>
                  <a:srgbClr val="595959"/>
                </a:solidFill>
                <a:latin typeface="Symbol"/>
                <a:cs typeface="Symbol"/>
              </a:rPr>
              <a:t></a:t>
            </a:r>
            <a:r>
              <a:rPr sz="2200" spc="430" dirty="0">
                <a:solidFill>
                  <a:srgbClr val="595959"/>
                </a:solidFill>
                <a:latin typeface="Times New Roman"/>
                <a:cs typeface="Times New Roman"/>
              </a:rPr>
              <a:t>	</a:t>
            </a:r>
            <a:r>
              <a:rPr sz="2200" dirty="0">
                <a:solidFill>
                  <a:srgbClr val="595959"/>
                </a:solidFill>
                <a:latin typeface="Times New Roman"/>
                <a:cs typeface="Times New Roman"/>
              </a:rPr>
              <a:t>… </a:t>
            </a:r>
            <a:r>
              <a:rPr sz="2200" spc="-5" dirty="0">
                <a:solidFill>
                  <a:srgbClr val="595959"/>
                </a:solidFill>
                <a:latin typeface="Times New Roman"/>
                <a:cs typeface="Times New Roman"/>
              </a:rPr>
              <a:t>NN* </a:t>
            </a:r>
            <a:r>
              <a:rPr sz="2200" dirty="0">
                <a:solidFill>
                  <a:srgbClr val="595959"/>
                </a:solidFill>
                <a:latin typeface="Times New Roman"/>
                <a:cs typeface="Times New Roman"/>
              </a:rPr>
              <a:t>…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Adjective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	ADJP		</a:t>
            </a:r>
            <a:r>
              <a:rPr sz="2200" spc="430" dirty="0">
                <a:solidFill>
                  <a:srgbClr val="595959"/>
                </a:solidFill>
                <a:latin typeface="Symbol"/>
                <a:cs typeface="Symbol"/>
              </a:rPr>
              <a:t></a:t>
            </a:r>
            <a:r>
              <a:rPr sz="2200" spc="430" dirty="0">
                <a:solidFill>
                  <a:srgbClr val="595959"/>
                </a:solidFill>
                <a:latin typeface="Times New Roman"/>
                <a:cs typeface="Times New Roman"/>
              </a:rPr>
              <a:t>	</a:t>
            </a:r>
            <a:r>
              <a:rPr sz="2200" dirty="0">
                <a:solidFill>
                  <a:srgbClr val="595959"/>
                </a:solidFill>
                <a:latin typeface="Times New Roman"/>
                <a:cs typeface="Times New Roman"/>
              </a:rPr>
              <a:t>… </a:t>
            </a:r>
            <a:r>
              <a:rPr sz="2200" spc="-10" dirty="0">
                <a:solidFill>
                  <a:srgbClr val="595959"/>
                </a:solidFill>
                <a:latin typeface="Times New Roman"/>
                <a:cs typeface="Times New Roman"/>
              </a:rPr>
              <a:t>JJ* </a:t>
            </a:r>
            <a:r>
              <a:rPr sz="2200" dirty="0">
                <a:solidFill>
                  <a:srgbClr val="595959"/>
                </a:solidFill>
                <a:latin typeface="Times New Roman"/>
                <a:cs typeface="Times New Roman"/>
              </a:rPr>
              <a:t>…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Adverb</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phrases			ADVP	</a:t>
            </a:r>
            <a:r>
              <a:rPr sz="2200" spc="430" dirty="0">
                <a:solidFill>
                  <a:srgbClr val="595959"/>
                </a:solidFill>
                <a:latin typeface="Symbol"/>
                <a:cs typeface="Symbol"/>
              </a:rPr>
              <a:t></a:t>
            </a:r>
            <a:r>
              <a:rPr sz="2200" spc="-15" dirty="0">
                <a:solidFill>
                  <a:srgbClr val="595959"/>
                </a:solidFill>
                <a:latin typeface="Times New Roman"/>
                <a:cs typeface="Times New Roman"/>
              </a:rPr>
              <a:t> </a:t>
            </a:r>
            <a:r>
              <a:rPr sz="2200" dirty="0">
                <a:solidFill>
                  <a:srgbClr val="595959"/>
                </a:solidFill>
                <a:latin typeface="Times New Roman"/>
                <a:cs typeface="Times New Roman"/>
              </a:rPr>
              <a:t>…</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RB*</a:t>
            </a:r>
            <a:r>
              <a:rPr sz="2200" spc="-10" dirty="0">
                <a:solidFill>
                  <a:srgbClr val="595959"/>
                </a:solidFill>
                <a:latin typeface="Times New Roman"/>
                <a:cs typeface="Times New Roman"/>
              </a:rPr>
              <a:t> </a:t>
            </a:r>
            <a:r>
              <a:rPr sz="2200" dirty="0">
                <a:solidFill>
                  <a:srgbClr val="595959"/>
                </a:solidFill>
                <a:latin typeface="Times New Roman"/>
                <a:cs typeface="Times New Roman"/>
              </a:rPr>
              <a:t>…</a:t>
            </a:r>
            <a:endParaRPr sz="2200">
              <a:latin typeface="Times New Roman"/>
              <a:cs typeface="Times New Roman"/>
            </a:endParaRPr>
          </a:p>
          <a:p>
            <a:pPr>
              <a:lnSpc>
                <a:spcPct val="100000"/>
              </a:lnSpc>
            </a:pPr>
            <a:endParaRPr sz="2700">
              <a:latin typeface="Times New Roman"/>
              <a:cs typeface="Times New Roman"/>
            </a:endParaRPr>
          </a:p>
          <a:p>
            <a:pPr marL="140970">
              <a:lnSpc>
                <a:spcPct val="100000"/>
              </a:lnSpc>
              <a:spcBef>
                <a:spcPts val="1864"/>
              </a:spcBef>
            </a:pPr>
            <a:r>
              <a:rPr sz="1600" spc="-5" dirty="0">
                <a:solidFill>
                  <a:srgbClr val="595959"/>
                </a:solidFill>
                <a:latin typeface="Times New Roman"/>
                <a:cs typeface="Times New Roman"/>
              </a:rPr>
              <a:t>For </a:t>
            </a:r>
            <a:r>
              <a:rPr sz="1600" dirty="0">
                <a:solidFill>
                  <a:srgbClr val="595959"/>
                </a:solidFill>
                <a:latin typeface="Times New Roman"/>
                <a:cs typeface="Times New Roman"/>
              </a:rPr>
              <a:t>example, see</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a:t>
            </a:r>
            <a:r>
              <a:rPr sz="1600" spc="-5" dirty="0">
                <a:solidFill>
                  <a:srgbClr val="595959"/>
                </a:solidFill>
                <a:latin typeface="Times New Roman"/>
                <a:cs typeface="Times New Roman"/>
              </a:rPr>
              <a:t>Penn</a:t>
            </a:r>
            <a:r>
              <a:rPr sz="1600" spc="-35" dirty="0">
                <a:solidFill>
                  <a:srgbClr val="595959"/>
                </a:solidFill>
                <a:latin typeface="Times New Roman"/>
                <a:cs typeface="Times New Roman"/>
              </a:rPr>
              <a:t> </a:t>
            </a:r>
            <a:r>
              <a:rPr sz="1600" spc="-10" dirty="0">
                <a:solidFill>
                  <a:srgbClr val="595959"/>
                </a:solidFill>
                <a:latin typeface="Times New Roman"/>
                <a:cs typeface="Times New Roman"/>
              </a:rPr>
              <a:t>Treebank</a:t>
            </a:r>
            <a:r>
              <a:rPr sz="1600" dirty="0">
                <a:solidFill>
                  <a:srgbClr val="595959"/>
                </a:solidFill>
                <a:latin typeface="Times New Roman"/>
                <a:cs typeface="Times New Roman"/>
              </a:rPr>
              <a:t> Constituent tags</a:t>
            </a:r>
            <a:endParaRPr sz="1600">
              <a:latin typeface="Times New Roman"/>
              <a:cs typeface="Times New Roman"/>
            </a:endParaRPr>
          </a:p>
          <a:p>
            <a:pPr marL="140970" marR="2996565">
              <a:lnSpc>
                <a:spcPts val="1900"/>
              </a:lnSpc>
              <a:spcBef>
                <a:spcPts val="760"/>
              </a:spcBef>
            </a:pPr>
            <a:r>
              <a:rPr sz="1600" spc="-5" dirty="0">
                <a:solidFill>
                  <a:srgbClr val="595959"/>
                </a:solidFill>
                <a:latin typeface="Times New Roman"/>
                <a:cs typeface="Times New Roman"/>
                <a:hlinkClick r:id="rId2"/>
              </a:rPr>
              <a:t>http://www.surdeanu.info/mihai/teaching/ista555- </a:t>
            </a:r>
            <a:r>
              <a:rPr sz="1600" spc="-385" dirty="0">
                <a:solidFill>
                  <a:srgbClr val="595959"/>
                </a:solidFill>
                <a:latin typeface="Times New Roman"/>
                <a:cs typeface="Times New Roman"/>
              </a:rPr>
              <a:t> </a:t>
            </a:r>
            <a:r>
              <a:rPr sz="1600" spc="-5" dirty="0">
                <a:solidFill>
                  <a:srgbClr val="595959"/>
                </a:solidFill>
                <a:latin typeface="Times New Roman"/>
                <a:cs typeface="Times New Roman"/>
              </a:rPr>
              <a:t>fall13/readings/PennTreebankConstituents.html</a:t>
            </a:r>
            <a:endParaRPr sz="16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91730"/>
            <a:ext cx="2258695" cy="665480"/>
          </a:xfrm>
          <a:prstGeom prst="rect">
            <a:avLst/>
          </a:prstGeom>
        </p:spPr>
        <p:txBody>
          <a:bodyPr vert="horz" wrap="square" lIns="0" tIns="12700" rIns="0" bIns="0" rtlCol="0">
            <a:spAutoFit/>
          </a:bodyPr>
          <a:lstStyle/>
          <a:p>
            <a:pPr marL="12700">
              <a:lnSpc>
                <a:spcPct val="100000"/>
              </a:lnSpc>
              <a:spcBef>
                <a:spcPts val="100"/>
              </a:spcBef>
            </a:pPr>
            <a:r>
              <a:rPr spc="80" dirty="0"/>
              <a:t>Sentences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797305" y="1579118"/>
            <a:ext cx="7529830" cy="4659630"/>
          </a:xfrm>
          <a:prstGeom prst="rect">
            <a:avLst/>
          </a:prstGeom>
        </p:spPr>
        <p:txBody>
          <a:bodyPr vert="horz" wrap="square" lIns="0" tIns="104775" rIns="0" bIns="0" rtlCol="0">
            <a:spAutoFit/>
          </a:bodyPr>
          <a:lstStyle/>
          <a:p>
            <a:pPr marL="12700">
              <a:lnSpc>
                <a:spcPct val="100000"/>
              </a:lnSpc>
              <a:spcBef>
                <a:spcPts val="825"/>
              </a:spcBef>
            </a:pPr>
            <a:r>
              <a:rPr sz="2200" spc="-35" dirty="0">
                <a:solidFill>
                  <a:srgbClr val="595959"/>
                </a:solidFill>
                <a:latin typeface="Times New Roman"/>
                <a:cs typeface="Times New Roman"/>
              </a:rPr>
              <a:t>Types</a:t>
            </a:r>
            <a:r>
              <a:rPr sz="2200" spc="-2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Sentences</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D</a:t>
            </a:r>
            <a:r>
              <a:rPr sz="2000" spc="-5" dirty="0">
                <a:solidFill>
                  <a:srgbClr val="595959"/>
                </a:solidFill>
                <a:latin typeface="Times New Roman"/>
                <a:cs typeface="Times New Roman"/>
              </a:rPr>
              <a:t>ec</a:t>
            </a:r>
            <a:r>
              <a:rPr sz="2000" spc="-10" dirty="0">
                <a:solidFill>
                  <a:srgbClr val="595959"/>
                </a:solidFill>
                <a:latin typeface="Times New Roman"/>
                <a:cs typeface="Times New Roman"/>
              </a:rPr>
              <a:t>l</a:t>
            </a:r>
            <a:r>
              <a:rPr sz="2000" spc="-5" dirty="0">
                <a:solidFill>
                  <a:srgbClr val="595959"/>
                </a:solidFill>
                <a:latin typeface="Times New Roman"/>
                <a:cs typeface="Times New Roman"/>
              </a:rPr>
              <a:t>ara</a:t>
            </a:r>
            <a:r>
              <a:rPr sz="2000" spc="-10" dirty="0">
                <a:solidFill>
                  <a:srgbClr val="595959"/>
                </a:solidFill>
                <a:latin typeface="Times New Roman"/>
                <a:cs typeface="Times New Roman"/>
              </a:rPr>
              <a:t>ti</a:t>
            </a:r>
            <a:r>
              <a:rPr sz="2000" dirty="0">
                <a:solidFill>
                  <a:srgbClr val="595959"/>
                </a:solidFill>
                <a:latin typeface="Times New Roman"/>
                <a:cs typeface="Times New Roman"/>
              </a:rPr>
              <a:t>v</a:t>
            </a:r>
            <a:r>
              <a:rPr sz="2000" spc="-5" dirty="0">
                <a:solidFill>
                  <a:srgbClr val="595959"/>
                </a:solidFill>
                <a:latin typeface="Times New Roman"/>
                <a:cs typeface="Times New Roman"/>
              </a:rPr>
              <a:t>es</a:t>
            </a:r>
            <a:r>
              <a:rPr sz="2000" dirty="0">
                <a:solidFill>
                  <a:srgbClr val="595959"/>
                </a:solidFill>
                <a:latin typeface="Times New Roman"/>
                <a:cs typeface="Times New Roman"/>
              </a:rPr>
              <a:t>:</a:t>
            </a:r>
            <a:r>
              <a:rPr sz="2000" spc="-120" dirty="0">
                <a:solidFill>
                  <a:srgbClr val="595959"/>
                </a:solidFill>
                <a:latin typeface="Times New Roman"/>
                <a:cs typeface="Times New Roman"/>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dirty="0">
                <a:solidFill>
                  <a:srgbClr val="595959"/>
                </a:solidFill>
                <a:latin typeface="Times New Roman"/>
                <a:cs typeface="Times New Roman"/>
              </a:rPr>
              <a:t>p</a:t>
            </a:r>
            <a:r>
              <a:rPr sz="2000" spc="-10" dirty="0">
                <a:solidFill>
                  <a:srgbClr val="595959"/>
                </a:solidFill>
                <a:latin typeface="Times New Roman"/>
                <a:cs typeface="Times New Roman"/>
              </a:rPr>
              <a:t>l</a:t>
            </a:r>
            <a:r>
              <a:rPr sz="2000" spc="-5" dirty="0">
                <a:solidFill>
                  <a:srgbClr val="595959"/>
                </a:solidFill>
                <a:latin typeface="Times New Roman"/>
                <a:cs typeface="Times New Roman"/>
              </a:rPr>
              <a:t>a</a:t>
            </a:r>
            <a:r>
              <a:rPr sz="2000" dirty="0">
                <a:solidFill>
                  <a:srgbClr val="595959"/>
                </a:solidFill>
                <a:latin typeface="Times New Roman"/>
                <a:cs typeface="Times New Roman"/>
              </a:rPr>
              <a:t>ne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a:t>
            </a:r>
            <a:r>
              <a:rPr sz="2000" spc="-5" dirty="0">
                <a:solidFill>
                  <a:srgbClr val="595959"/>
                </a:solidFill>
                <a:latin typeface="Times New Roman"/>
                <a:cs typeface="Times New Roman"/>
              </a:rPr>
              <a:t>ef</a:t>
            </a:r>
            <a:r>
              <a:rPr sz="2000" spc="-10" dirty="0">
                <a:solidFill>
                  <a:srgbClr val="595959"/>
                </a:solidFill>
                <a:latin typeface="Times New Roman"/>
                <a:cs typeface="Times New Roman"/>
              </a:rPr>
              <a:t>t</a:t>
            </a:r>
            <a:r>
              <a:rPr sz="2000" dirty="0">
                <a:solidFill>
                  <a:srgbClr val="595959"/>
                </a:solidFill>
                <a:latin typeface="Times New Roman"/>
                <a:cs typeface="Times New Roman"/>
              </a:rPr>
              <a:t>.</a:t>
            </a:r>
            <a:endParaRPr sz="2000">
              <a:latin typeface="Times New Roman"/>
              <a:cs typeface="Times New Roman"/>
            </a:endParaRPr>
          </a:p>
          <a:p>
            <a:pPr marL="563880">
              <a:lnSpc>
                <a:spcPct val="100000"/>
              </a:lnSpc>
              <a:spcBef>
                <a:spcPts val="600"/>
              </a:spcBef>
            </a:pPr>
            <a:r>
              <a:rPr sz="1800" dirty="0">
                <a:solidFill>
                  <a:srgbClr val="595959"/>
                </a:solidFill>
                <a:latin typeface="Times New Roman"/>
                <a:cs typeface="Times New Roman"/>
              </a:rPr>
              <a:t>S</a:t>
            </a:r>
            <a:r>
              <a:rPr sz="1800" spc="-5" dirty="0">
                <a:solidFill>
                  <a:srgbClr val="595959"/>
                </a:solidFill>
                <a:latin typeface="Times New Roman"/>
                <a:cs typeface="Times New Roman"/>
              </a:rPr>
              <a:t> </a:t>
            </a:r>
            <a:r>
              <a:rPr sz="1800" dirty="0">
                <a:solidFill>
                  <a:srgbClr val="595959"/>
                </a:solidFill>
                <a:latin typeface="Times New Roman"/>
                <a:cs typeface="Times New Roman"/>
              </a:rPr>
              <a:t>-&gt;</a:t>
            </a:r>
            <a:r>
              <a:rPr sz="1800" spc="-5" dirty="0">
                <a:solidFill>
                  <a:srgbClr val="595959"/>
                </a:solidFill>
                <a:latin typeface="Times New Roman"/>
                <a:cs typeface="Times New Roman"/>
              </a:rPr>
              <a:t> </a:t>
            </a:r>
            <a:r>
              <a:rPr sz="1800" dirty="0">
                <a:solidFill>
                  <a:srgbClr val="595959"/>
                </a:solidFill>
                <a:latin typeface="Times New Roman"/>
                <a:cs typeface="Times New Roman"/>
              </a:rPr>
              <a:t>NP</a:t>
            </a:r>
            <a:r>
              <a:rPr sz="1800" spc="-105" dirty="0">
                <a:solidFill>
                  <a:srgbClr val="595959"/>
                </a:solidFill>
                <a:latin typeface="Times New Roman"/>
                <a:cs typeface="Times New Roman"/>
              </a:rPr>
              <a:t> </a:t>
            </a:r>
            <a:r>
              <a:rPr sz="1800" dirty="0">
                <a:solidFill>
                  <a:srgbClr val="595959"/>
                </a:solidFill>
                <a:latin typeface="Times New Roman"/>
                <a:cs typeface="Times New Roman"/>
              </a:rPr>
              <a:t>VP</a:t>
            </a:r>
            <a:endParaRPr sz="1800">
              <a:latin typeface="Times New Roman"/>
              <a:cs typeface="Times New Roman"/>
            </a:endParaRPr>
          </a:p>
          <a:p>
            <a:pPr marL="49530">
              <a:lnSpc>
                <a:spcPct val="100000"/>
              </a:lnSpc>
              <a:spcBef>
                <a:spcPts val="54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Imperatives:</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Leave!</a:t>
            </a:r>
            <a:endParaRPr sz="2000">
              <a:latin typeface="Times New Roman"/>
              <a:cs typeface="Times New Roman"/>
            </a:endParaRPr>
          </a:p>
          <a:p>
            <a:pPr marL="563880">
              <a:lnSpc>
                <a:spcPct val="100000"/>
              </a:lnSpc>
              <a:spcBef>
                <a:spcPts val="600"/>
              </a:spcBef>
            </a:pPr>
            <a:r>
              <a:rPr sz="1800" dirty="0">
                <a:solidFill>
                  <a:srgbClr val="595959"/>
                </a:solidFill>
                <a:latin typeface="Times New Roman"/>
                <a:cs typeface="Times New Roman"/>
              </a:rPr>
              <a:t>S</a:t>
            </a:r>
            <a:r>
              <a:rPr sz="1800" spc="-25" dirty="0">
                <a:solidFill>
                  <a:srgbClr val="595959"/>
                </a:solidFill>
                <a:latin typeface="Times New Roman"/>
                <a:cs typeface="Times New Roman"/>
              </a:rPr>
              <a:t> </a:t>
            </a:r>
            <a:r>
              <a:rPr sz="1800" dirty="0">
                <a:solidFill>
                  <a:srgbClr val="595959"/>
                </a:solidFill>
                <a:latin typeface="Times New Roman"/>
                <a:cs typeface="Times New Roman"/>
              </a:rPr>
              <a:t>-&gt;</a:t>
            </a:r>
            <a:r>
              <a:rPr sz="1800" spc="-55" dirty="0">
                <a:solidFill>
                  <a:srgbClr val="595959"/>
                </a:solidFill>
                <a:latin typeface="Times New Roman"/>
                <a:cs typeface="Times New Roman"/>
              </a:rPr>
              <a:t> </a:t>
            </a:r>
            <a:r>
              <a:rPr sz="1800" dirty="0">
                <a:solidFill>
                  <a:srgbClr val="595959"/>
                </a:solidFill>
                <a:latin typeface="Times New Roman"/>
                <a:cs typeface="Times New Roman"/>
              </a:rPr>
              <a:t>VP</a:t>
            </a:r>
            <a:endParaRPr sz="1800">
              <a:latin typeface="Times New Roman"/>
              <a:cs typeface="Times New Roman"/>
            </a:endParaRPr>
          </a:p>
          <a:p>
            <a:pPr marL="49530">
              <a:lnSpc>
                <a:spcPct val="100000"/>
              </a:lnSpc>
              <a:spcBef>
                <a:spcPts val="6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35" dirty="0">
                <a:solidFill>
                  <a:srgbClr val="595959"/>
                </a:solidFill>
                <a:latin typeface="Times New Roman"/>
                <a:cs typeface="Times New Roman"/>
              </a:rPr>
              <a:t>Yes–no</a:t>
            </a:r>
            <a:r>
              <a:rPr sz="2000" spc="-5" dirty="0">
                <a:solidFill>
                  <a:srgbClr val="595959"/>
                </a:solidFill>
                <a:latin typeface="Times New Roman"/>
                <a:cs typeface="Times New Roman"/>
              </a:rPr>
              <a:t> questions: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Did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plane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leave?</a:t>
            </a:r>
            <a:endParaRPr sz="2000">
              <a:latin typeface="Times New Roman"/>
              <a:cs typeface="Times New Roman"/>
            </a:endParaRPr>
          </a:p>
          <a:p>
            <a:pPr marL="563880">
              <a:lnSpc>
                <a:spcPct val="100000"/>
              </a:lnSpc>
              <a:spcBef>
                <a:spcPts val="600"/>
              </a:spcBef>
            </a:pPr>
            <a:r>
              <a:rPr sz="1800" dirty="0">
                <a:solidFill>
                  <a:srgbClr val="595959"/>
                </a:solidFill>
                <a:latin typeface="Times New Roman"/>
                <a:cs typeface="Times New Roman"/>
              </a:rPr>
              <a:t>S</a:t>
            </a:r>
            <a:r>
              <a:rPr sz="1800" spc="-5" dirty="0">
                <a:solidFill>
                  <a:srgbClr val="595959"/>
                </a:solidFill>
                <a:latin typeface="Times New Roman"/>
                <a:cs typeface="Times New Roman"/>
              </a:rPr>
              <a:t> </a:t>
            </a:r>
            <a:r>
              <a:rPr sz="1800" dirty="0">
                <a:solidFill>
                  <a:srgbClr val="595959"/>
                </a:solidFill>
                <a:latin typeface="Times New Roman"/>
                <a:cs typeface="Times New Roman"/>
              </a:rPr>
              <a:t>-&gt;</a:t>
            </a:r>
            <a:r>
              <a:rPr sz="1800" spc="-105" dirty="0">
                <a:solidFill>
                  <a:srgbClr val="595959"/>
                </a:solidFill>
                <a:latin typeface="Times New Roman"/>
                <a:cs typeface="Times New Roman"/>
              </a:rPr>
              <a:t> </a:t>
            </a:r>
            <a:r>
              <a:rPr sz="1800" dirty="0">
                <a:solidFill>
                  <a:srgbClr val="595959"/>
                </a:solidFill>
                <a:latin typeface="Times New Roman"/>
                <a:cs typeface="Times New Roman"/>
              </a:rPr>
              <a:t>Aux NP</a:t>
            </a:r>
            <a:r>
              <a:rPr sz="1800" spc="-105" dirty="0">
                <a:solidFill>
                  <a:srgbClr val="595959"/>
                </a:solidFill>
                <a:latin typeface="Times New Roman"/>
                <a:cs typeface="Times New Roman"/>
              </a:rPr>
              <a:t> </a:t>
            </a:r>
            <a:r>
              <a:rPr sz="1800" dirty="0">
                <a:solidFill>
                  <a:srgbClr val="595959"/>
                </a:solidFill>
                <a:latin typeface="Times New Roman"/>
                <a:cs typeface="Times New Roman"/>
              </a:rPr>
              <a:t>VP</a:t>
            </a:r>
            <a:endParaRPr sz="1800">
              <a:latin typeface="Times New Roman"/>
              <a:cs typeface="Times New Roman"/>
            </a:endParaRPr>
          </a:p>
          <a:p>
            <a:pPr marL="49530">
              <a:lnSpc>
                <a:spcPct val="100000"/>
              </a:lnSpc>
              <a:spcBef>
                <a:spcPts val="6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Wh-</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questions:</a:t>
            </a:r>
            <a:r>
              <a:rPr sz="2000" spc="-45" dirty="0">
                <a:solidFill>
                  <a:srgbClr val="595959"/>
                </a:solidFill>
                <a:latin typeface="Times New Roman"/>
                <a:cs typeface="Times New Roman"/>
              </a:rPr>
              <a:t> </a:t>
            </a:r>
            <a:r>
              <a:rPr sz="2000" spc="-5" dirty="0">
                <a:solidFill>
                  <a:srgbClr val="595959"/>
                </a:solidFill>
                <a:latin typeface="Times New Roman"/>
                <a:cs typeface="Times New Roman"/>
              </a:rPr>
              <a:t>When did the plane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leave?</a:t>
            </a:r>
            <a:endParaRPr sz="2000">
              <a:latin typeface="Times New Roman"/>
              <a:cs typeface="Times New Roman"/>
            </a:endParaRPr>
          </a:p>
          <a:p>
            <a:pPr marL="563880">
              <a:lnSpc>
                <a:spcPct val="100000"/>
              </a:lnSpc>
              <a:spcBef>
                <a:spcPts val="600"/>
              </a:spcBef>
            </a:pPr>
            <a:r>
              <a:rPr sz="1800" dirty="0">
                <a:solidFill>
                  <a:srgbClr val="595959"/>
                </a:solidFill>
                <a:latin typeface="Times New Roman"/>
                <a:cs typeface="Times New Roman"/>
              </a:rPr>
              <a:t>S</a:t>
            </a:r>
            <a:r>
              <a:rPr sz="1800" spc="-5" dirty="0">
                <a:solidFill>
                  <a:srgbClr val="595959"/>
                </a:solidFill>
                <a:latin typeface="Times New Roman"/>
                <a:cs typeface="Times New Roman"/>
              </a:rPr>
              <a:t> </a:t>
            </a:r>
            <a:r>
              <a:rPr sz="1800" dirty="0">
                <a:solidFill>
                  <a:srgbClr val="595959"/>
                </a:solidFill>
                <a:latin typeface="Times New Roman"/>
                <a:cs typeface="Times New Roman"/>
              </a:rPr>
              <a:t>-&gt;</a:t>
            </a:r>
            <a:r>
              <a:rPr sz="1800" spc="-40" dirty="0">
                <a:solidFill>
                  <a:srgbClr val="595959"/>
                </a:solidFill>
                <a:latin typeface="Times New Roman"/>
                <a:cs typeface="Times New Roman"/>
              </a:rPr>
              <a:t> </a:t>
            </a:r>
            <a:r>
              <a:rPr sz="1800" dirty="0">
                <a:solidFill>
                  <a:srgbClr val="595959"/>
                </a:solidFill>
                <a:latin typeface="Times New Roman"/>
                <a:cs typeface="Times New Roman"/>
              </a:rPr>
              <a:t>WH</a:t>
            </a:r>
            <a:r>
              <a:rPr sz="1800" spc="-100" dirty="0">
                <a:solidFill>
                  <a:srgbClr val="595959"/>
                </a:solidFill>
                <a:latin typeface="Times New Roman"/>
                <a:cs typeface="Times New Roman"/>
              </a:rPr>
              <a:t> </a:t>
            </a:r>
            <a:r>
              <a:rPr sz="1800" dirty="0">
                <a:solidFill>
                  <a:srgbClr val="595959"/>
                </a:solidFill>
                <a:latin typeface="Times New Roman"/>
                <a:cs typeface="Times New Roman"/>
              </a:rPr>
              <a:t>Aux NP</a:t>
            </a:r>
            <a:r>
              <a:rPr sz="1800" spc="-105" dirty="0">
                <a:solidFill>
                  <a:srgbClr val="595959"/>
                </a:solidFill>
                <a:latin typeface="Times New Roman"/>
                <a:cs typeface="Times New Roman"/>
              </a:rPr>
              <a:t> </a:t>
            </a:r>
            <a:r>
              <a:rPr sz="1800" dirty="0">
                <a:solidFill>
                  <a:srgbClr val="595959"/>
                </a:solidFill>
                <a:latin typeface="Times New Roman"/>
                <a:cs typeface="Times New Roman"/>
              </a:rPr>
              <a:t>VP</a:t>
            </a:r>
            <a:endParaRPr sz="1800">
              <a:latin typeface="Times New Roman"/>
              <a:cs typeface="Times New Roman"/>
            </a:endParaRPr>
          </a:p>
          <a:p>
            <a:pPr marL="12700">
              <a:lnSpc>
                <a:spcPct val="100000"/>
              </a:lnSpc>
              <a:spcBef>
                <a:spcPts val="540"/>
              </a:spcBef>
            </a:pPr>
            <a:r>
              <a:rPr sz="2000" spc="-5" dirty="0">
                <a:solidFill>
                  <a:srgbClr val="595959"/>
                </a:solidFill>
                <a:latin typeface="Times New Roman"/>
                <a:cs typeface="Times New Roman"/>
              </a:rPr>
              <a:t>More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general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structure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sentences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clauses</a:t>
            </a:r>
            <a:endParaRPr sz="2000">
              <a:latin typeface="Times New Roman"/>
              <a:cs typeface="Times New Roman"/>
            </a:endParaRPr>
          </a:p>
          <a:p>
            <a:pPr marL="469900">
              <a:lnSpc>
                <a:spcPct val="100000"/>
              </a:lnSpc>
            </a:pPr>
            <a:r>
              <a:rPr sz="1800" spc="-5" dirty="0">
                <a:solidFill>
                  <a:srgbClr val="595959"/>
                </a:solidFill>
                <a:latin typeface="Times New Roman"/>
                <a:cs typeface="Times New Roman"/>
              </a:rPr>
              <a:t>SBAR</a:t>
            </a:r>
            <a:r>
              <a:rPr sz="1800" spc="-15" dirty="0">
                <a:solidFill>
                  <a:srgbClr val="595959"/>
                </a:solidFill>
                <a:latin typeface="Times New Roman"/>
                <a:cs typeface="Times New Roman"/>
              </a:rPr>
              <a:t> </a:t>
            </a:r>
            <a:r>
              <a:rPr sz="1800" spc="350" dirty="0">
                <a:solidFill>
                  <a:srgbClr val="595959"/>
                </a:solidFill>
                <a:latin typeface="Symbol"/>
                <a:cs typeface="Symbol"/>
              </a:rPr>
              <a:t></a:t>
            </a:r>
            <a:r>
              <a:rPr sz="1800" spc="-10" dirty="0">
                <a:solidFill>
                  <a:srgbClr val="595959"/>
                </a:solidFill>
                <a:latin typeface="Times New Roman"/>
                <a:cs typeface="Times New Roman"/>
              </a:rPr>
              <a:t> </a:t>
            </a:r>
            <a:r>
              <a:rPr sz="1800" dirty="0">
                <a:solidFill>
                  <a:srgbClr val="595959"/>
                </a:solidFill>
                <a:latin typeface="Times New Roman"/>
                <a:cs typeface="Times New Roman"/>
              </a:rPr>
              <a:t>S</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SINV</a:t>
            </a:r>
            <a:r>
              <a:rPr sz="1800" spc="-40"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SQ </a:t>
            </a:r>
            <a:r>
              <a:rPr sz="1800" dirty="0">
                <a:solidFill>
                  <a:srgbClr val="595959"/>
                </a:solidFill>
                <a:latin typeface="Times New Roman"/>
                <a:cs typeface="Times New Roman"/>
              </a:rPr>
              <a:t>…</a:t>
            </a:r>
            <a:endParaRPr sz="1800">
              <a:latin typeface="Times New Roman"/>
              <a:cs typeface="Times New Roman"/>
            </a:endParaRPr>
          </a:p>
          <a:p>
            <a:pPr marL="186690" marR="5080" indent="-137160">
              <a:lnSpc>
                <a:spcPts val="2100"/>
              </a:lnSpc>
              <a:spcBef>
                <a:spcPts val="7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Sentences,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inverted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sentences,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direct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questions,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etc.</a:t>
            </a:r>
            <a:r>
              <a:rPr sz="1800" spc="10" dirty="0">
                <a:solidFill>
                  <a:srgbClr val="595959"/>
                </a:solidFill>
                <a:latin typeface="Times New Roman"/>
                <a:cs typeface="Times New Roman"/>
              </a:rPr>
              <a:t> </a:t>
            </a:r>
            <a:r>
              <a:rPr sz="1800" dirty="0">
                <a:solidFill>
                  <a:srgbClr val="595959"/>
                </a:solidFill>
                <a:latin typeface="Times New Roman"/>
                <a:cs typeface="Times New Roman"/>
              </a:rPr>
              <a:t>can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also</a:t>
            </a:r>
            <a:r>
              <a:rPr sz="1800" spc="10" dirty="0">
                <a:solidFill>
                  <a:srgbClr val="595959"/>
                </a:solidFill>
                <a:latin typeface="Times New Roman"/>
                <a:cs typeface="Times New Roman"/>
              </a:rPr>
              <a:t> </a:t>
            </a:r>
            <a:r>
              <a:rPr sz="1800" dirty="0">
                <a:solidFill>
                  <a:srgbClr val="595959"/>
                </a:solidFill>
                <a:latin typeface="Times New Roman"/>
                <a:cs typeface="Times New Roman"/>
              </a:rPr>
              <a:t>appear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larger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clause</a:t>
            </a:r>
            <a:r>
              <a:rPr sz="1800" dirty="0">
                <a:solidFill>
                  <a:srgbClr val="595959"/>
                </a:solidFill>
                <a:latin typeface="Times New Roman"/>
                <a:cs typeface="Times New Roman"/>
              </a:rPr>
              <a:t> </a:t>
            </a:r>
            <a:r>
              <a:rPr sz="1800" spc="-5" dirty="0">
                <a:solidFill>
                  <a:srgbClr val="595959"/>
                </a:solidFill>
                <a:latin typeface="Times New Roman"/>
                <a:cs typeface="Times New Roman"/>
              </a:rPr>
              <a:t>structure</a:t>
            </a:r>
            <a:r>
              <a:rPr sz="1800" dirty="0">
                <a:solidFill>
                  <a:srgbClr val="595959"/>
                </a:solidFill>
                <a:latin typeface="Times New Roman"/>
                <a:cs typeface="Times New Roman"/>
              </a:rPr>
              <a:t> </a:t>
            </a:r>
            <a:r>
              <a:rPr sz="1800" spc="-5" dirty="0">
                <a:solidFill>
                  <a:srgbClr val="595959"/>
                </a:solidFill>
                <a:latin typeface="Times New Roman"/>
                <a:cs typeface="Times New Roman"/>
              </a:rPr>
              <a:t>SBAR,</a:t>
            </a:r>
            <a:r>
              <a:rPr sz="1800" dirty="0">
                <a:solidFill>
                  <a:srgbClr val="595959"/>
                </a:solidFill>
                <a:latin typeface="Times New Roman"/>
                <a:cs typeface="Times New Roman"/>
              </a:rPr>
              <a:t> where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sentence</a:t>
            </a:r>
            <a:r>
              <a:rPr sz="1800" dirty="0">
                <a:solidFill>
                  <a:srgbClr val="595959"/>
                </a:solidFill>
                <a:latin typeface="Times New Roman"/>
                <a:cs typeface="Times New Roman"/>
              </a:rPr>
              <a:t> </a:t>
            </a:r>
            <a:r>
              <a:rPr sz="1800" spc="-5" dirty="0">
                <a:solidFill>
                  <a:srgbClr val="595959"/>
                </a:solidFill>
                <a:latin typeface="Times New Roman"/>
                <a:cs typeface="Times New Roman"/>
              </a:rPr>
              <a:t>is </a:t>
            </a:r>
            <a:r>
              <a:rPr sz="1800" dirty="0">
                <a:solidFill>
                  <a:srgbClr val="595959"/>
                </a:solidFill>
                <a:latin typeface="Times New Roman"/>
                <a:cs typeface="Times New Roman"/>
              </a:rPr>
              <a:t>preceded by </a:t>
            </a:r>
            <a:r>
              <a:rPr sz="1800" i="1" spc="-5" dirty="0">
                <a:solidFill>
                  <a:srgbClr val="595959"/>
                </a:solidFill>
                <a:latin typeface="Times New Roman"/>
                <a:cs typeface="Times New Roman"/>
              </a:rPr>
              <a:t>that</a:t>
            </a:r>
            <a:endParaRPr sz="18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2</a:t>
            </a:fld>
            <a:endParaRPr sz="800" dirty="0">
              <a:latin typeface="Times New Roman"/>
              <a:cs typeface="Times New Roman"/>
            </a:endParaRPr>
          </a:p>
        </p:txBody>
      </p:sp>
      <p:sp>
        <p:nvSpPr>
          <p:cNvPr id="3" name="object 3"/>
          <p:cNvSpPr txBox="1"/>
          <p:nvPr/>
        </p:nvSpPr>
        <p:spPr>
          <a:xfrm>
            <a:off x="773097" y="2209800"/>
            <a:ext cx="7108445" cy="2259593"/>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5 - Readings</a:t>
            </a:r>
          </a:p>
          <a:p>
            <a:endParaRPr lang="en-US" dirty="0">
              <a:solidFill>
                <a:srgbClr val="282828"/>
              </a:solidFill>
              <a:latin typeface="Proxima Nova"/>
            </a:endParaRPr>
          </a:p>
          <a:p>
            <a:pPr algn="l"/>
            <a:r>
              <a:rPr lang="en-US" b="0" i="0" dirty="0" err="1">
                <a:solidFill>
                  <a:srgbClr val="282828"/>
                </a:solidFill>
                <a:effectLst/>
                <a:latin typeface="Proxima Nova"/>
              </a:rPr>
              <a:t>Jurafsky</a:t>
            </a:r>
            <a:r>
              <a:rPr lang="en-US" b="0" i="0" dirty="0">
                <a:solidFill>
                  <a:srgbClr val="282828"/>
                </a:solidFill>
                <a:effectLst/>
                <a:latin typeface="Proxima Nova"/>
              </a:rPr>
              <a:t> and Martin, Speech and Language Processing, 3</a:t>
            </a:r>
            <a:r>
              <a:rPr lang="en-US" b="0" i="0" baseline="30000" dirty="0">
                <a:solidFill>
                  <a:srgbClr val="282828"/>
                </a:solidFill>
                <a:effectLst/>
                <a:latin typeface="Proxima Nova"/>
              </a:rPr>
              <a:t>rd</a:t>
            </a:r>
            <a:r>
              <a:rPr lang="en-US" b="0" i="0" dirty="0">
                <a:solidFill>
                  <a:srgbClr val="282828"/>
                </a:solidFill>
                <a:effectLst/>
                <a:latin typeface="Proxima Nova"/>
              </a:rPr>
              <a:t> edition.</a:t>
            </a:r>
          </a:p>
          <a:p>
            <a:pPr algn="l"/>
            <a:r>
              <a:rPr lang="en-US" dirty="0">
                <a:hlinkClick r:id="rId2"/>
              </a:rPr>
              <a:t>Speech and Language Processing (stanford.edu)</a:t>
            </a:r>
            <a:r>
              <a:rPr lang="en-US" b="0" i="0" dirty="0">
                <a:solidFill>
                  <a:srgbClr val="282828"/>
                </a:solidFill>
                <a:effectLst/>
                <a:latin typeface="Proxima Nova"/>
              </a:rPr>
              <a:t> </a:t>
            </a:r>
          </a:p>
          <a:p>
            <a:pPr algn="l"/>
            <a:r>
              <a:rPr lang="en-US" b="0" i="0" dirty="0">
                <a:solidFill>
                  <a:srgbClr val="282828"/>
                </a:solidFill>
                <a:effectLst/>
                <a:latin typeface="Proxima Nova"/>
              </a:rPr>
              <a:t>Chapter 12  Consistency Grammars</a:t>
            </a:r>
          </a:p>
          <a:p>
            <a:pPr algn="l"/>
            <a:r>
              <a:rPr lang="en-US" b="0" i="0" dirty="0">
                <a:solidFill>
                  <a:srgbClr val="282828"/>
                </a:solidFill>
                <a:effectLst/>
                <a:latin typeface="Proxima Nova"/>
              </a:rPr>
              <a:t>Skim Section 12.3</a:t>
            </a:r>
          </a:p>
          <a:p>
            <a:endParaRPr lang="en-US" b="0" i="0" dirty="0">
              <a:solidFill>
                <a:srgbClr val="282828"/>
              </a:solidFill>
              <a:effectLst/>
              <a:latin typeface="Proxima Nova"/>
            </a:endParaRPr>
          </a:p>
          <a:p>
            <a:pPr algn="l"/>
            <a:endParaRPr lang="en-US" b="0" i="0" dirty="0">
              <a:solidFill>
                <a:srgbClr val="282828"/>
              </a:solidFill>
              <a:effectLst/>
              <a:latin typeface="Proxima Nova"/>
            </a:endParaRPr>
          </a:p>
        </p:txBody>
      </p:sp>
    </p:spTree>
    <p:extLst>
      <p:ext uri="{BB962C8B-B14F-4D97-AF65-F5344CB8AC3E}">
        <p14:creationId xmlns:p14="http://schemas.microsoft.com/office/powerpoint/2010/main" val="289748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14675" cy="665480"/>
          </a:xfrm>
          <a:prstGeom prst="rect">
            <a:avLst/>
          </a:prstGeom>
        </p:spPr>
        <p:txBody>
          <a:bodyPr vert="horz" wrap="square" lIns="0" tIns="12700" rIns="0" bIns="0" rtlCol="0">
            <a:spAutoFit/>
          </a:bodyPr>
          <a:lstStyle/>
          <a:p>
            <a:pPr marL="12700">
              <a:lnSpc>
                <a:spcPct val="100000"/>
              </a:lnSpc>
              <a:spcBef>
                <a:spcPts val="100"/>
              </a:spcBef>
            </a:pPr>
            <a:r>
              <a:rPr spc="75" dirty="0"/>
              <a:t>Noun</a:t>
            </a:r>
            <a:r>
              <a:rPr spc="135" dirty="0"/>
              <a:t> </a:t>
            </a:r>
            <a:r>
              <a:rPr spc="80" dirty="0"/>
              <a:t>Phrases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590930" y="1877693"/>
            <a:ext cx="7990840" cy="4566920"/>
          </a:xfrm>
          <a:prstGeom prst="rect">
            <a:avLst/>
          </a:prstGeom>
        </p:spPr>
        <p:txBody>
          <a:bodyPr vert="horz" wrap="square" lIns="0" tIns="5080" rIns="0" bIns="0" rtlCol="0">
            <a:spAutoFit/>
          </a:bodyPr>
          <a:lstStyle/>
          <a:p>
            <a:pPr marL="12700" marR="474980">
              <a:lnSpc>
                <a:spcPct val="102299"/>
              </a:lnSpc>
              <a:spcBef>
                <a:spcPts val="4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common</a:t>
            </a:r>
            <a:r>
              <a:rPr sz="2200" spc="5" dirty="0">
                <a:solidFill>
                  <a:srgbClr val="595959"/>
                </a:solidFill>
                <a:latin typeface="Times New Roman"/>
                <a:cs typeface="Times New Roman"/>
              </a:rPr>
              <a:t> </a:t>
            </a:r>
            <a:r>
              <a:rPr sz="2200" dirty="0">
                <a:solidFill>
                  <a:srgbClr val="595959"/>
                </a:solidFill>
                <a:latin typeface="Times New Roman"/>
                <a:cs typeface="Times New Roman"/>
              </a:rPr>
              <a:t>noun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pronouns,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proper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nouns,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determiner</a:t>
            </a:r>
            <a:r>
              <a:rPr sz="2200" dirty="0">
                <a:solidFill>
                  <a:srgbClr val="595959"/>
                </a:solidFill>
                <a:latin typeface="Times New Roman"/>
                <a:cs typeface="Times New Roman"/>
              </a:rPr>
              <a:t> </a:t>
            </a:r>
            <a:r>
              <a:rPr sz="2200" spc="-5" dirty="0">
                <a:solidFill>
                  <a:srgbClr val="595959"/>
                </a:solidFill>
                <a:latin typeface="Times New Roman"/>
                <a:cs typeface="Times New Roman"/>
              </a:rPr>
              <a:t>followed</a:t>
            </a:r>
            <a:r>
              <a:rPr sz="2200" dirty="0">
                <a:solidFill>
                  <a:srgbClr val="595959"/>
                </a:solidFill>
                <a:latin typeface="Times New Roman"/>
                <a:cs typeface="Times New Roman"/>
              </a:rPr>
              <a:t> by a</a:t>
            </a:r>
            <a:r>
              <a:rPr sz="2200" spc="-5" dirty="0">
                <a:solidFill>
                  <a:srgbClr val="595959"/>
                </a:solidFill>
                <a:latin typeface="Times New Roman"/>
                <a:cs typeface="Times New Roman"/>
              </a:rPr>
              <a:t> “nominal.”</a:t>
            </a:r>
            <a:endParaRPr sz="2200">
              <a:latin typeface="Times New Roman"/>
              <a:cs typeface="Times New Roman"/>
            </a:endParaRPr>
          </a:p>
          <a:p>
            <a:pPr marL="367030">
              <a:lnSpc>
                <a:spcPct val="100000"/>
              </a:lnSpc>
              <a:spcBef>
                <a:spcPts val="560"/>
              </a:spcBef>
            </a:pPr>
            <a:r>
              <a:rPr sz="2000" dirty="0">
                <a:solidFill>
                  <a:srgbClr val="595959"/>
                </a:solidFill>
                <a:latin typeface="Times New Roman"/>
                <a:cs typeface="Times New Roman"/>
              </a:rPr>
              <a:t>NP</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-&gt; Pronoun </a:t>
            </a:r>
            <a:r>
              <a:rPr sz="2000" dirty="0">
                <a:solidFill>
                  <a:srgbClr val="595959"/>
                </a:solidFill>
                <a:latin typeface="Times New Roman"/>
                <a:cs typeface="Times New Roman"/>
              </a:rPr>
              <a:t>|</a:t>
            </a:r>
            <a:r>
              <a:rPr sz="2000" spc="-5" dirty="0">
                <a:solidFill>
                  <a:srgbClr val="595959"/>
                </a:solidFill>
                <a:latin typeface="Times New Roman"/>
                <a:cs typeface="Times New Roman"/>
              </a:rPr>
              <a:t> Proper</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Det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Nominal</a:t>
            </a:r>
            <a:endParaRPr sz="2000">
              <a:latin typeface="Times New Roman"/>
              <a:cs typeface="Times New Roman"/>
            </a:endParaRPr>
          </a:p>
          <a:p>
            <a:pPr marL="12700" marR="429259">
              <a:lnSpc>
                <a:spcPts val="2600"/>
              </a:lnSpc>
              <a:spcBef>
                <a:spcPts val="72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nominals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noun </a:t>
            </a:r>
            <a:r>
              <a:rPr sz="2200" spc="-5" dirty="0">
                <a:solidFill>
                  <a:srgbClr val="595959"/>
                </a:solidFill>
                <a:latin typeface="Times New Roman"/>
                <a:cs typeface="Times New Roman"/>
              </a:rPr>
              <a:t>phrases 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dirty="0">
                <a:solidFill>
                  <a:srgbClr val="595959"/>
                </a:solidFill>
                <a:latin typeface="Times New Roman"/>
                <a:cs typeface="Times New Roman"/>
              </a:rPr>
              <a:t> a</a:t>
            </a:r>
            <a:r>
              <a:rPr sz="2200" spc="-5" dirty="0">
                <a:solidFill>
                  <a:srgbClr val="595959"/>
                </a:solidFill>
                <a:latin typeface="Times New Roman"/>
                <a:cs typeface="Times New Roman"/>
              </a:rPr>
              <a:t> head</a:t>
            </a:r>
            <a:r>
              <a:rPr sz="2200" spc="5" dirty="0">
                <a:solidFill>
                  <a:srgbClr val="595959"/>
                </a:solidFill>
                <a:latin typeface="Times New Roman"/>
                <a:cs typeface="Times New Roman"/>
              </a:rPr>
              <a:t> </a:t>
            </a:r>
            <a:r>
              <a:rPr sz="2200" dirty="0">
                <a:solidFill>
                  <a:srgbClr val="595959"/>
                </a:solidFill>
                <a:latin typeface="Times New Roman"/>
                <a:cs typeface="Times New Roman"/>
              </a:rPr>
              <a:t>noun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dirty="0">
                <a:solidFill>
                  <a:srgbClr val="595959"/>
                </a:solidFill>
                <a:latin typeface="Times New Roman"/>
                <a:cs typeface="Times New Roman"/>
              </a:rPr>
              <a:t>pre-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post-modifiers.</a:t>
            </a:r>
            <a:endParaRPr sz="2200">
              <a:latin typeface="Times New Roman"/>
              <a:cs typeface="Times New Roman"/>
            </a:endParaRPr>
          </a:p>
          <a:p>
            <a:pPr marL="186055" marR="717550" indent="-137160">
              <a:lnSpc>
                <a:spcPct val="100000"/>
              </a:lnSpc>
              <a:spcBef>
                <a:spcPts val="58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Pre-modifiers, including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cardinals, ordinals, quantifiers,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adjective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phrases, are 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optional, indicated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here with parentheses.</a:t>
            </a:r>
            <a:endParaRPr sz="2000">
              <a:latin typeface="Times New Roman"/>
              <a:cs typeface="Times New Roman"/>
            </a:endParaRPr>
          </a:p>
          <a:p>
            <a:pPr marL="300990" marR="2453640">
              <a:lnSpc>
                <a:spcPts val="2200"/>
              </a:lnSpc>
              <a:spcBef>
                <a:spcPts val="40"/>
              </a:spcBef>
            </a:pPr>
            <a:r>
              <a:rPr sz="1800" spc="-5" dirty="0">
                <a:solidFill>
                  <a:srgbClr val="595959"/>
                </a:solidFill>
                <a:latin typeface="Times New Roman"/>
                <a:cs typeface="Times New Roman"/>
              </a:rPr>
              <a:t>Nominal</a:t>
            </a:r>
            <a:r>
              <a:rPr sz="1800" dirty="0">
                <a:solidFill>
                  <a:srgbClr val="595959"/>
                </a:solidFill>
                <a:latin typeface="Times New Roman"/>
                <a:cs typeface="Times New Roman"/>
              </a:rPr>
              <a:t> -&gt;</a:t>
            </a:r>
            <a:r>
              <a:rPr sz="1800" spc="-5" dirty="0">
                <a:solidFill>
                  <a:srgbClr val="595959"/>
                </a:solidFill>
                <a:latin typeface="Times New Roman"/>
                <a:cs typeface="Times New Roman"/>
              </a:rPr>
              <a:t> (Card)</a:t>
            </a:r>
            <a:r>
              <a:rPr sz="1800" dirty="0">
                <a:solidFill>
                  <a:srgbClr val="595959"/>
                </a:solidFill>
                <a:latin typeface="Times New Roman"/>
                <a:cs typeface="Times New Roman"/>
              </a:rPr>
              <a:t> (Ord) (Quan) </a:t>
            </a:r>
            <a:r>
              <a:rPr sz="1800" spc="-5" dirty="0">
                <a:solidFill>
                  <a:srgbClr val="595959"/>
                </a:solidFill>
                <a:latin typeface="Times New Roman"/>
                <a:cs typeface="Times New Roman"/>
              </a:rPr>
              <a:t>(AP)</a:t>
            </a:r>
            <a:r>
              <a:rPr sz="1800" dirty="0">
                <a:solidFill>
                  <a:srgbClr val="595959"/>
                </a:solidFill>
                <a:latin typeface="Times New Roman"/>
                <a:cs typeface="Times New Roman"/>
              </a:rPr>
              <a:t> Noun </a:t>
            </a:r>
            <a:r>
              <a:rPr sz="1800" spc="-5" dirty="0">
                <a:solidFill>
                  <a:srgbClr val="595959"/>
                </a:solidFill>
                <a:latin typeface="Times New Roman"/>
                <a:cs typeface="Times New Roman"/>
              </a:rPr>
              <a:t>(Post-mods)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a:t>
            </a:r>
            <a:r>
              <a:rPr sz="1800" dirty="0">
                <a:solidFill>
                  <a:srgbClr val="595959"/>
                </a:solidFill>
                <a:latin typeface="Times New Roman"/>
                <a:cs typeface="Times New Roman"/>
              </a:rPr>
              <a:t>-&gt;</a:t>
            </a:r>
            <a:r>
              <a:rPr sz="1800" spc="-10" dirty="0">
                <a:solidFill>
                  <a:srgbClr val="595959"/>
                </a:solidFill>
                <a:latin typeface="Times New Roman"/>
                <a:cs typeface="Times New Roman"/>
              </a:rPr>
              <a:t> </a:t>
            </a:r>
            <a:r>
              <a:rPr sz="1800" dirty="0">
                <a:solidFill>
                  <a:srgbClr val="595959"/>
                </a:solidFill>
                <a:latin typeface="Times New Roman"/>
                <a:cs typeface="Times New Roman"/>
              </a:rPr>
              <a:t>NN</a:t>
            </a:r>
            <a:r>
              <a:rPr sz="1800" spc="-5" dirty="0">
                <a:solidFill>
                  <a:srgbClr val="595959"/>
                </a:solidFill>
                <a:latin typeface="Times New Roman"/>
                <a:cs typeface="Times New Roman"/>
              </a:rPr>
              <a:t> </a:t>
            </a:r>
            <a:r>
              <a:rPr sz="1800" dirty="0">
                <a:solidFill>
                  <a:srgbClr val="595959"/>
                </a:solidFill>
                <a:latin typeface="Times New Roman"/>
                <a:cs typeface="Times New Roman"/>
              </a:rPr>
              <a:t>| NP</a:t>
            </a:r>
            <a:r>
              <a:rPr sz="1800" spc="-75"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NPS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NNS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four</a:t>
            </a:r>
            <a:r>
              <a:rPr sz="1800" spc="-5" dirty="0">
                <a:solidFill>
                  <a:srgbClr val="595959"/>
                </a:solidFill>
                <a:latin typeface="Times New Roman"/>
                <a:cs typeface="Times New Roman"/>
              </a:rPr>
              <a:t>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POS tags)</a:t>
            </a:r>
            <a:endParaRPr sz="1800">
              <a:latin typeface="Times New Roman"/>
              <a:cs typeface="Times New Roman"/>
            </a:endParaRPr>
          </a:p>
          <a:p>
            <a:pPr marL="186055" marR="5080" indent="-137160">
              <a:lnSpc>
                <a:spcPct val="100000"/>
              </a:lnSpc>
              <a:spcBef>
                <a:spcPts val="459"/>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Post-modifiers include prepositional phrases, gerundive phrases, and </a:t>
            </a:r>
            <a:r>
              <a:rPr sz="2000" spc="-10" dirty="0">
                <a:solidFill>
                  <a:srgbClr val="595959"/>
                </a:solidFill>
                <a:latin typeface="Times New Roman"/>
                <a:cs typeface="Times New Roman"/>
              </a:rPr>
              <a:t>relative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clauses.</a:t>
            </a:r>
            <a:endParaRPr sz="2000">
              <a:latin typeface="Times New Roman"/>
              <a:cs typeface="Times New Roman"/>
            </a:endParaRPr>
          </a:p>
          <a:p>
            <a:pPr marL="300990">
              <a:lnSpc>
                <a:spcPct val="100000"/>
              </a:lnSpc>
            </a:pP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man</a:t>
            </a:r>
            <a:r>
              <a:rPr sz="1800" spc="-10" dirty="0">
                <a:solidFill>
                  <a:srgbClr val="595959"/>
                </a:solidFill>
                <a:latin typeface="Times New Roman"/>
                <a:cs typeface="Times New Roman"/>
              </a:rPr>
              <a:t> </a:t>
            </a:r>
            <a:r>
              <a:rPr sz="1800" dirty="0">
                <a:solidFill>
                  <a:srgbClr val="595959"/>
                </a:solidFill>
                <a:latin typeface="Times New Roman"/>
                <a:cs typeface="Times New Roman"/>
              </a:rPr>
              <a:t>[from</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Moscow]</a:t>
            </a:r>
            <a:endParaRPr sz="1800">
              <a:latin typeface="Times New Roman"/>
              <a:cs typeface="Times New Roman"/>
            </a:endParaRPr>
          </a:p>
          <a:p>
            <a:pPr marL="300990">
              <a:lnSpc>
                <a:spcPts val="2130"/>
              </a:lnSpc>
              <a:spcBef>
                <a:spcPts val="40"/>
              </a:spcBef>
            </a:pPr>
            <a:r>
              <a:rPr sz="1800" dirty="0">
                <a:solidFill>
                  <a:srgbClr val="595959"/>
                </a:solidFill>
                <a:latin typeface="Times New Roman"/>
                <a:cs typeface="Times New Roman"/>
              </a:rPr>
              <a:t>any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flights</a:t>
            </a:r>
            <a:r>
              <a:rPr sz="1800" dirty="0">
                <a:solidFill>
                  <a:srgbClr val="595959"/>
                </a:solidFill>
                <a:latin typeface="Times New Roman"/>
                <a:cs typeface="Times New Roman"/>
              </a:rPr>
              <a:t> </a:t>
            </a:r>
            <a:r>
              <a:rPr sz="1800" spc="-5" dirty="0">
                <a:solidFill>
                  <a:srgbClr val="595959"/>
                </a:solidFill>
                <a:latin typeface="Times New Roman"/>
                <a:cs typeface="Times New Roman"/>
              </a:rPr>
              <a:t>[arriving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after</a:t>
            </a:r>
            <a:r>
              <a:rPr sz="1800" spc="5" dirty="0">
                <a:solidFill>
                  <a:srgbClr val="595959"/>
                </a:solidFill>
                <a:latin typeface="Times New Roman"/>
                <a:cs typeface="Times New Roman"/>
              </a:rPr>
              <a:t> </a:t>
            </a:r>
            <a:r>
              <a:rPr sz="1800" spc="-15" dirty="0">
                <a:solidFill>
                  <a:srgbClr val="595959"/>
                </a:solidFill>
                <a:latin typeface="Times New Roman"/>
                <a:cs typeface="Times New Roman"/>
              </a:rPr>
              <a:t>11p.m.]</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(gerundive)</a:t>
            </a:r>
            <a:endParaRPr sz="1800">
              <a:latin typeface="Times New Roman"/>
              <a:cs typeface="Times New Roman"/>
            </a:endParaRPr>
          </a:p>
          <a:p>
            <a:pPr marL="300990">
              <a:lnSpc>
                <a:spcPts val="2130"/>
              </a:lnSpc>
            </a:pP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spy</a:t>
            </a:r>
            <a:r>
              <a:rPr sz="1800" dirty="0">
                <a:solidFill>
                  <a:srgbClr val="595959"/>
                </a:solidFill>
                <a:latin typeface="Times New Roman"/>
                <a:cs typeface="Times New Roman"/>
              </a:rPr>
              <a:t> [who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came</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from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cold]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(relative</a:t>
            </a:r>
            <a:r>
              <a:rPr sz="1800" dirty="0">
                <a:solidFill>
                  <a:srgbClr val="595959"/>
                </a:solidFill>
                <a:latin typeface="Times New Roman"/>
                <a:cs typeface="Times New Roman"/>
              </a:rPr>
              <a:t> </a:t>
            </a:r>
            <a:r>
              <a:rPr sz="1800" spc="-5" dirty="0">
                <a:solidFill>
                  <a:srgbClr val="595959"/>
                </a:solidFill>
                <a:latin typeface="Times New Roman"/>
                <a:cs typeface="Times New Roman"/>
              </a:rPr>
              <a:t>clause)</a:t>
            </a:r>
            <a:endParaRPr sz="18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936240" cy="665480"/>
          </a:xfrm>
          <a:prstGeom prst="rect">
            <a:avLst/>
          </a:prstGeom>
        </p:spPr>
        <p:txBody>
          <a:bodyPr vert="horz" wrap="square" lIns="0" tIns="12700" rIns="0" bIns="0" rtlCol="0">
            <a:spAutoFit/>
          </a:bodyPr>
          <a:lstStyle/>
          <a:p>
            <a:pPr marL="12700">
              <a:lnSpc>
                <a:spcPct val="100000"/>
              </a:lnSpc>
              <a:spcBef>
                <a:spcPts val="100"/>
              </a:spcBef>
            </a:pPr>
            <a:r>
              <a:rPr spc="-45" dirty="0"/>
              <a:t>Verb</a:t>
            </a:r>
            <a:r>
              <a:rPr spc="145" dirty="0"/>
              <a:t> </a:t>
            </a:r>
            <a:r>
              <a:rPr spc="80" dirty="0"/>
              <a:t>Phrases</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749680" y="1972945"/>
            <a:ext cx="2291715" cy="703580"/>
          </a:xfrm>
          <a:prstGeom prst="rect">
            <a:avLst/>
          </a:prstGeom>
        </p:spPr>
        <p:txBody>
          <a:bodyPr vert="horz" wrap="square" lIns="0" tIns="5080" rIns="0" bIns="0" rtlCol="0">
            <a:spAutoFit/>
          </a:bodyPr>
          <a:lstStyle/>
          <a:p>
            <a:pPr marL="287020" marR="5080" indent="-274955">
              <a:lnSpc>
                <a:spcPct val="102299"/>
              </a:lnSpc>
              <a:spcBef>
                <a:spcPts val="40"/>
              </a:spcBef>
            </a:pPr>
            <a:r>
              <a:rPr sz="2200" dirty="0">
                <a:solidFill>
                  <a:srgbClr val="595959"/>
                </a:solidFill>
                <a:latin typeface="Times New Roman"/>
                <a:cs typeface="Times New Roman"/>
              </a:rPr>
              <a:t>Simple</a:t>
            </a:r>
            <a:r>
              <a:rPr sz="2200" spc="-4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phrases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VP</a:t>
            </a:r>
            <a:r>
              <a:rPr sz="2200" spc="-95" dirty="0">
                <a:solidFill>
                  <a:srgbClr val="595959"/>
                </a:solidFill>
                <a:latin typeface="Times New Roman"/>
                <a:cs typeface="Times New Roman"/>
              </a:rPr>
              <a:t> </a:t>
            </a:r>
            <a:r>
              <a:rPr sz="2200" dirty="0">
                <a:solidFill>
                  <a:srgbClr val="595959"/>
                </a:solidFill>
                <a:latin typeface="Times New Roman"/>
                <a:cs typeface="Times New Roman"/>
              </a:rPr>
              <a:t>-&gt;</a:t>
            </a:r>
            <a:r>
              <a:rPr sz="2200" spc="-50" dirty="0">
                <a:solidFill>
                  <a:srgbClr val="595959"/>
                </a:solidFill>
                <a:latin typeface="Times New Roman"/>
                <a:cs typeface="Times New Roman"/>
              </a:rPr>
              <a:t> </a:t>
            </a:r>
            <a:r>
              <a:rPr sz="2200" spc="-65" dirty="0">
                <a:solidFill>
                  <a:srgbClr val="595959"/>
                </a:solidFill>
                <a:latin typeface="Times New Roman"/>
                <a:cs typeface="Times New Roman"/>
              </a:rPr>
              <a:t>Verb</a:t>
            </a:r>
            <a:endParaRPr sz="2200">
              <a:latin typeface="Times New Roman"/>
              <a:cs typeface="Times New Roman"/>
            </a:endParaRPr>
          </a:p>
        </p:txBody>
      </p:sp>
      <p:sp>
        <p:nvSpPr>
          <p:cNvPr id="4" name="object 4"/>
          <p:cNvSpPr txBox="1"/>
          <p:nvPr/>
        </p:nvSpPr>
        <p:spPr>
          <a:xfrm>
            <a:off x="4315840" y="2315845"/>
            <a:ext cx="61468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595959"/>
                </a:solidFill>
                <a:latin typeface="Times New Roman"/>
                <a:cs typeface="Times New Roman"/>
              </a:rPr>
              <a:t>l</a:t>
            </a:r>
            <a:r>
              <a:rPr sz="2200" spc="-5" dirty="0">
                <a:solidFill>
                  <a:srgbClr val="595959"/>
                </a:solidFill>
                <a:latin typeface="Times New Roman"/>
                <a:cs typeface="Times New Roman"/>
              </a:rPr>
              <a:t>ea</a:t>
            </a:r>
            <a:r>
              <a:rPr sz="2200" dirty="0">
                <a:solidFill>
                  <a:srgbClr val="595959"/>
                </a:solidFill>
                <a:latin typeface="Times New Roman"/>
                <a:cs typeface="Times New Roman"/>
              </a:rPr>
              <a:t>ve</a:t>
            </a:r>
            <a:endParaRPr sz="2200">
              <a:latin typeface="Times New Roman"/>
              <a:cs typeface="Times New Roman"/>
            </a:endParaRPr>
          </a:p>
        </p:txBody>
      </p:sp>
      <p:graphicFrame>
        <p:nvGraphicFramePr>
          <p:cNvPr id="5" name="object 5"/>
          <p:cNvGraphicFramePr>
            <a:graphicFrameLocks noGrp="1"/>
          </p:cNvGraphicFramePr>
          <p:nvPr/>
        </p:nvGraphicFramePr>
        <p:xfrm>
          <a:off x="1553591" y="2689168"/>
          <a:ext cx="5972175" cy="982980"/>
        </p:xfrm>
        <a:graphic>
          <a:graphicData uri="http://schemas.openxmlformats.org/drawingml/2006/table">
            <a:tbl>
              <a:tblPr firstRow="1" bandRow="1">
                <a:tableStyleId>{2D5ABB26-0587-4C30-8999-92F81FD0307C}</a:tableStyleId>
              </a:tblPr>
              <a:tblGrid>
                <a:gridCol w="154940">
                  <a:extLst>
                    <a:ext uri="{9D8B030D-6E8A-4147-A177-3AD203B41FA5}">
                      <a16:colId xmlns:a16="http://schemas.microsoft.com/office/drawing/2014/main" val="20000"/>
                    </a:ext>
                  </a:extLst>
                </a:gridCol>
                <a:gridCol w="2006600">
                  <a:extLst>
                    <a:ext uri="{9D8B030D-6E8A-4147-A177-3AD203B41FA5}">
                      <a16:colId xmlns:a16="http://schemas.microsoft.com/office/drawing/2014/main" val="20001"/>
                    </a:ext>
                  </a:extLst>
                </a:gridCol>
                <a:gridCol w="3811270">
                  <a:extLst>
                    <a:ext uri="{9D8B030D-6E8A-4147-A177-3AD203B41FA5}">
                      <a16:colId xmlns:a16="http://schemas.microsoft.com/office/drawing/2014/main" val="20002"/>
                    </a:ext>
                  </a:extLst>
                </a:gridCol>
              </a:tblGrid>
              <a:tr h="319806">
                <a:tc>
                  <a:txBody>
                    <a:bodyPr/>
                    <a:lstStyle/>
                    <a:p>
                      <a:pPr marL="31750">
                        <a:lnSpc>
                          <a:spcPts val="2400"/>
                        </a:lnSpc>
                      </a:pPr>
                      <a:r>
                        <a:rPr sz="2200" dirty="0">
                          <a:solidFill>
                            <a:srgbClr val="595959"/>
                          </a:solidFill>
                          <a:latin typeface="Times New Roman"/>
                          <a:cs typeface="Times New Roman"/>
                        </a:rPr>
                        <a:t>|</a:t>
                      </a:r>
                      <a:endParaRPr sz="2200">
                        <a:latin typeface="Times New Roman"/>
                        <a:cs typeface="Times New Roman"/>
                      </a:endParaRPr>
                    </a:p>
                  </a:txBody>
                  <a:tcPr marL="0" marR="0" marT="0" marB="0"/>
                </a:tc>
                <a:tc>
                  <a:txBody>
                    <a:bodyPr/>
                    <a:lstStyle/>
                    <a:p>
                      <a:pPr marL="66675">
                        <a:lnSpc>
                          <a:spcPts val="2400"/>
                        </a:lnSpc>
                      </a:pPr>
                      <a:r>
                        <a:rPr sz="2200" spc="-65" dirty="0">
                          <a:solidFill>
                            <a:srgbClr val="595959"/>
                          </a:solidFill>
                          <a:latin typeface="Times New Roman"/>
                          <a:cs typeface="Times New Roman"/>
                        </a:rPr>
                        <a:t>Verb</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NP</a:t>
                      </a:r>
                      <a:endParaRPr sz="2200">
                        <a:latin typeface="Times New Roman"/>
                        <a:cs typeface="Times New Roman"/>
                      </a:endParaRPr>
                    </a:p>
                  </a:txBody>
                  <a:tcPr marL="0" marR="0" marT="0" marB="0"/>
                </a:tc>
                <a:tc>
                  <a:txBody>
                    <a:bodyPr/>
                    <a:lstStyle/>
                    <a:p>
                      <a:pPr marL="613410">
                        <a:lnSpc>
                          <a:spcPts val="2400"/>
                        </a:lnSpc>
                      </a:pPr>
                      <a:r>
                        <a:rPr sz="2200" spc="-5" dirty="0">
                          <a:solidFill>
                            <a:srgbClr val="595959"/>
                          </a:solidFill>
                          <a:latin typeface="Times New Roman"/>
                          <a:cs typeface="Times New Roman"/>
                        </a:rPr>
                        <a:t>leave</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Boston</a:t>
                      </a:r>
                      <a:endParaRPr sz="2200">
                        <a:latin typeface="Times New Roman"/>
                        <a:cs typeface="Times New Roman"/>
                      </a:endParaRPr>
                    </a:p>
                  </a:txBody>
                  <a:tcPr marL="0" marR="0" marT="0" marB="0"/>
                </a:tc>
                <a:extLst>
                  <a:ext uri="{0D108BD9-81ED-4DB2-BD59-A6C34878D82A}">
                    <a16:rowId xmlns:a16="http://schemas.microsoft.com/office/drawing/2014/main" val="10000"/>
                  </a:ext>
                </a:extLst>
              </a:tr>
              <a:tr h="336550">
                <a:tc>
                  <a:txBody>
                    <a:bodyPr/>
                    <a:lstStyle/>
                    <a:p>
                      <a:pPr marL="31750">
                        <a:lnSpc>
                          <a:spcPts val="2480"/>
                        </a:lnSpc>
                      </a:pPr>
                      <a:r>
                        <a:rPr sz="2200" dirty="0">
                          <a:solidFill>
                            <a:srgbClr val="595959"/>
                          </a:solidFill>
                          <a:latin typeface="Times New Roman"/>
                          <a:cs typeface="Times New Roman"/>
                        </a:rPr>
                        <a:t>|</a:t>
                      </a:r>
                      <a:endParaRPr sz="2200">
                        <a:latin typeface="Times New Roman"/>
                        <a:cs typeface="Times New Roman"/>
                      </a:endParaRPr>
                    </a:p>
                  </a:txBody>
                  <a:tcPr marL="0" marR="0" marT="0" marB="0"/>
                </a:tc>
                <a:tc>
                  <a:txBody>
                    <a:bodyPr/>
                    <a:lstStyle/>
                    <a:p>
                      <a:pPr marL="66675">
                        <a:lnSpc>
                          <a:spcPts val="2480"/>
                        </a:lnSpc>
                      </a:pPr>
                      <a:r>
                        <a:rPr sz="2200" spc="-65" dirty="0">
                          <a:solidFill>
                            <a:srgbClr val="595959"/>
                          </a:solidFill>
                          <a:latin typeface="Times New Roman"/>
                          <a:cs typeface="Times New Roman"/>
                        </a:rPr>
                        <a:t>Verb</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95" dirty="0">
                          <a:solidFill>
                            <a:srgbClr val="595959"/>
                          </a:solidFill>
                          <a:latin typeface="Times New Roman"/>
                          <a:cs typeface="Times New Roman"/>
                        </a:rPr>
                        <a:t> </a:t>
                      </a:r>
                      <a:r>
                        <a:rPr sz="2200" dirty="0">
                          <a:solidFill>
                            <a:srgbClr val="595959"/>
                          </a:solidFill>
                          <a:latin typeface="Times New Roman"/>
                          <a:cs typeface="Times New Roman"/>
                        </a:rPr>
                        <a:t>PP</a:t>
                      </a:r>
                      <a:endParaRPr sz="2200">
                        <a:latin typeface="Times New Roman"/>
                        <a:cs typeface="Times New Roman"/>
                      </a:endParaRPr>
                    </a:p>
                  </a:txBody>
                  <a:tcPr marL="0" marR="0" marT="0" marB="0"/>
                </a:tc>
                <a:tc>
                  <a:txBody>
                    <a:bodyPr/>
                    <a:lstStyle/>
                    <a:p>
                      <a:pPr marL="613410">
                        <a:lnSpc>
                          <a:spcPts val="2480"/>
                        </a:lnSpc>
                      </a:pPr>
                      <a:r>
                        <a:rPr sz="2200" spc="-5" dirty="0">
                          <a:solidFill>
                            <a:srgbClr val="595959"/>
                          </a:solidFill>
                          <a:latin typeface="Times New Roman"/>
                          <a:cs typeface="Times New Roman"/>
                        </a:rPr>
                        <a:t>leave</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Boston</a:t>
                      </a:r>
                      <a:r>
                        <a:rPr sz="2200" spc="-15" dirty="0">
                          <a:solidFill>
                            <a:srgbClr val="595959"/>
                          </a:solidFill>
                          <a:latin typeface="Times New Roman"/>
                          <a:cs typeface="Times New Roman"/>
                        </a:rPr>
                        <a:t> </a:t>
                      </a:r>
                      <a:r>
                        <a:rPr sz="2200" dirty="0">
                          <a:solidFill>
                            <a:srgbClr val="595959"/>
                          </a:solidFill>
                          <a:latin typeface="Times New Roman"/>
                          <a:cs typeface="Times New Roman"/>
                        </a:rPr>
                        <a:t>in</a:t>
                      </a:r>
                      <a:r>
                        <a:rPr sz="2200" spc="-15" dirty="0">
                          <a:solidFill>
                            <a:srgbClr val="595959"/>
                          </a:solidFill>
                          <a:latin typeface="Times New Roman"/>
                          <a:cs typeface="Times New Roman"/>
                        </a:rPr>
                        <a:t> </a:t>
                      </a:r>
                      <a:r>
                        <a:rPr sz="2200" dirty="0">
                          <a:solidFill>
                            <a:srgbClr val="595959"/>
                          </a:solidFill>
                          <a:latin typeface="Times New Roman"/>
                          <a:cs typeface="Times New Roman"/>
                        </a:rPr>
                        <a:t>the</a:t>
                      </a:r>
                      <a:r>
                        <a:rPr sz="2200" spc="-20" dirty="0">
                          <a:solidFill>
                            <a:srgbClr val="595959"/>
                          </a:solidFill>
                          <a:latin typeface="Times New Roman"/>
                          <a:cs typeface="Times New Roman"/>
                        </a:rPr>
                        <a:t> </a:t>
                      </a:r>
                      <a:r>
                        <a:rPr sz="2200" dirty="0">
                          <a:solidFill>
                            <a:srgbClr val="595959"/>
                          </a:solidFill>
                          <a:latin typeface="Times New Roman"/>
                          <a:cs typeface="Times New Roman"/>
                        </a:rPr>
                        <a:t>morning</a:t>
                      </a:r>
                      <a:endParaRPr sz="2200">
                        <a:latin typeface="Times New Roman"/>
                        <a:cs typeface="Times New Roman"/>
                      </a:endParaRPr>
                    </a:p>
                  </a:txBody>
                  <a:tcPr marL="0" marR="0" marT="0" marB="0"/>
                </a:tc>
                <a:extLst>
                  <a:ext uri="{0D108BD9-81ED-4DB2-BD59-A6C34878D82A}">
                    <a16:rowId xmlns:a16="http://schemas.microsoft.com/office/drawing/2014/main" val="10001"/>
                  </a:ext>
                </a:extLst>
              </a:tr>
              <a:tr h="326156">
                <a:tc>
                  <a:txBody>
                    <a:bodyPr/>
                    <a:lstStyle/>
                    <a:p>
                      <a:pPr marL="31750">
                        <a:lnSpc>
                          <a:spcPts val="2470"/>
                        </a:lnSpc>
                      </a:pPr>
                      <a:r>
                        <a:rPr sz="2200" dirty="0">
                          <a:solidFill>
                            <a:srgbClr val="595959"/>
                          </a:solidFill>
                          <a:latin typeface="Times New Roman"/>
                          <a:cs typeface="Times New Roman"/>
                        </a:rPr>
                        <a:t>|</a:t>
                      </a:r>
                      <a:endParaRPr sz="2200">
                        <a:latin typeface="Times New Roman"/>
                        <a:cs typeface="Times New Roman"/>
                      </a:endParaRPr>
                    </a:p>
                  </a:txBody>
                  <a:tcPr marL="0" marR="0" marT="0" marB="0"/>
                </a:tc>
                <a:tc>
                  <a:txBody>
                    <a:bodyPr/>
                    <a:lstStyle/>
                    <a:p>
                      <a:pPr marL="66675">
                        <a:lnSpc>
                          <a:spcPts val="2470"/>
                        </a:lnSpc>
                      </a:pPr>
                      <a:r>
                        <a:rPr sz="2200" spc="-65" dirty="0">
                          <a:solidFill>
                            <a:srgbClr val="595959"/>
                          </a:solidFill>
                          <a:latin typeface="Times New Roman"/>
                          <a:cs typeface="Times New Roman"/>
                        </a:rPr>
                        <a:t>Verb</a:t>
                      </a:r>
                      <a:r>
                        <a:rPr sz="2200" spc="-20" dirty="0">
                          <a:solidFill>
                            <a:srgbClr val="595959"/>
                          </a:solidFill>
                          <a:latin typeface="Times New Roman"/>
                          <a:cs typeface="Times New Roman"/>
                        </a:rPr>
                        <a:t> </a:t>
                      </a:r>
                      <a:r>
                        <a:rPr sz="2200" dirty="0">
                          <a:solidFill>
                            <a:srgbClr val="595959"/>
                          </a:solidFill>
                          <a:latin typeface="Times New Roman"/>
                          <a:cs typeface="Times New Roman"/>
                        </a:rPr>
                        <a:t>PP</a:t>
                      </a:r>
                      <a:endParaRPr sz="2200">
                        <a:latin typeface="Times New Roman"/>
                        <a:cs typeface="Times New Roman"/>
                      </a:endParaRPr>
                    </a:p>
                  </a:txBody>
                  <a:tcPr marL="0" marR="0" marT="0" marB="0"/>
                </a:tc>
                <a:tc>
                  <a:txBody>
                    <a:bodyPr/>
                    <a:lstStyle/>
                    <a:p>
                      <a:pPr marL="613410">
                        <a:lnSpc>
                          <a:spcPts val="2470"/>
                        </a:lnSpc>
                      </a:pPr>
                      <a:r>
                        <a:rPr sz="2200" spc="-5" dirty="0">
                          <a:solidFill>
                            <a:srgbClr val="595959"/>
                          </a:solidFill>
                          <a:latin typeface="Times New Roman"/>
                          <a:cs typeface="Times New Roman"/>
                        </a:rPr>
                        <a:t>leave</a:t>
                      </a:r>
                      <a:r>
                        <a:rPr sz="2200" spc="-20" dirty="0">
                          <a:solidFill>
                            <a:srgbClr val="595959"/>
                          </a:solidFill>
                          <a:latin typeface="Times New Roman"/>
                          <a:cs typeface="Times New Roman"/>
                        </a:rPr>
                        <a:t> </a:t>
                      </a:r>
                      <a:r>
                        <a:rPr sz="2200" dirty="0">
                          <a:solidFill>
                            <a:srgbClr val="595959"/>
                          </a:solidFill>
                          <a:latin typeface="Times New Roman"/>
                          <a:cs typeface="Times New Roman"/>
                        </a:rPr>
                        <a:t>in</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20" dirty="0">
                          <a:solidFill>
                            <a:srgbClr val="595959"/>
                          </a:solidFill>
                          <a:latin typeface="Times New Roman"/>
                          <a:cs typeface="Times New Roman"/>
                        </a:rPr>
                        <a:t> </a:t>
                      </a:r>
                      <a:r>
                        <a:rPr sz="2200" dirty="0">
                          <a:solidFill>
                            <a:srgbClr val="595959"/>
                          </a:solidFill>
                          <a:latin typeface="Times New Roman"/>
                          <a:cs typeface="Times New Roman"/>
                        </a:rPr>
                        <a:t>morning</a:t>
                      </a:r>
                      <a:endParaRPr sz="22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sp>
        <p:nvSpPr>
          <p:cNvPr id="6" name="object 6"/>
          <p:cNvSpPr txBox="1"/>
          <p:nvPr/>
        </p:nvSpPr>
        <p:spPr>
          <a:xfrm>
            <a:off x="749680" y="3725545"/>
            <a:ext cx="6913880" cy="1783080"/>
          </a:xfrm>
          <a:prstGeom prst="rect">
            <a:avLst/>
          </a:prstGeom>
        </p:spPr>
        <p:txBody>
          <a:bodyPr vert="horz" wrap="square" lIns="0" tIns="5080" rIns="0" bIns="0" rtlCol="0">
            <a:spAutoFit/>
          </a:bodyPr>
          <a:lstStyle/>
          <a:p>
            <a:pPr marL="356870" marR="2480310" indent="-344805">
              <a:lnSpc>
                <a:spcPct val="102299"/>
              </a:lnSpc>
              <a:spcBef>
                <a:spcPts val="40"/>
              </a:spcBef>
            </a:pPr>
            <a:r>
              <a:rPr sz="2200" spc="-50" dirty="0">
                <a:solidFill>
                  <a:srgbClr val="595959"/>
                </a:solidFill>
                <a:latin typeface="Times New Roman"/>
                <a:cs typeface="Times New Roman"/>
              </a:rPr>
              <a:t>Verbs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may also </a:t>
            </a:r>
            <a:r>
              <a:rPr sz="2200" dirty="0">
                <a:solidFill>
                  <a:srgbClr val="595959"/>
                </a:solidFill>
                <a:latin typeface="Times New Roman"/>
                <a:cs typeface="Times New Roman"/>
              </a:rPr>
              <a:t>be</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followed </a:t>
            </a:r>
            <a:r>
              <a:rPr sz="2200" dirty="0">
                <a:solidFill>
                  <a:srgbClr val="595959"/>
                </a:solidFill>
                <a:latin typeface="Times New Roman"/>
                <a:cs typeface="Times New Roman"/>
              </a:rPr>
              <a:t>by</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clause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VP</a:t>
            </a:r>
            <a:r>
              <a:rPr sz="2200" spc="-90" dirty="0">
                <a:solidFill>
                  <a:srgbClr val="595959"/>
                </a:solidFill>
                <a:latin typeface="Times New Roman"/>
                <a:cs typeface="Times New Roman"/>
              </a:rPr>
              <a:t> </a:t>
            </a:r>
            <a:r>
              <a:rPr sz="2200" dirty="0">
                <a:solidFill>
                  <a:srgbClr val="595959"/>
                </a:solidFill>
                <a:latin typeface="Times New Roman"/>
                <a:cs typeface="Times New Roman"/>
              </a:rPr>
              <a:t>-&gt;</a:t>
            </a:r>
            <a:r>
              <a:rPr sz="2200" spc="-45" dirty="0">
                <a:solidFill>
                  <a:srgbClr val="595959"/>
                </a:solidFill>
                <a:latin typeface="Times New Roman"/>
                <a:cs typeface="Times New Roman"/>
              </a:rPr>
              <a:t> </a:t>
            </a:r>
            <a:r>
              <a:rPr sz="2200" spc="-6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dirty="0">
                <a:solidFill>
                  <a:srgbClr val="595959"/>
                </a:solidFill>
                <a:latin typeface="Times New Roman"/>
                <a:cs typeface="Times New Roman"/>
              </a:rPr>
              <a:t>S</a:t>
            </a:r>
            <a:endParaRPr sz="2200">
              <a:latin typeface="Times New Roman"/>
              <a:cs typeface="Times New Roman"/>
            </a:endParaRPr>
          </a:p>
          <a:p>
            <a:pPr marL="835660">
              <a:lnSpc>
                <a:spcPts val="2600"/>
              </a:lnSpc>
            </a:pPr>
            <a:r>
              <a:rPr sz="2200" dirty="0">
                <a:solidFill>
                  <a:srgbClr val="595959"/>
                </a:solidFill>
                <a:latin typeface="Times New Roman"/>
                <a:cs typeface="Times New Roman"/>
              </a:rPr>
              <a:t>I</a:t>
            </a:r>
            <a:r>
              <a:rPr sz="2200" spc="-5" dirty="0">
                <a:solidFill>
                  <a:srgbClr val="595959"/>
                </a:solidFill>
                <a:latin typeface="Times New Roman"/>
                <a:cs typeface="Times New Roman"/>
              </a:rPr>
              <a:t> </a:t>
            </a:r>
            <a:r>
              <a:rPr sz="2200" dirty="0">
                <a:solidFill>
                  <a:srgbClr val="595959"/>
                </a:solidFill>
                <a:latin typeface="Times New Roman"/>
                <a:cs typeface="Times New Roman"/>
              </a:rPr>
              <a:t>think</a:t>
            </a:r>
            <a:r>
              <a:rPr sz="2200" spc="-5" dirty="0">
                <a:solidFill>
                  <a:srgbClr val="595959"/>
                </a:solidFill>
                <a:latin typeface="Times New Roman"/>
                <a:cs typeface="Times New Roman"/>
              </a:rPr>
              <a:t> </a:t>
            </a:r>
            <a:r>
              <a:rPr sz="2200" dirty="0">
                <a:solidFill>
                  <a:srgbClr val="595959"/>
                </a:solidFill>
                <a:latin typeface="Times New Roman"/>
                <a:cs typeface="Times New Roman"/>
              </a:rPr>
              <a:t>I</a:t>
            </a:r>
            <a:r>
              <a:rPr sz="2200" spc="-5" dirty="0">
                <a:solidFill>
                  <a:srgbClr val="595959"/>
                </a:solidFill>
                <a:latin typeface="Times New Roman"/>
                <a:cs typeface="Times New Roman"/>
              </a:rPr>
              <a:t> would </a:t>
            </a:r>
            <a:r>
              <a:rPr sz="2200" dirty="0">
                <a:solidFill>
                  <a:srgbClr val="595959"/>
                </a:solidFill>
                <a:latin typeface="Times New Roman"/>
                <a:cs typeface="Times New Roman"/>
              </a:rPr>
              <a:t>like</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take</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10" dirty="0">
                <a:solidFill>
                  <a:srgbClr val="595959"/>
                </a:solidFill>
                <a:latin typeface="Times New Roman"/>
                <a:cs typeface="Times New Roman"/>
              </a:rPr>
              <a:t> </a:t>
            </a:r>
            <a:r>
              <a:rPr sz="2200" dirty="0">
                <a:solidFill>
                  <a:srgbClr val="595959"/>
                </a:solidFill>
                <a:latin typeface="Times New Roman"/>
                <a:cs typeface="Times New Roman"/>
              </a:rPr>
              <a:t>9:30</a:t>
            </a:r>
            <a:r>
              <a:rPr sz="2200" spc="-5" dirty="0">
                <a:solidFill>
                  <a:srgbClr val="595959"/>
                </a:solidFill>
                <a:latin typeface="Times New Roman"/>
                <a:cs typeface="Times New Roman"/>
              </a:rPr>
              <a:t> </a:t>
            </a:r>
            <a:r>
              <a:rPr sz="2200" dirty="0">
                <a:solidFill>
                  <a:srgbClr val="595959"/>
                </a:solidFill>
                <a:latin typeface="Times New Roman"/>
                <a:cs typeface="Times New Roman"/>
              </a:rPr>
              <a:t>flight.</a:t>
            </a:r>
            <a:endParaRPr sz="2200">
              <a:latin typeface="Times New Roman"/>
              <a:cs typeface="Times New Roman"/>
            </a:endParaRPr>
          </a:p>
          <a:p>
            <a:pPr marL="12700" marR="5080">
              <a:lnSpc>
                <a:spcPct val="102299"/>
              </a:lnSpc>
              <a:spcBef>
                <a:spcPts val="495"/>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phrase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clause following</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verb</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sometimes called</a:t>
            </a:r>
            <a:r>
              <a:rPr sz="2200" dirty="0">
                <a:solidFill>
                  <a:srgbClr val="595959"/>
                </a:solidFill>
                <a:latin typeface="Times New Roman"/>
                <a:cs typeface="Times New Roman"/>
              </a:rPr>
              <a:t>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complementizer</a:t>
            </a:r>
            <a:endParaRPr sz="22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55315" cy="665480"/>
          </a:xfrm>
          <a:prstGeom prst="rect">
            <a:avLst/>
          </a:prstGeom>
        </p:spPr>
        <p:txBody>
          <a:bodyPr vert="horz" wrap="square" lIns="0" tIns="12700" rIns="0" bIns="0" rtlCol="0">
            <a:spAutoFit/>
          </a:bodyPr>
          <a:lstStyle/>
          <a:p>
            <a:pPr marL="12700">
              <a:lnSpc>
                <a:spcPct val="100000"/>
              </a:lnSpc>
              <a:spcBef>
                <a:spcPts val="100"/>
              </a:spcBef>
            </a:pPr>
            <a:r>
              <a:rPr spc="75" dirty="0"/>
              <a:t>Other</a:t>
            </a:r>
            <a:r>
              <a:rPr spc="145" dirty="0"/>
              <a:t> </a:t>
            </a:r>
            <a:r>
              <a:rPr spc="80" dirty="0"/>
              <a:t>Phrases</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6</a:t>
            </a:r>
          </a:p>
        </p:txBody>
      </p:sp>
      <p:sp>
        <p:nvSpPr>
          <p:cNvPr id="3" name="object 3"/>
          <p:cNvSpPr txBox="1"/>
          <p:nvPr/>
        </p:nvSpPr>
        <p:spPr>
          <a:xfrm>
            <a:off x="813180" y="1925318"/>
            <a:ext cx="7505700" cy="2278380"/>
          </a:xfrm>
          <a:prstGeom prst="rect">
            <a:avLst/>
          </a:prstGeom>
        </p:spPr>
        <p:txBody>
          <a:bodyPr vert="horz" wrap="square" lIns="0" tIns="5080" rIns="0" bIns="0" rtlCol="0">
            <a:spAutoFit/>
          </a:bodyPr>
          <a:lstStyle/>
          <a:p>
            <a:pPr marL="12700" marR="5080">
              <a:lnSpc>
                <a:spcPct val="102299"/>
              </a:lnSpc>
              <a:spcBef>
                <a:spcPts val="40"/>
              </a:spcBef>
            </a:pPr>
            <a:r>
              <a:rPr sz="2200" b="1" spc="-5" dirty="0">
                <a:solidFill>
                  <a:srgbClr val="595959"/>
                </a:solidFill>
                <a:latin typeface="Times New Roman"/>
                <a:cs typeface="Times New Roman"/>
              </a:rPr>
              <a:t>Adjective</a:t>
            </a:r>
            <a:r>
              <a:rPr sz="2200" b="1" dirty="0">
                <a:solidFill>
                  <a:srgbClr val="595959"/>
                </a:solidFill>
                <a:latin typeface="Times New Roman"/>
                <a:cs typeface="Times New Roman"/>
              </a:rPr>
              <a:t> and</a:t>
            </a:r>
            <a:r>
              <a:rPr sz="2200" b="1" spc="10" dirty="0">
                <a:solidFill>
                  <a:srgbClr val="595959"/>
                </a:solidFill>
                <a:latin typeface="Times New Roman"/>
                <a:cs typeface="Times New Roman"/>
              </a:rPr>
              <a:t> </a:t>
            </a:r>
            <a:r>
              <a:rPr sz="2200" b="1" spc="-5" dirty="0">
                <a:solidFill>
                  <a:srgbClr val="595959"/>
                </a:solidFill>
                <a:latin typeface="Times New Roman"/>
                <a:cs typeface="Times New Roman"/>
              </a:rPr>
              <a:t>adverb</a:t>
            </a:r>
            <a:r>
              <a:rPr sz="2200" b="1" spc="5" dirty="0">
                <a:solidFill>
                  <a:srgbClr val="595959"/>
                </a:solidFill>
                <a:latin typeface="Times New Roman"/>
                <a:cs typeface="Times New Roman"/>
              </a:rPr>
              <a:t> </a:t>
            </a:r>
            <a:r>
              <a:rPr sz="2200" spc="-5" dirty="0">
                <a:solidFill>
                  <a:srgbClr val="595959"/>
                </a:solidFill>
                <a:latin typeface="Times New Roman"/>
                <a:cs typeface="Times New Roman"/>
              </a:rPr>
              <a:t>phrases</a:t>
            </a:r>
            <a:r>
              <a:rPr sz="2200" dirty="0">
                <a:solidFill>
                  <a:srgbClr val="595959"/>
                </a:solidFill>
                <a:latin typeface="Times New Roman"/>
                <a:cs typeface="Times New Roman"/>
              </a:rPr>
              <a:t> </a:t>
            </a:r>
            <a:r>
              <a:rPr sz="2200" spc="-5" dirty="0">
                <a:solidFill>
                  <a:srgbClr val="595959"/>
                </a:solidFill>
                <a:latin typeface="Times New Roman"/>
                <a:cs typeface="Times New Roman"/>
              </a:rPr>
              <a:t>typically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repeat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adjective</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adverb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a:p>
            <a:pPr marL="12700">
              <a:lnSpc>
                <a:spcPct val="100000"/>
              </a:lnSpc>
              <a:spcBef>
                <a:spcPts val="560"/>
              </a:spcBef>
            </a:pPr>
            <a:r>
              <a:rPr sz="2200" spc="-5" dirty="0">
                <a:solidFill>
                  <a:srgbClr val="595959"/>
                </a:solidFill>
                <a:latin typeface="Times New Roman"/>
                <a:cs typeface="Times New Roman"/>
              </a:rPr>
              <a:t>Adjective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phrase example: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long </a:t>
            </a:r>
            <a:r>
              <a:rPr sz="2200" spc="-5" dirty="0">
                <a:solidFill>
                  <a:srgbClr val="595959"/>
                </a:solidFill>
                <a:latin typeface="Times New Roman"/>
                <a:cs typeface="Times New Roman"/>
              </a:rPr>
              <a:t>red dress</a:t>
            </a:r>
            <a:endParaRPr sz="2200">
              <a:latin typeface="Times New Roman"/>
              <a:cs typeface="Times New Roman"/>
            </a:endParaRPr>
          </a:p>
          <a:p>
            <a:pPr marL="12700" marR="3152140" indent="36830">
              <a:lnSpc>
                <a:spcPct val="123100"/>
              </a:lnSpc>
              <a:spcBef>
                <a:spcPts val="16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But may also</a:t>
            </a:r>
            <a:r>
              <a:rPr sz="1800" dirty="0">
                <a:solidFill>
                  <a:srgbClr val="595959"/>
                </a:solidFill>
                <a:latin typeface="Times New Roman"/>
                <a:cs typeface="Times New Roman"/>
              </a:rPr>
              <a:t> have an</a:t>
            </a:r>
            <a:r>
              <a:rPr sz="1800" spc="-5" dirty="0">
                <a:solidFill>
                  <a:srgbClr val="595959"/>
                </a:solidFill>
                <a:latin typeface="Times New Roman"/>
                <a:cs typeface="Times New Roman"/>
              </a:rPr>
              <a:t> </a:t>
            </a:r>
            <a:r>
              <a:rPr sz="1800" dirty="0">
                <a:solidFill>
                  <a:srgbClr val="595959"/>
                </a:solidFill>
                <a:latin typeface="Times New Roman"/>
                <a:cs typeface="Times New Roman"/>
              </a:rPr>
              <a:t>adverb:</a:t>
            </a:r>
            <a:r>
              <a:rPr sz="1800" spc="-5" dirty="0">
                <a:solidFill>
                  <a:srgbClr val="595959"/>
                </a:solidFill>
                <a:latin typeface="Times New Roman"/>
                <a:cs typeface="Times New Roman"/>
              </a:rPr>
              <a:t> least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expensive </a:t>
            </a:r>
            <a:r>
              <a:rPr sz="1800" spc="-434" dirty="0">
                <a:solidFill>
                  <a:srgbClr val="595959"/>
                </a:solidFill>
                <a:latin typeface="Times New Roman"/>
                <a:cs typeface="Times New Roman"/>
              </a:rPr>
              <a:t> </a:t>
            </a:r>
            <a:r>
              <a:rPr sz="2200" spc="-5" dirty="0">
                <a:solidFill>
                  <a:srgbClr val="595959"/>
                </a:solidFill>
                <a:latin typeface="Times New Roman"/>
                <a:cs typeface="Times New Roman"/>
              </a:rPr>
              <a:t>Adverbs: quickly </a:t>
            </a:r>
            <a:r>
              <a:rPr sz="2200" dirty="0">
                <a:solidFill>
                  <a:srgbClr val="595959"/>
                </a:solidFill>
                <a:latin typeface="Times New Roman"/>
                <a:cs typeface="Times New Roman"/>
              </a:rPr>
              <a:t>tomorrow </a:t>
            </a:r>
            <a:r>
              <a:rPr sz="2200" spc="5" dirty="0">
                <a:solidFill>
                  <a:srgbClr val="595959"/>
                </a:solidFill>
                <a:latin typeface="Times New Roman"/>
                <a:cs typeface="Times New Roman"/>
              </a:rPr>
              <a:t> </a:t>
            </a:r>
            <a:r>
              <a:rPr sz="2200" b="1" spc="-5" dirty="0">
                <a:solidFill>
                  <a:srgbClr val="595959"/>
                </a:solidFill>
                <a:latin typeface="Times New Roman"/>
                <a:cs typeface="Times New Roman"/>
              </a:rPr>
              <a:t>Prepositional phrase:</a:t>
            </a:r>
            <a:endParaRPr sz="2200">
              <a:latin typeface="Times New Roman"/>
              <a:cs typeface="Times New Roman"/>
            </a:endParaRPr>
          </a:p>
        </p:txBody>
      </p:sp>
      <p:sp>
        <p:nvSpPr>
          <p:cNvPr id="4" name="object 4"/>
          <p:cNvSpPr txBox="1"/>
          <p:nvPr/>
        </p:nvSpPr>
        <p:spPr>
          <a:xfrm>
            <a:off x="5009959" y="4185918"/>
            <a:ext cx="1544320" cy="360680"/>
          </a:xfrm>
          <a:prstGeom prst="rect">
            <a:avLst/>
          </a:prstGeom>
        </p:spPr>
        <p:txBody>
          <a:bodyPr vert="horz" wrap="square" lIns="0" tIns="12700" rIns="0" bIns="0" rtlCol="0">
            <a:spAutoFit/>
          </a:bodyPr>
          <a:lstStyle/>
          <a:p>
            <a:pPr marL="12700">
              <a:lnSpc>
                <a:spcPct val="100000"/>
              </a:lnSpc>
              <a:spcBef>
                <a:spcPts val="100"/>
              </a:spcBef>
            </a:pPr>
            <a:r>
              <a:rPr sz="2200" i="1" spc="-5" dirty="0">
                <a:solidFill>
                  <a:srgbClr val="595959"/>
                </a:solidFill>
                <a:latin typeface="Times New Roman"/>
                <a:cs typeface="Times New Roman"/>
              </a:rPr>
              <a:t>over</a:t>
            </a:r>
            <a:r>
              <a:rPr sz="2200" i="1" spc="-50" dirty="0">
                <a:solidFill>
                  <a:srgbClr val="595959"/>
                </a:solidFill>
                <a:latin typeface="Times New Roman"/>
                <a:cs typeface="Times New Roman"/>
              </a:rPr>
              <a:t> </a:t>
            </a:r>
            <a:r>
              <a:rPr sz="2200" i="1" dirty="0">
                <a:solidFill>
                  <a:srgbClr val="595959"/>
                </a:solidFill>
                <a:latin typeface="Times New Roman"/>
                <a:cs typeface="Times New Roman"/>
              </a:rPr>
              <a:t>the</a:t>
            </a:r>
            <a:r>
              <a:rPr sz="2200" i="1" spc="-45" dirty="0">
                <a:solidFill>
                  <a:srgbClr val="595959"/>
                </a:solidFill>
                <a:latin typeface="Times New Roman"/>
                <a:cs typeface="Times New Roman"/>
              </a:rPr>
              <a:t> </a:t>
            </a:r>
            <a:r>
              <a:rPr sz="2200" i="1" spc="-5" dirty="0">
                <a:solidFill>
                  <a:srgbClr val="595959"/>
                </a:solidFill>
                <a:latin typeface="Times New Roman"/>
                <a:cs typeface="Times New Roman"/>
              </a:rPr>
              <a:t>river</a:t>
            </a:r>
            <a:endParaRPr sz="2200">
              <a:latin typeface="Times New Roman"/>
              <a:cs typeface="Times New Roman"/>
            </a:endParaRPr>
          </a:p>
        </p:txBody>
      </p:sp>
      <p:sp>
        <p:nvSpPr>
          <p:cNvPr id="5" name="object 5"/>
          <p:cNvSpPr txBox="1"/>
          <p:nvPr/>
        </p:nvSpPr>
        <p:spPr>
          <a:xfrm>
            <a:off x="813180" y="4114798"/>
            <a:ext cx="3813810" cy="1226820"/>
          </a:xfrm>
          <a:prstGeom prst="rect">
            <a:avLst/>
          </a:prstGeom>
        </p:spPr>
        <p:txBody>
          <a:bodyPr vert="horz" wrap="square" lIns="0" tIns="83820" rIns="0" bIns="0" rtlCol="0">
            <a:spAutoFit/>
          </a:bodyPr>
          <a:lstStyle/>
          <a:p>
            <a:pPr marL="287020">
              <a:lnSpc>
                <a:spcPct val="100000"/>
              </a:lnSpc>
              <a:spcBef>
                <a:spcPts val="660"/>
              </a:spcBef>
            </a:pPr>
            <a:r>
              <a:rPr sz="2200" spc="-20" dirty="0">
                <a:solidFill>
                  <a:srgbClr val="595959"/>
                </a:solidFill>
                <a:latin typeface="Times New Roman"/>
                <a:cs typeface="Times New Roman"/>
              </a:rPr>
              <a:t>Typically</a:t>
            </a:r>
            <a:r>
              <a:rPr sz="2200" spc="-10" dirty="0">
                <a:solidFill>
                  <a:srgbClr val="595959"/>
                </a:solidFill>
                <a:latin typeface="Times New Roman"/>
                <a:cs typeface="Times New Roman"/>
              </a:rPr>
              <a:t> </a:t>
            </a:r>
            <a:r>
              <a:rPr sz="2200" dirty="0">
                <a:solidFill>
                  <a:srgbClr val="595959"/>
                </a:solidFill>
                <a:latin typeface="Times New Roman"/>
                <a:cs typeface="Times New Roman"/>
              </a:rPr>
              <a:t>PP</a:t>
            </a:r>
            <a:r>
              <a:rPr sz="2200" spc="-90" dirty="0">
                <a:solidFill>
                  <a:srgbClr val="595959"/>
                </a:solidFill>
                <a:latin typeface="Times New Roman"/>
                <a:cs typeface="Times New Roman"/>
              </a:rPr>
              <a:t> </a:t>
            </a:r>
            <a:r>
              <a:rPr sz="2200" dirty="0">
                <a:solidFill>
                  <a:srgbClr val="595959"/>
                </a:solidFill>
                <a:latin typeface="Times New Roman"/>
                <a:cs typeface="Times New Roman"/>
              </a:rPr>
              <a:t>-&gt;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Preposition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NP</a:t>
            </a:r>
            <a:endParaRPr sz="2200">
              <a:latin typeface="Times New Roman"/>
              <a:cs typeface="Times New Roman"/>
            </a:endParaRPr>
          </a:p>
          <a:p>
            <a:pPr marL="12700">
              <a:lnSpc>
                <a:spcPct val="100000"/>
              </a:lnSpc>
              <a:spcBef>
                <a:spcPts val="560"/>
              </a:spcBef>
            </a:pPr>
            <a:r>
              <a:rPr sz="2200" b="1" dirty="0">
                <a:solidFill>
                  <a:srgbClr val="595959"/>
                </a:solidFill>
                <a:latin typeface="Times New Roman"/>
                <a:cs typeface="Times New Roman"/>
              </a:rPr>
              <a:t>Plus</a:t>
            </a:r>
            <a:r>
              <a:rPr sz="2200" b="1" spc="-20" dirty="0">
                <a:solidFill>
                  <a:srgbClr val="595959"/>
                </a:solidFill>
                <a:latin typeface="Times New Roman"/>
                <a:cs typeface="Times New Roman"/>
              </a:rPr>
              <a:t> </a:t>
            </a:r>
            <a:r>
              <a:rPr sz="2200" b="1" dirty="0">
                <a:solidFill>
                  <a:srgbClr val="595959"/>
                </a:solidFill>
                <a:latin typeface="Times New Roman"/>
                <a:cs typeface="Times New Roman"/>
              </a:rPr>
              <a:t>minor</a:t>
            </a:r>
            <a:r>
              <a:rPr sz="2200" b="1" spc="-55" dirty="0">
                <a:solidFill>
                  <a:srgbClr val="595959"/>
                </a:solidFill>
                <a:latin typeface="Times New Roman"/>
                <a:cs typeface="Times New Roman"/>
              </a:rPr>
              <a:t> </a:t>
            </a:r>
            <a:r>
              <a:rPr sz="2200" b="1" spc="-5" dirty="0">
                <a:solidFill>
                  <a:srgbClr val="595959"/>
                </a:solidFill>
                <a:latin typeface="Times New Roman"/>
                <a:cs typeface="Times New Roman"/>
              </a:rPr>
              <a:t>phrase</a:t>
            </a:r>
            <a:r>
              <a:rPr sz="2200" b="1" spc="-15" dirty="0">
                <a:solidFill>
                  <a:srgbClr val="595959"/>
                </a:solidFill>
                <a:latin typeface="Times New Roman"/>
                <a:cs typeface="Times New Roman"/>
              </a:rPr>
              <a:t> </a:t>
            </a:r>
            <a:r>
              <a:rPr sz="2200" b="1" spc="-5" dirty="0">
                <a:solidFill>
                  <a:srgbClr val="595959"/>
                </a:solidFill>
                <a:latin typeface="Times New Roman"/>
                <a:cs typeface="Times New Roman"/>
              </a:rPr>
              <a:t>types:</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QP</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quantifier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phrase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10" dirty="0">
                <a:solidFill>
                  <a:srgbClr val="595959"/>
                </a:solidFill>
                <a:latin typeface="Times New Roman"/>
                <a:cs typeface="Times New Roman"/>
              </a:rPr>
              <a:t> </a:t>
            </a:r>
            <a:r>
              <a:rPr sz="2000" dirty="0">
                <a:solidFill>
                  <a:srgbClr val="595959"/>
                </a:solidFill>
                <a:latin typeface="Times New Roman"/>
                <a:cs typeface="Times New Roman"/>
              </a:rPr>
              <a:t>NP</a:t>
            </a:r>
            <a:endParaRPr sz="2000">
              <a:latin typeface="Times New Roman"/>
              <a:cs typeface="Times New Roman"/>
            </a:endParaRPr>
          </a:p>
        </p:txBody>
      </p:sp>
      <p:sp>
        <p:nvSpPr>
          <p:cNvPr id="6" name="object 6"/>
          <p:cNvSpPr txBox="1"/>
          <p:nvPr/>
        </p:nvSpPr>
        <p:spPr>
          <a:xfrm>
            <a:off x="850011" y="5316218"/>
            <a:ext cx="4836795" cy="787400"/>
          </a:xfrm>
          <a:prstGeom prst="rect">
            <a:avLst/>
          </a:prstGeom>
        </p:spPr>
        <p:txBody>
          <a:bodyPr vert="horz" wrap="square" lIns="0" tIns="88900" rIns="0" bIns="0" rtlCol="0">
            <a:spAutoFit/>
          </a:bodyPr>
          <a:lstStyle/>
          <a:p>
            <a:pPr marL="12700">
              <a:lnSpc>
                <a:spcPct val="100000"/>
              </a:lnSpc>
              <a:spcBef>
                <a:spcPts val="7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CONJP</a:t>
            </a:r>
            <a:r>
              <a:rPr sz="2000" spc="-85" dirty="0">
                <a:solidFill>
                  <a:srgbClr val="595959"/>
                </a:solidFill>
                <a:latin typeface="Times New Roman"/>
                <a:cs typeface="Times New Roman"/>
              </a:rPr>
              <a:t> </a:t>
            </a:r>
            <a:r>
              <a:rPr sz="2000" spc="-5" dirty="0">
                <a:solidFill>
                  <a:srgbClr val="595959"/>
                </a:solidFill>
                <a:latin typeface="Times New Roman"/>
                <a:cs typeface="Times New Roman"/>
              </a:rPr>
              <a:t>(multi-word constructions:</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well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as)</a:t>
            </a:r>
            <a:endParaRPr sz="2000">
              <a:latin typeface="Times New Roman"/>
              <a:cs typeface="Times New Roman"/>
            </a:endParaRPr>
          </a:p>
          <a:p>
            <a:pPr marL="1270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INTJ</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(interjections),</a:t>
            </a:r>
            <a:r>
              <a:rPr sz="200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695065" cy="665480"/>
          </a:xfrm>
          <a:prstGeom prst="rect">
            <a:avLst/>
          </a:prstGeom>
        </p:spPr>
        <p:txBody>
          <a:bodyPr vert="horz" wrap="square" lIns="0" tIns="12700" rIns="0" bIns="0" rtlCol="0">
            <a:spAutoFit/>
          </a:bodyPr>
          <a:lstStyle/>
          <a:p>
            <a:pPr marL="12700">
              <a:lnSpc>
                <a:spcPct val="100000"/>
              </a:lnSpc>
              <a:spcBef>
                <a:spcPts val="100"/>
              </a:spcBef>
            </a:pPr>
            <a:r>
              <a:rPr spc="85" dirty="0"/>
              <a:t>Recursive</a:t>
            </a:r>
            <a:r>
              <a:rPr spc="125" dirty="0"/>
              <a:t> </a:t>
            </a:r>
            <a:r>
              <a:rPr spc="90" dirty="0"/>
              <a:t>Rules</a:t>
            </a:r>
          </a:p>
        </p:txBody>
      </p:sp>
      <p:sp>
        <p:nvSpPr>
          <p:cNvPr id="3" name="object 3"/>
          <p:cNvSpPr txBox="1"/>
          <p:nvPr/>
        </p:nvSpPr>
        <p:spPr>
          <a:xfrm>
            <a:off x="2965516" y="6534204"/>
            <a:ext cx="3359150" cy="147320"/>
          </a:xfrm>
          <a:prstGeom prst="rect">
            <a:avLst/>
          </a:prstGeom>
        </p:spPr>
        <p:txBody>
          <a:bodyPr vert="horz" wrap="square" lIns="0" tIns="12700" rIns="0" bIns="0" rtlCol="0">
            <a:spAutoFit/>
          </a:bodyPr>
          <a:lstStyle/>
          <a:p>
            <a:pPr marL="12700">
              <a:lnSpc>
                <a:spcPct val="100000"/>
              </a:lnSpc>
              <a:spcBef>
                <a:spcPts val="100"/>
              </a:spcBef>
              <a:tabLst>
                <a:tab pos="3295015" algn="l"/>
              </a:tabLst>
            </a:pPr>
            <a:r>
              <a:rPr sz="800" spc="5" dirty="0">
                <a:solidFill>
                  <a:srgbClr val="BFBFBF"/>
                </a:solidFill>
                <a:latin typeface="Times New Roman"/>
                <a:cs typeface="Times New Roman"/>
              </a:rPr>
              <a:t>S</a:t>
            </a:r>
            <a:r>
              <a:rPr sz="800" dirty="0">
                <a:solidFill>
                  <a:srgbClr val="BFBFBF"/>
                </a:solidFill>
                <a:latin typeface="Times New Roman"/>
                <a:cs typeface="Times New Roman"/>
              </a:rPr>
              <a:t>C</a:t>
            </a:r>
            <a:r>
              <a:rPr sz="800" spc="-5" dirty="0">
                <a:solidFill>
                  <a:srgbClr val="BFBFBF"/>
                </a:solidFill>
                <a:latin typeface="Times New Roman"/>
                <a:cs typeface="Times New Roman"/>
              </a:rPr>
              <a:t>HOO</a:t>
            </a:r>
            <a:r>
              <a:rPr sz="800" dirty="0">
                <a:solidFill>
                  <a:srgbClr val="BFBFBF"/>
                </a:solidFill>
                <a:latin typeface="Times New Roman"/>
                <a:cs typeface="Times New Roman"/>
              </a:rPr>
              <a:t>L</a:t>
            </a:r>
            <a:r>
              <a:rPr sz="800" spc="-5" dirty="0">
                <a:solidFill>
                  <a:srgbClr val="BFBFBF"/>
                </a:solidFill>
                <a:latin typeface="Times New Roman"/>
                <a:cs typeface="Times New Roman"/>
              </a:rPr>
              <a:t> O</a:t>
            </a:r>
            <a:r>
              <a:rPr sz="800" dirty="0">
                <a:solidFill>
                  <a:srgbClr val="BFBFBF"/>
                </a:solidFill>
                <a:latin typeface="Times New Roman"/>
                <a:cs typeface="Times New Roman"/>
              </a:rPr>
              <a:t>F</a:t>
            </a:r>
            <a:r>
              <a:rPr sz="800" spc="5" dirty="0">
                <a:solidFill>
                  <a:srgbClr val="BFBFBF"/>
                </a:solidFill>
                <a:latin typeface="Times New Roman"/>
                <a:cs typeface="Times New Roman"/>
              </a:rPr>
              <a:t> </a:t>
            </a:r>
            <a:r>
              <a:rPr sz="800" spc="-5" dirty="0">
                <a:solidFill>
                  <a:srgbClr val="BFBFBF"/>
                </a:solidFill>
                <a:latin typeface="Times New Roman"/>
                <a:cs typeface="Times New Roman"/>
              </a:rPr>
              <a:t>IN</a:t>
            </a:r>
            <a:r>
              <a:rPr sz="800" spc="5" dirty="0">
                <a:solidFill>
                  <a:srgbClr val="BFBFBF"/>
                </a:solidFill>
                <a:latin typeface="Times New Roman"/>
                <a:cs typeface="Times New Roman"/>
              </a:rPr>
              <a:t>F</a:t>
            </a:r>
            <a:r>
              <a:rPr sz="800" spc="-5" dirty="0">
                <a:solidFill>
                  <a:srgbClr val="BFBFBF"/>
                </a:solidFill>
                <a:latin typeface="Times New Roman"/>
                <a:cs typeface="Times New Roman"/>
              </a:rPr>
              <a:t>O</a:t>
            </a:r>
            <a:r>
              <a:rPr sz="800" dirty="0">
                <a:solidFill>
                  <a:srgbClr val="BFBFBF"/>
                </a:solidFill>
                <a:latin typeface="Times New Roman"/>
                <a:cs typeface="Times New Roman"/>
              </a:rPr>
              <a:t>RM</a:t>
            </a:r>
            <a:r>
              <a:rPr sz="800" spc="-5" dirty="0">
                <a:solidFill>
                  <a:srgbClr val="BFBFBF"/>
                </a:solidFill>
                <a:latin typeface="Times New Roman"/>
                <a:cs typeface="Times New Roman"/>
              </a:rPr>
              <a:t>ATIO</a:t>
            </a:r>
            <a:r>
              <a:rPr sz="800" dirty="0">
                <a:solidFill>
                  <a:srgbClr val="BFBFBF"/>
                </a:solidFill>
                <a:latin typeface="Times New Roman"/>
                <a:cs typeface="Times New Roman"/>
              </a:rPr>
              <a:t>N</a:t>
            </a:r>
            <a:r>
              <a:rPr sz="800" spc="-5" dirty="0">
                <a:solidFill>
                  <a:srgbClr val="BFBFBF"/>
                </a:solidFill>
                <a:latin typeface="Times New Roman"/>
                <a:cs typeface="Times New Roman"/>
              </a:rPr>
              <a:t> </a:t>
            </a:r>
            <a:r>
              <a:rPr sz="800" spc="5" dirty="0">
                <a:solidFill>
                  <a:srgbClr val="BFBFBF"/>
                </a:solidFill>
                <a:latin typeface="Times New Roman"/>
                <a:cs typeface="Times New Roman"/>
              </a:rPr>
              <a:t>S</a:t>
            </a:r>
            <a:r>
              <a:rPr sz="800" spc="-5" dirty="0">
                <a:solidFill>
                  <a:srgbClr val="BFBFBF"/>
                </a:solidFill>
                <a:latin typeface="Times New Roman"/>
                <a:cs typeface="Times New Roman"/>
              </a:rPr>
              <a:t>TUDIE</a:t>
            </a:r>
            <a:r>
              <a:rPr sz="800" dirty="0">
                <a:solidFill>
                  <a:srgbClr val="BFBFBF"/>
                </a:solidFill>
                <a:latin typeface="Times New Roman"/>
                <a:cs typeface="Times New Roman"/>
              </a:rPr>
              <a:t>S</a:t>
            </a:r>
            <a:r>
              <a:rPr sz="800" spc="5"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a:t>
            </a:r>
            <a:r>
              <a:rPr sz="800" spc="-5" dirty="0">
                <a:solidFill>
                  <a:srgbClr val="BFBFBF"/>
                </a:solidFill>
                <a:latin typeface="Times New Roman"/>
                <a:cs typeface="Times New Roman"/>
              </a:rPr>
              <a:t>Y</a:t>
            </a:r>
            <a:r>
              <a:rPr sz="800" dirty="0">
                <a:solidFill>
                  <a:srgbClr val="BFBFBF"/>
                </a:solidFill>
                <a:latin typeface="Times New Roman"/>
                <a:cs typeface="Times New Roman"/>
              </a:rPr>
              <a:t>R</a:t>
            </a:r>
            <a:r>
              <a:rPr sz="800" spc="-5" dirty="0">
                <a:solidFill>
                  <a:srgbClr val="BFBFBF"/>
                </a:solidFill>
                <a:latin typeface="Times New Roman"/>
                <a:cs typeface="Times New Roman"/>
              </a:rPr>
              <a:t>A</a:t>
            </a:r>
            <a:r>
              <a:rPr sz="800" dirty="0">
                <a:solidFill>
                  <a:srgbClr val="BFBFBF"/>
                </a:solidFill>
                <a:latin typeface="Times New Roman"/>
                <a:cs typeface="Times New Roman"/>
              </a:rPr>
              <a:t>C</a:t>
            </a:r>
            <a:r>
              <a:rPr sz="800" spc="-5" dirty="0">
                <a:solidFill>
                  <a:srgbClr val="BFBFBF"/>
                </a:solidFill>
                <a:latin typeface="Times New Roman"/>
                <a:cs typeface="Times New Roman"/>
              </a:rPr>
              <a:t>U</a:t>
            </a:r>
            <a:r>
              <a:rPr sz="800" spc="5" dirty="0">
                <a:solidFill>
                  <a:srgbClr val="BFBFBF"/>
                </a:solidFill>
                <a:latin typeface="Times New Roman"/>
                <a:cs typeface="Times New Roman"/>
              </a:rPr>
              <a:t>S</a:t>
            </a:r>
            <a:r>
              <a:rPr sz="800" dirty="0">
                <a:solidFill>
                  <a:srgbClr val="BFBFBF"/>
                </a:solidFill>
                <a:latin typeface="Times New Roman"/>
                <a:cs typeface="Times New Roman"/>
              </a:rPr>
              <a:t>E</a:t>
            </a:r>
            <a:r>
              <a:rPr sz="800" spc="-5" dirty="0">
                <a:solidFill>
                  <a:srgbClr val="BFBFBF"/>
                </a:solidFill>
                <a:latin typeface="Times New Roman"/>
                <a:cs typeface="Times New Roman"/>
              </a:rPr>
              <a:t> UNIVE</a:t>
            </a:r>
            <a:r>
              <a:rPr sz="800" dirty="0">
                <a:solidFill>
                  <a:srgbClr val="BFBFBF"/>
                </a:solidFill>
                <a:latin typeface="Times New Roman"/>
                <a:cs typeface="Times New Roman"/>
              </a:rPr>
              <a:t>R</a:t>
            </a:r>
            <a:r>
              <a:rPr sz="800" spc="5" dirty="0">
                <a:solidFill>
                  <a:srgbClr val="BFBFBF"/>
                </a:solidFill>
                <a:latin typeface="Times New Roman"/>
                <a:cs typeface="Times New Roman"/>
              </a:rPr>
              <a:t>S</a:t>
            </a:r>
            <a:r>
              <a:rPr sz="800" spc="-5" dirty="0">
                <a:solidFill>
                  <a:srgbClr val="BFBFBF"/>
                </a:solidFill>
                <a:latin typeface="Times New Roman"/>
                <a:cs typeface="Times New Roman"/>
              </a:rPr>
              <a:t>IT</a:t>
            </a:r>
            <a:r>
              <a:rPr sz="800" dirty="0">
                <a:solidFill>
                  <a:srgbClr val="BFBFBF"/>
                </a:solidFill>
                <a:latin typeface="Times New Roman"/>
                <a:cs typeface="Times New Roman"/>
              </a:rPr>
              <a:t>Y	7</a:t>
            </a:r>
            <a:endParaRPr sz="800">
              <a:latin typeface="Times New Roman"/>
              <a:cs typeface="Times New Roman"/>
            </a:endParaRPr>
          </a:p>
        </p:txBody>
      </p:sp>
      <p:sp>
        <p:nvSpPr>
          <p:cNvPr id="4" name="object 4"/>
          <p:cNvSpPr txBox="1"/>
          <p:nvPr/>
        </p:nvSpPr>
        <p:spPr>
          <a:xfrm>
            <a:off x="719836" y="1782445"/>
            <a:ext cx="7624445" cy="4645660"/>
          </a:xfrm>
          <a:prstGeom prst="rect">
            <a:avLst/>
          </a:prstGeom>
        </p:spPr>
        <p:txBody>
          <a:bodyPr vert="horz" wrap="square" lIns="0" tIns="6985" rIns="0" bIns="0" rtlCol="0">
            <a:spAutoFit/>
          </a:bodyPr>
          <a:lstStyle/>
          <a:p>
            <a:pPr marL="42545" marR="5080">
              <a:lnSpc>
                <a:spcPct val="101899"/>
              </a:lnSpc>
              <a:spcBef>
                <a:spcPts val="55"/>
              </a:spcBef>
            </a:pPr>
            <a:r>
              <a:rPr sz="1800" dirty="0">
                <a:solidFill>
                  <a:srgbClr val="595959"/>
                </a:solidFill>
                <a:latin typeface="Times New Roman"/>
                <a:cs typeface="Times New Roman"/>
              </a:rPr>
              <a:t>One </a:t>
            </a:r>
            <a:r>
              <a:rPr sz="1800" spc="-5" dirty="0">
                <a:solidFill>
                  <a:srgbClr val="595959"/>
                </a:solidFill>
                <a:latin typeface="Times New Roman"/>
                <a:cs typeface="Times New Roman"/>
              </a:rPr>
              <a:t>type</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dirty="0">
                <a:solidFill>
                  <a:srgbClr val="595959"/>
                </a:solidFill>
                <a:latin typeface="Times New Roman"/>
                <a:cs typeface="Times New Roman"/>
              </a:rPr>
              <a:t>noun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followed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prepositional</a:t>
            </a:r>
            <a:r>
              <a:rPr sz="1800"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5" dirty="0">
                <a:solidFill>
                  <a:srgbClr val="595959"/>
                </a:solidFill>
                <a:latin typeface="Times New Roman"/>
                <a:cs typeface="Times New Roman"/>
              </a:rPr>
              <a:t> </a:t>
            </a:r>
            <a:r>
              <a:rPr sz="1800" dirty="0">
                <a:solidFill>
                  <a:srgbClr val="595959"/>
                </a:solidFill>
                <a:latin typeface="Times New Roman"/>
                <a:cs typeface="Times New Roman"/>
              </a:rPr>
              <a:t>but a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prepositional phrase</a:t>
            </a:r>
            <a:r>
              <a:rPr sz="1800" dirty="0">
                <a:solidFill>
                  <a:srgbClr val="595959"/>
                </a:solidFill>
                <a:latin typeface="Times New Roman"/>
                <a:cs typeface="Times New Roman"/>
              </a:rPr>
              <a:t> </a:t>
            </a:r>
            <a:r>
              <a:rPr sz="1800" spc="-5" dirty="0">
                <a:solidFill>
                  <a:srgbClr val="595959"/>
                </a:solidFill>
                <a:latin typeface="Times New Roman"/>
                <a:cs typeface="Times New Roman"/>
              </a:rPr>
              <a:t>includes </a:t>
            </a:r>
            <a:r>
              <a:rPr sz="1800" dirty="0">
                <a:solidFill>
                  <a:srgbClr val="595959"/>
                </a:solidFill>
                <a:latin typeface="Times New Roman"/>
                <a:cs typeface="Times New Roman"/>
              </a:rPr>
              <a:t>a noun </a:t>
            </a:r>
            <a:r>
              <a:rPr sz="1800" spc="-5" dirty="0">
                <a:solidFill>
                  <a:srgbClr val="595959"/>
                </a:solidFill>
                <a:latin typeface="Times New Roman"/>
                <a:cs typeface="Times New Roman"/>
              </a:rPr>
              <a:t>phrase.</a:t>
            </a:r>
            <a:endParaRPr sz="1800">
              <a:latin typeface="Times New Roman"/>
              <a:cs typeface="Times New Roman"/>
            </a:endParaRPr>
          </a:p>
          <a:p>
            <a:pPr marL="979805" marR="5303520" indent="-114300">
              <a:lnSpc>
                <a:spcPts val="2100"/>
              </a:lnSpc>
              <a:spcBef>
                <a:spcPts val="760"/>
              </a:spcBef>
            </a:pPr>
            <a:r>
              <a:rPr sz="1800" dirty="0">
                <a:solidFill>
                  <a:srgbClr val="595959"/>
                </a:solidFill>
                <a:latin typeface="Times New Roman"/>
                <a:cs typeface="Times New Roman"/>
              </a:rPr>
              <a:t>* NP -&gt; NP </a:t>
            </a:r>
            <a:r>
              <a:rPr sz="1800" spc="-5" dirty="0">
                <a:solidFill>
                  <a:srgbClr val="595959"/>
                </a:solidFill>
                <a:latin typeface="Times New Roman"/>
                <a:cs typeface="Times New Roman"/>
              </a:rPr>
              <a:t>PP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PP</a:t>
            </a:r>
            <a:r>
              <a:rPr sz="1800" spc="-95" dirty="0">
                <a:solidFill>
                  <a:srgbClr val="595959"/>
                </a:solidFill>
                <a:latin typeface="Times New Roman"/>
                <a:cs typeface="Times New Roman"/>
              </a:rPr>
              <a:t> </a:t>
            </a:r>
            <a:r>
              <a:rPr sz="1800" dirty="0">
                <a:solidFill>
                  <a:srgbClr val="595959"/>
                </a:solidFill>
                <a:latin typeface="Times New Roman"/>
                <a:cs typeface="Times New Roman"/>
              </a:rPr>
              <a:t>-&gt;</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Prep</a:t>
            </a:r>
            <a:r>
              <a:rPr sz="1800" spc="-25" dirty="0">
                <a:solidFill>
                  <a:srgbClr val="595959"/>
                </a:solidFill>
                <a:latin typeface="Times New Roman"/>
                <a:cs typeface="Times New Roman"/>
              </a:rPr>
              <a:t> </a:t>
            </a:r>
            <a:r>
              <a:rPr sz="1800" dirty="0">
                <a:solidFill>
                  <a:srgbClr val="595959"/>
                </a:solidFill>
                <a:latin typeface="Times New Roman"/>
                <a:cs typeface="Times New Roman"/>
              </a:rPr>
              <a:t>NP</a:t>
            </a:r>
            <a:endParaRPr sz="1800">
              <a:latin typeface="Times New Roman"/>
              <a:cs typeface="Times New Roman"/>
            </a:endParaRPr>
          </a:p>
          <a:p>
            <a:pPr marL="42545">
              <a:lnSpc>
                <a:spcPct val="100000"/>
              </a:lnSpc>
              <a:spcBef>
                <a:spcPts val="580"/>
              </a:spcBef>
            </a:pPr>
            <a:r>
              <a:rPr sz="1800" dirty="0">
                <a:solidFill>
                  <a:srgbClr val="595959"/>
                </a:solidFill>
                <a:latin typeface="Times New Roman"/>
                <a:cs typeface="Times New Roman"/>
              </a:rPr>
              <a:t>Of </a:t>
            </a:r>
            <a:r>
              <a:rPr sz="1800" spc="-5" dirty="0">
                <a:solidFill>
                  <a:srgbClr val="595959"/>
                </a:solidFill>
                <a:latin typeface="Times New Roman"/>
                <a:cs typeface="Times New Roman"/>
              </a:rPr>
              <a:t>course,</a:t>
            </a:r>
            <a:r>
              <a:rPr sz="1800" dirty="0">
                <a:solidFill>
                  <a:srgbClr val="595959"/>
                </a:solidFill>
                <a:latin typeface="Times New Roman"/>
                <a:cs typeface="Times New Roman"/>
              </a:rPr>
              <a:t> </a:t>
            </a:r>
            <a:r>
              <a:rPr sz="1800" spc="-5" dirty="0">
                <a:solidFill>
                  <a:srgbClr val="595959"/>
                </a:solidFill>
                <a:latin typeface="Times New Roman"/>
                <a:cs typeface="Times New Roman"/>
              </a:rPr>
              <a:t>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is </a:t>
            </a:r>
            <a:r>
              <a:rPr sz="1800" dirty="0">
                <a:solidFill>
                  <a:srgbClr val="595959"/>
                </a:solidFill>
                <a:latin typeface="Times New Roman"/>
                <a:cs typeface="Times New Roman"/>
              </a:rPr>
              <a:t>what</a:t>
            </a:r>
            <a:r>
              <a:rPr sz="1800" spc="-5" dirty="0">
                <a:solidFill>
                  <a:srgbClr val="595959"/>
                </a:solidFill>
                <a:latin typeface="Times New Roman"/>
                <a:cs typeface="Times New Roman"/>
              </a:rPr>
              <a:t> makes</a:t>
            </a:r>
            <a:r>
              <a:rPr sz="1800" dirty="0">
                <a:solidFill>
                  <a:srgbClr val="595959"/>
                </a:solidFill>
                <a:latin typeface="Times New Roman"/>
                <a:cs typeface="Times New Roman"/>
              </a:rPr>
              <a:t> </a:t>
            </a:r>
            <a:r>
              <a:rPr sz="1800" spc="-5" dirty="0">
                <a:solidFill>
                  <a:srgbClr val="595959"/>
                </a:solidFill>
                <a:latin typeface="Times New Roman"/>
                <a:cs typeface="Times New Roman"/>
              </a:rPr>
              <a:t>syntax</a:t>
            </a:r>
            <a:r>
              <a:rPr sz="1800" dirty="0">
                <a:solidFill>
                  <a:srgbClr val="595959"/>
                </a:solidFill>
                <a:latin typeface="Times New Roman"/>
                <a:cs typeface="Times New Roman"/>
              </a:rPr>
              <a:t> </a:t>
            </a:r>
            <a:r>
              <a:rPr sz="1800" spc="-5" dirty="0">
                <a:solidFill>
                  <a:srgbClr val="595959"/>
                </a:solidFill>
                <a:latin typeface="Times New Roman"/>
                <a:cs typeface="Times New Roman"/>
              </a:rPr>
              <a:t>interesting.</a:t>
            </a:r>
            <a:endParaRPr sz="1800">
              <a:latin typeface="Times New Roman"/>
              <a:cs typeface="Times New Roman"/>
            </a:endParaRPr>
          </a:p>
          <a:p>
            <a:pPr marL="79375">
              <a:lnSpc>
                <a:spcPct val="100000"/>
              </a:lnSpc>
              <a:spcBef>
                <a:spcPts val="5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flights</a:t>
            </a:r>
            <a:r>
              <a:rPr sz="1800" spc="-15" dirty="0">
                <a:solidFill>
                  <a:srgbClr val="595959"/>
                </a:solidFill>
                <a:latin typeface="Times New Roman"/>
                <a:cs typeface="Times New Roman"/>
              </a:rPr>
              <a:t> </a:t>
            </a:r>
            <a:r>
              <a:rPr sz="1800" dirty="0">
                <a:solidFill>
                  <a:srgbClr val="595959"/>
                </a:solidFill>
                <a:latin typeface="Times New Roman"/>
                <a:cs typeface="Times New Roman"/>
              </a:rPr>
              <a:t>from</a:t>
            </a:r>
            <a:r>
              <a:rPr sz="1800" spc="-15" dirty="0">
                <a:solidFill>
                  <a:srgbClr val="595959"/>
                </a:solidFill>
                <a:latin typeface="Times New Roman"/>
                <a:cs typeface="Times New Roman"/>
              </a:rPr>
              <a:t> </a:t>
            </a:r>
            <a:r>
              <a:rPr sz="1800" dirty="0">
                <a:solidFill>
                  <a:srgbClr val="595959"/>
                </a:solidFill>
                <a:latin typeface="Times New Roman"/>
                <a:cs typeface="Times New Roman"/>
              </a:rPr>
              <a:t>Denver</a:t>
            </a:r>
            <a:endParaRPr sz="1800">
              <a:latin typeface="Times New Roman"/>
              <a:cs typeface="Times New Roman"/>
            </a:endParaRPr>
          </a:p>
          <a:p>
            <a:pPr marL="79375">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flights</a:t>
            </a:r>
            <a:r>
              <a:rPr sz="1800" spc="-10" dirty="0">
                <a:solidFill>
                  <a:srgbClr val="595959"/>
                </a:solidFill>
                <a:latin typeface="Times New Roman"/>
                <a:cs typeface="Times New Roman"/>
              </a:rPr>
              <a:t> </a:t>
            </a:r>
            <a:r>
              <a:rPr sz="1800" dirty="0">
                <a:solidFill>
                  <a:srgbClr val="595959"/>
                </a:solidFill>
                <a:latin typeface="Times New Roman"/>
                <a:cs typeface="Times New Roman"/>
              </a:rPr>
              <a:t>from</a:t>
            </a:r>
            <a:r>
              <a:rPr sz="1800" spc="-15" dirty="0">
                <a:solidFill>
                  <a:srgbClr val="595959"/>
                </a:solidFill>
                <a:latin typeface="Times New Roman"/>
                <a:cs typeface="Times New Roman"/>
              </a:rPr>
              <a:t> </a:t>
            </a:r>
            <a:r>
              <a:rPr sz="1800" dirty="0">
                <a:solidFill>
                  <a:srgbClr val="595959"/>
                </a:solidFill>
                <a:latin typeface="Times New Roman"/>
                <a:cs typeface="Times New Roman"/>
              </a:rPr>
              <a:t>Denver</a:t>
            </a:r>
            <a:r>
              <a:rPr sz="1800" spc="-5" dirty="0">
                <a:solidFill>
                  <a:srgbClr val="595959"/>
                </a:solidFill>
                <a:latin typeface="Times New Roman"/>
                <a:cs typeface="Times New Roman"/>
              </a:rPr>
              <a:t> to Miami</a:t>
            </a:r>
            <a:endParaRPr sz="1800">
              <a:latin typeface="Times New Roman"/>
              <a:cs typeface="Times New Roman"/>
            </a:endParaRPr>
          </a:p>
          <a:p>
            <a:pPr marL="79375">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flights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a:t>
            </a:r>
            <a:r>
              <a:rPr sz="1800" dirty="0">
                <a:solidFill>
                  <a:srgbClr val="595959"/>
                </a:solidFill>
                <a:latin typeface="Times New Roman"/>
                <a:cs typeface="Times New Roman"/>
              </a:rPr>
              <a:t>Denver</a:t>
            </a:r>
            <a:r>
              <a:rPr sz="1800" spc="-5" dirty="0">
                <a:solidFill>
                  <a:srgbClr val="595959"/>
                </a:solidFill>
                <a:latin typeface="Times New Roman"/>
                <a:cs typeface="Times New Roman"/>
              </a:rPr>
              <a:t> to</a:t>
            </a:r>
            <a:r>
              <a:rPr sz="1800" dirty="0">
                <a:solidFill>
                  <a:srgbClr val="595959"/>
                </a:solidFill>
                <a:latin typeface="Times New Roman"/>
                <a:cs typeface="Times New Roman"/>
              </a:rPr>
              <a:t> </a:t>
            </a:r>
            <a:r>
              <a:rPr sz="1800" spc="-5" dirty="0">
                <a:solidFill>
                  <a:srgbClr val="595959"/>
                </a:solidFill>
                <a:latin typeface="Times New Roman"/>
                <a:cs typeface="Times New Roman"/>
              </a:rPr>
              <a:t>Miami</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February</a:t>
            </a:r>
            <a:endParaRPr sz="1800">
              <a:latin typeface="Times New Roman"/>
              <a:cs typeface="Times New Roman"/>
            </a:endParaRPr>
          </a:p>
          <a:p>
            <a:pPr marL="79375">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flights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a:t>
            </a:r>
            <a:r>
              <a:rPr sz="1800" dirty="0">
                <a:solidFill>
                  <a:srgbClr val="595959"/>
                </a:solidFill>
                <a:latin typeface="Times New Roman"/>
                <a:cs typeface="Times New Roman"/>
              </a:rPr>
              <a:t>Denver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Miami in February</a:t>
            </a:r>
            <a:r>
              <a:rPr sz="1800" dirty="0">
                <a:solidFill>
                  <a:srgbClr val="595959"/>
                </a:solidFill>
                <a:latin typeface="Times New Roman"/>
                <a:cs typeface="Times New Roman"/>
              </a:rPr>
              <a:t> on a </a:t>
            </a:r>
            <a:r>
              <a:rPr sz="1800" spc="-5" dirty="0">
                <a:solidFill>
                  <a:srgbClr val="595959"/>
                </a:solidFill>
                <a:latin typeface="Times New Roman"/>
                <a:cs typeface="Times New Roman"/>
              </a:rPr>
              <a:t>Friday</a:t>
            </a:r>
            <a:endParaRPr sz="1800">
              <a:latin typeface="Times New Roman"/>
              <a:cs typeface="Times New Roman"/>
            </a:endParaRPr>
          </a:p>
          <a:p>
            <a:pPr marL="79375">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flights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a:t>
            </a:r>
            <a:r>
              <a:rPr sz="1800" dirty="0">
                <a:solidFill>
                  <a:srgbClr val="595959"/>
                </a:solidFill>
                <a:latin typeface="Times New Roman"/>
                <a:cs typeface="Times New Roman"/>
              </a:rPr>
              <a:t>Denver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Miami in</a:t>
            </a:r>
            <a:r>
              <a:rPr sz="1800" dirty="0">
                <a:solidFill>
                  <a:srgbClr val="595959"/>
                </a:solidFill>
                <a:latin typeface="Times New Roman"/>
                <a:cs typeface="Times New Roman"/>
              </a:rPr>
              <a:t> </a:t>
            </a:r>
            <a:r>
              <a:rPr sz="1800" spc="-5" dirty="0">
                <a:solidFill>
                  <a:srgbClr val="595959"/>
                </a:solidFill>
                <a:latin typeface="Times New Roman"/>
                <a:cs typeface="Times New Roman"/>
              </a:rPr>
              <a:t>February </a:t>
            </a:r>
            <a:r>
              <a:rPr sz="1800" dirty="0">
                <a:solidFill>
                  <a:srgbClr val="595959"/>
                </a:solidFill>
                <a:latin typeface="Times New Roman"/>
                <a:cs typeface="Times New Roman"/>
              </a:rPr>
              <a:t>on a </a:t>
            </a:r>
            <a:r>
              <a:rPr sz="1800" spc="-5" dirty="0">
                <a:solidFill>
                  <a:srgbClr val="595959"/>
                </a:solidFill>
                <a:latin typeface="Times New Roman"/>
                <a:cs typeface="Times New Roman"/>
              </a:rPr>
              <a:t>Friday</a:t>
            </a:r>
            <a:r>
              <a:rPr sz="1800" dirty="0">
                <a:solidFill>
                  <a:srgbClr val="595959"/>
                </a:solidFill>
                <a:latin typeface="Times New Roman"/>
                <a:cs typeface="Times New Roman"/>
              </a:rPr>
              <a:t> under $300</a:t>
            </a:r>
            <a:endParaRPr sz="1800">
              <a:latin typeface="Times New Roman"/>
              <a:cs typeface="Times New Roman"/>
            </a:endParaRPr>
          </a:p>
          <a:p>
            <a:pPr marL="79375" marR="344805">
              <a:lnSpc>
                <a:spcPts val="2800"/>
              </a:lnSpc>
              <a:spcBef>
                <a:spcPts val="100"/>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solidFill>
                  <a:srgbClr val="595959"/>
                </a:solidFill>
                <a:latin typeface="Times New Roman"/>
                <a:cs typeface="Times New Roman"/>
              </a:rPr>
              <a:t>flights </a:t>
            </a:r>
            <a:r>
              <a:rPr sz="1800" dirty="0">
                <a:solidFill>
                  <a:srgbClr val="595959"/>
                </a:solidFill>
                <a:latin typeface="Times New Roman"/>
                <a:cs typeface="Times New Roman"/>
              </a:rPr>
              <a:t>from Denver </a:t>
            </a:r>
            <a:r>
              <a:rPr sz="1800" spc="-5" dirty="0">
                <a:solidFill>
                  <a:srgbClr val="595959"/>
                </a:solidFill>
                <a:latin typeface="Times New Roman"/>
                <a:cs typeface="Times New Roman"/>
              </a:rPr>
              <a:t>to Miami in February </a:t>
            </a:r>
            <a:r>
              <a:rPr sz="1800" dirty="0">
                <a:solidFill>
                  <a:srgbClr val="595959"/>
                </a:solidFill>
                <a:latin typeface="Times New Roman"/>
                <a:cs typeface="Times New Roman"/>
              </a:rPr>
              <a:t>on a </a:t>
            </a:r>
            <a:r>
              <a:rPr sz="1800" spc="-5" dirty="0">
                <a:solidFill>
                  <a:srgbClr val="595959"/>
                </a:solidFill>
                <a:latin typeface="Times New Roman"/>
                <a:cs typeface="Times New Roman"/>
              </a:rPr>
              <a:t>Friday </a:t>
            </a:r>
            <a:r>
              <a:rPr sz="1800" dirty="0">
                <a:solidFill>
                  <a:srgbClr val="595959"/>
                </a:solidFill>
                <a:latin typeface="Times New Roman"/>
                <a:cs typeface="Times New Roman"/>
              </a:rPr>
              <a:t>under $300 </a:t>
            </a:r>
            <a:r>
              <a:rPr sz="1800" spc="-5" dirty="0">
                <a:solidFill>
                  <a:srgbClr val="595959"/>
                </a:solidFill>
                <a:latin typeface="Times New Roman"/>
                <a:cs typeface="Times New Roman"/>
              </a:rPr>
              <a:t>with lunch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(Syntax</a:t>
            </a:r>
            <a:r>
              <a:rPr sz="1800" dirty="0">
                <a:solidFill>
                  <a:srgbClr val="595959"/>
                </a:solidFill>
                <a:latin typeface="Times New Roman"/>
                <a:cs typeface="Times New Roman"/>
              </a:rPr>
              <a:t> </a:t>
            </a:r>
            <a:r>
              <a:rPr sz="1800" spc="-5" dirty="0">
                <a:solidFill>
                  <a:srgbClr val="595959"/>
                </a:solidFill>
                <a:latin typeface="Times New Roman"/>
                <a:cs typeface="Times New Roman"/>
              </a:rPr>
              <a:t>trees </a:t>
            </a:r>
            <a:r>
              <a:rPr sz="1800" dirty="0">
                <a:solidFill>
                  <a:srgbClr val="595959"/>
                </a:solidFill>
                <a:latin typeface="Times New Roman"/>
                <a:cs typeface="Times New Roman"/>
              </a:rPr>
              <a:t>for </a:t>
            </a:r>
            <a:r>
              <a:rPr sz="1800" spc="-5" dirty="0">
                <a:solidFill>
                  <a:srgbClr val="595959"/>
                </a:solidFill>
                <a:latin typeface="Times New Roman"/>
                <a:cs typeface="Times New Roman"/>
              </a:rPr>
              <a:t>these</a:t>
            </a:r>
            <a:r>
              <a:rPr sz="1800" dirty="0">
                <a:solidFill>
                  <a:srgbClr val="595959"/>
                </a:solidFill>
                <a:latin typeface="Times New Roman"/>
                <a:cs typeface="Times New Roman"/>
              </a:rPr>
              <a:t> </a:t>
            </a:r>
            <a:r>
              <a:rPr sz="1800" spc="-5" dirty="0">
                <a:solidFill>
                  <a:srgbClr val="595959"/>
                </a:solidFill>
                <a:latin typeface="Times New Roman"/>
                <a:cs typeface="Times New Roman"/>
              </a:rPr>
              <a:t>also</a:t>
            </a:r>
            <a:r>
              <a:rPr sz="1800" dirty="0">
                <a:solidFill>
                  <a:srgbClr val="595959"/>
                </a:solidFill>
                <a:latin typeface="Times New Roman"/>
                <a:cs typeface="Times New Roman"/>
              </a:rPr>
              <a:t> need </a:t>
            </a:r>
            <a:r>
              <a:rPr sz="1800" spc="-5" dirty="0">
                <a:solidFill>
                  <a:srgbClr val="595959"/>
                </a:solidFill>
                <a:latin typeface="Times New Roman"/>
                <a:cs typeface="Times New Roman"/>
              </a:rPr>
              <a:t>rules </a:t>
            </a:r>
            <a:r>
              <a:rPr sz="1800" dirty="0">
                <a:solidFill>
                  <a:srgbClr val="595959"/>
                </a:solidFill>
                <a:latin typeface="Times New Roman"/>
                <a:cs typeface="Times New Roman"/>
              </a:rPr>
              <a:t>for NP</a:t>
            </a:r>
            <a:r>
              <a:rPr sz="1800" spc="-70" dirty="0">
                <a:solidFill>
                  <a:srgbClr val="595959"/>
                </a:solidFill>
                <a:latin typeface="Times New Roman"/>
                <a:cs typeface="Times New Roman"/>
              </a:rPr>
              <a:t> </a:t>
            </a:r>
            <a:r>
              <a:rPr sz="1800" dirty="0">
                <a:solidFill>
                  <a:srgbClr val="595959"/>
                </a:solidFill>
                <a:latin typeface="Times New Roman"/>
                <a:cs typeface="Times New Roman"/>
              </a:rPr>
              <a:t>-&gt;</a:t>
            </a:r>
            <a:r>
              <a:rPr sz="1800" spc="-5" dirty="0">
                <a:solidFill>
                  <a:srgbClr val="595959"/>
                </a:solidFill>
                <a:latin typeface="Times New Roman"/>
                <a:cs typeface="Times New Roman"/>
              </a:rPr>
              <a:t> </a:t>
            </a:r>
            <a:r>
              <a:rPr sz="1800" dirty="0">
                <a:solidFill>
                  <a:srgbClr val="595959"/>
                </a:solidFill>
                <a:latin typeface="Times New Roman"/>
                <a:cs typeface="Times New Roman"/>
              </a:rPr>
              <a:t>Noun, </a:t>
            </a:r>
            <a:r>
              <a:rPr sz="1800" spc="-5" dirty="0">
                <a:solidFill>
                  <a:srgbClr val="595959"/>
                </a:solidFill>
                <a:latin typeface="Times New Roman"/>
                <a:cs typeface="Times New Roman"/>
              </a:rPr>
              <a:t>etc.)</a:t>
            </a:r>
            <a:endParaRPr sz="1800">
              <a:latin typeface="Times New Roman"/>
              <a:cs typeface="Times New Roman"/>
            </a:endParaRPr>
          </a:p>
          <a:p>
            <a:pPr>
              <a:lnSpc>
                <a:spcPct val="100000"/>
              </a:lnSpc>
              <a:spcBef>
                <a:spcPts val="25"/>
              </a:spcBef>
            </a:pPr>
            <a:endParaRPr sz="2500">
              <a:latin typeface="Times New Roman"/>
              <a:cs typeface="Times New Roman"/>
            </a:endParaRPr>
          </a:p>
          <a:p>
            <a:pPr marL="12700">
              <a:lnSpc>
                <a:spcPct val="100000"/>
              </a:lnSpc>
            </a:pPr>
            <a:r>
              <a:rPr sz="1600" dirty="0">
                <a:solidFill>
                  <a:srgbClr val="595959"/>
                </a:solidFill>
                <a:latin typeface="Times New Roman"/>
                <a:cs typeface="Times New Roman"/>
              </a:rPr>
              <a:t>This</a:t>
            </a:r>
            <a:r>
              <a:rPr sz="1600" spc="-5" dirty="0">
                <a:solidFill>
                  <a:srgbClr val="595959"/>
                </a:solidFill>
                <a:latin typeface="Times New Roman"/>
                <a:cs typeface="Times New Roman"/>
              </a:rPr>
              <a:t> </a:t>
            </a:r>
            <a:r>
              <a:rPr sz="1600" dirty="0">
                <a:solidFill>
                  <a:srgbClr val="595959"/>
                </a:solidFill>
                <a:latin typeface="Times New Roman"/>
                <a:cs typeface="Times New Roman"/>
              </a:rPr>
              <a:t>grammar illustrates the recursion</a:t>
            </a:r>
            <a:r>
              <a:rPr sz="1600" spc="-5" dirty="0">
                <a:solidFill>
                  <a:srgbClr val="595959"/>
                </a:solidFill>
                <a:latin typeface="Times New Roman"/>
                <a:cs typeface="Times New Roman"/>
              </a:rPr>
              <a:t> </a:t>
            </a:r>
            <a:r>
              <a:rPr sz="1600" dirty="0">
                <a:solidFill>
                  <a:srgbClr val="595959"/>
                </a:solidFill>
                <a:latin typeface="Times New Roman"/>
                <a:cs typeface="Times New Roman"/>
              </a:rPr>
              <a:t>but</a:t>
            </a:r>
            <a:r>
              <a:rPr sz="1600" spc="5" dirty="0">
                <a:solidFill>
                  <a:srgbClr val="595959"/>
                </a:solidFill>
                <a:latin typeface="Times New Roman"/>
                <a:cs typeface="Times New Roman"/>
              </a:rPr>
              <a:t> </a:t>
            </a:r>
            <a:r>
              <a:rPr sz="1600" dirty="0">
                <a:solidFill>
                  <a:srgbClr val="595959"/>
                </a:solidFill>
                <a:latin typeface="Times New Roman"/>
                <a:cs typeface="Times New Roman"/>
              </a:rPr>
              <a:t>may not</a:t>
            </a:r>
            <a:r>
              <a:rPr sz="1600" spc="5" dirty="0">
                <a:solidFill>
                  <a:srgbClr val="595959"/>
                </a:solidFill>
                <a:latin typeface="Times New Roman"/>
                <a:cs typeface="Times New Roman"/>
              </a:rPr>
              <a:t> </a:t>
            </a:r>
            <a:r>
              <a:rPr sz="1600" dirty="0">
                <a:solidFill>
                  <a:srgbClr val="595959"/>
                </a:solidFill>
                <a:latin typeface="Times New Roman"/>
                <a:cs typeface="Times New Roman"/>
              </a:rPr>
              <a:t>give</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best</a:t>
            </a:r>
            <a:r>
              <a:rPr sz="1600" spc="5" dirty="0">
                <a:solidFill>
                  <a:srgbClr val="595959"/>
                </a:solidFill>
                <a:latin typeface="Times New Roman"/>
                <a:cs typeface="Times New Roman"/>
              </a:rPr>
              <a:t> </a:t>
            </a:r>
            <a:r>
              <a:rPr sz="1600" dirty="0">
                <a:solidFill>
                  <a:srgbClr val="595959"/>
                </a:solidFill>
                <a:latin typeface="Times New Roman"/>
                <a:cs typeface="Times New Roman"/>
              </a:rPr>
              <a:t>derivation for</a:t>
            </a:r>
            <a:r>
              <a:rPr sz="1600" spc="-5" dirty="0">
                <a:solidFill>
                  <a:srgbClr val="595959"/>
                </a:solidFill>
                <a:latin typeface="Times New Roman"/>
                <a:cs typeface="Times New Roman"/>
              </a:rPr>
              <a:t> </a:t>
            </a:r>
            <a:r>
              <a:rPr sz="1600" dirty="0">
                <a:solidFill>
                  <a:srgbClr val="595959"/>
                </a:solidFill>
                <a:latin typeface="Times New Roman"/>
                <a:cs typeface="Times New Roman"/>
              </a:rPr>
              <a:t>these</a:t>
            </a:r>
            <a:endParaRPr sz="1600">
              <a:latin typeface="Times New Roman"/>
              <a:cs typeface="Times New Roman"/>
            </a:endParaRPr>
          </a:p>
        </p:txBody>
      </p:sp>
      <p:sp>
        <p:nvSpPr>
          <p:cNvPr id="5" name="object 5"/>
          <p:cNvSpPr txBox="1"/>
          <p:nvPr/>
        </p:nvSpPr>
        <p:spPr>
          <a:xfrm>
            <a:off x="719836" y="6412786"/>
            <a:ext cx="70485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phrases!</a:t>
            </a:r>
            <a:endParaRPr sz="16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41390" cy="665480"/>
          </a:xfrm>
          <a:prstGeom prst="rect">
            <a:avLst/>
          </a:prstGeom>
        </p:spPr>
        <p:txBody>
          <a:bodyPr vert="horz" wrap="square" lIns="0" tIns="12700" rIns="0" bIns="0" rtlCol="0">
            <a:spAutoFit/>
          </a:bodyPr>
          <a:lstStyle/>
          <a:p>
            <a:pPr marL="12700">
              <a:lnSpc>
                <a:spcPct val="100000"/>
              </a:lnSpc>
              <a:spcBef>
                <a:spcPts val="100"/>
              </a:spcBef>
            </a:pPr>
            <a:r>
              <a:rPr spc="85" dirty="0"/>
              <a:t>Conjunctive</a:t>
            </a:r>
            <a:r>
              <a:rPr spc="114" dirty="0"/>
              <a:t> </a:t>
            </a:r>
            <a:r>
              <a:rPr spc="95" dirty="0"/>
              <a:t>Constructions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892555" y="2214118"/>
            <a:ext cx="5184140" cy="3166110"/>
          </a:xfrm>
          <a:prstGeom prst="rect">
            <a:avLst/>
          </a:prstGeom>
        </p:spPr>
        <p:txBody>
          <a:bodyPr vert="horz" wrap="square" lIns="0" tIns="104775" rIns="0" bIns="0" rtlCol="0">
            <a:spAutoFit/>
          </a:bodyPr>
          <a:lstStyle/>
          <a:p>
            <a:pPr marL="12700">
              <a:lnSpc>
                <a:spcPct val="100000"/>
              </a:lnSpc>
              <a:spcBef>
                <a:spcPts val="825"/>
              </a:spcBef>
            </a:pPr>
            <a:r>
              <a:rPr sz="2200" dirty="0">
                <a:solidFill>
                  <a:srgbClr val="595959"/>
                </a:solidFill>
                <a:latin typeface="Times New Roman"/>
                <a:cs typeface="Times New Roman"/>
              </a:rPr>
              <a:t>S</a:t>
            </a:r>
            <a:r>
              <a:rPr sz="2200" spc="-15" dirty="0">
                <a:solidFill>
                  <a:srgbClr val="595959"/>
                </a:solidFill>
                <a:latin typeface="Times New Roman"/>
                <a:cs typeface="Times New Roman"/>
              </a:rPr>
              <a:t> </a:t>
            </a:r>
            <a:r>
              <a:rPr sz="2200" dirty="0">
                <a:solidFill>
                  <a:srgbClr val="595959"/>
                </a:solidFill>
                <a:latin typeface="Times New Roman"/>
                <a:cs typeface="Times New Roman"/>
              </a:rPr>
              <a:t>-&gt;</a:t>
            </a:r>
            <a:r>
              <a:rPr sz="2200" spc="-15" dirty="0">
                <a:solidFill>
                  <a:srgbClr val="595959"/>
                </a:solidFill>
                <a:latin typeface="Times New Roman"/>
                <a:cs typeface="Times New Roman"/>
              </a:rPr>
              <a:t> </a:t>
            </a:r>
            <a:r>
              <a:rPr sz="2200" dirty="0">
                <a:solidFill>
                  <a:srgbClr val="595959"/>
                </a:solidFill>
                <a:latin typeface="Times New Roman"/>
                <a:cs typeface="Times New Roman"/>
              </a:rPr>
              <a: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dirty="0">
                <a:solidFill>
                  <a:srgbClr val="595959"/>
                </a:solidFill>
                <a:latin typeface="Times New Roman"/>
                <a:cs typeface="Times New Roman"/>
              </a:rPr>
              <a:t>S</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John </a:t>
            </a:r>
            <a:r>
              <a:rPr sz="2000" dirty="0">
                <a:solidFill>
                  <a:srgbClr val="595959"/>
                </a:solidFill>
                <a:latin typeface="Times New Roman"/>
                <a:cs typeface="Times New Roman"/>
              </a:rPr>
              <a:t>went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New</a:t>
            </a:r>
            <a:r>
              <a:rPr sz="2000" spc="-75" dirty="0">
                <a:solidFill>
                  <a:srgbClr val="595959"/>
                </a:solidFill>
                <a:latin typeface="Times New Roman"/>
                <a:cs typeface="Times New Roman"/>
              </a:rPr>
              <a:t> </a:t>
            </a:r>
            <a:r>
              <a:rPr sz="2000" spc="-40" dirty="0">
                <a:solidFill>
                  <a:srgbClr val="595959"/>
                </a:solidFill>
                <a:latin typeface="Times New Roman"/>
                <a:cs typeface="Times New Roman"/>
              </a:rPr>
              <a:t>York,</a:t>
            </a:r>
            <a:r>
              <a:rPr sz="2000" spc="-5" dirty="0">
                <a:solidFill>
                  <a:srgbClr val="595959"/>
                </a:solidFill>
                <a:latin typeface="Times New Roman"/>
                <a:cs typeface="Times New Roman"/>
              </a:rPr>
              <a:t> and Mary followed him.</a:t>
            </a:r>
            <a:endParaRPr sz="2000">
              <a:latin typeface="Times New Roman"/>
              <a:cs typeface="Times New Roman"/>
            </a:endParaRPr>
          </a:p>
          <a:p>
            <a:pPr marL="12700" marR="3179445">
              <a:lnSpc>
                <a:spcPct val="121200"/>
              </a:lnSpc>
              <a:spcBef>
                <a:spcPts val="40"/>
              </a:spcBef>
            </a:pPr>
            <a:r>
              <a:rPr sz="2200" spc="-5" dirty="0">
                <a:solidFill>
                  <a:srgbClr val="595959"/>
                </a:solidFill>
                <a:latin typeface="Times New Roman"/>
                <a:cs typeface="Times New Roman"/>
              </a:rPr>
              <a:t>NP</a:t>
            </a:r>
            <a:r>
              <a:rPr sz="2200" spc="-105" dirty="0">
                <a:solidFill>
                  <a:srgbClr val="595959"/>
                </a:solidFill>
                <a:latin typeface="Times New Roman"/>
                <a:cs typeface="Times New Roman"/>
              </a:rPr>
              <a:t> </a:t>
            </a:r>
            <a:r>
              <a:rPr sz="2200" dirty="0">
                <a:solidFill>
                  <a:srgbClr val="595959"/>
                </a:solidFill>
                <a:latin typeface="Times New Roman"/>
                <a:cs typeface="Times New Roman"/>
              </a:rPr>
              <a:t>-&gt;</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9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NP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VP</a:t>
            </a:r>
            <a:r>
              <a:rPr sz="2200" spc="-105" dirty="0">
                <a:solidFill>
                  <a:srgbClr val="595959"/>
                </a:solidFill>
                <a:latin typeface="Times New Roman"/>
                <a:cs typeface="Times New Roman"/>
              </a:rPr>
              <a:t> </a:t>
            </a:r>
            <a:r>
              <a:rPr sz="2200" dirty="0">
                <a:solidFill>
                  <a:srgbClr val="595959"/>
                </a:solidFill>
                <a:latin typeface="Times New Roman"/>
                <a:cs typeface="Times New Roman"/>
              </a:rPr>
              <a:t>-&gt;</a:t>
            </a:r>
            <a:r>
              <a:rPr sz="2200" spc="-65" dirty="0">
                <a:solidFill>
                  <a:srgbClr val="595959"/>
                </a:solidFill>
                <a:latin typeface="Times New Roman"/>
                <a:cs typeface="Times New Roman"/>
              </a:rPr>
              <a:t> </a:t>
            </a:r>
            <a:r>
              <a:rPr sz="2200" spc="-5" dirty="0">
                <a:solidFill>
                  <a:srgbClr val="595959"/>
                </a:solidFill>
                <a:latin typeface="Times New Roman"/>
                <a:cs typeface="Times New Roman"/>
              </a:rPr>
              <a:t>VP</a:t>
            </a:r>
            <a:r>
              <a:rPr sz="2200" spc="-9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60" dirty="0">
                <a:solidFill>
                  <a:srgbClr val="595959"/>
                </a:solidFill>
                <a:latin typeface="Times New Roman"/>
                <a:cs typeface="Times New Roman"/>
              </a:rPr>
              <a:t> </a:t>
            </a:r>
            <a:r>
              <a:rPr sz="2200" spc="-5" dirty="0">
                <a:solidFill>
                  <a:srgbClr val="595959"/>
                </a:solidFill>
                <a:latin typeface="Times New Roman"/>
                <a:cs typeface="Times New Roman"/>
              </a:rPr>
              <a:t>VP</a:t>
            </a:r>
            <a:endParaRPr sz="2200">
              <a:latin typeface="Times New Roman"/>
              <a:cs typeface="Times New Roman"/>
            </a:endParaRPr>
          </a:p>
          <a:p>
            <a:pPr marL="12700">
              <a:lnSpc>
                <a:spcPct val="100000"/>
              </a:lnSpc>
              <a:spcBef>
                <a:spcPts val="560"/>
              </a:spcBef>
            </a:pPr>
            <a:r>
              <a:rPr sz="2200" dirty="0">
                <a:solidFill>
                  <a:srgbClr val="595959"/>
                </a:solidFill>
                <a:latin typeface="Times New Roman"/>
                <a:cs typeface="Times New Roman"/>
              </a:rPr>
              <a:t>…</a:t>
            </a:r>
            <a:endParaRPr sz="2200">
              <a:latin typeface="Times New Roman"/>
              <a:cs typeface="Times New Roman"/>
            </a:endParaRPr>
          </a:p>
          <a:p>
            <a:pPr marL="12700">
              <a:lnSpc>
                <a:spcPct val="100000"/>
              </a:lnSpc>
              <a:spcBef>
                <a:spcPts val="66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fact,</a:t>
            </a:r>
            <a:r>
              <a:rPr sz="2200" dirty="0">
                <a:solidFill>
                  <a:srgbClr val="595959"/>
                </a:solidFill>
                <a:latin typeface="Times New Roman"/>
                <a:cs typeface="Times New Roman"/>
              </a:rPr>
              <a:t> the</a:t>
            </a:r>
            <a:r>
              <a:rPr sz="2200" spc="-10" dirty="0">
                <a:solidFill>
                  <a:srgbClr val="595959"/>
                </a:solidFill>
                <a:latin typeface="Times New Roman"/>
                <a:cs typeface="Times New Roman"/>
              </a:rPr>
              <a:t> </a:t>
            </a:r>
            <a:r>
              <a:rPr sz="2200" dirty="0">
                <a:solidFill>
                  <a:srgbClr val="595959"/>
                </a:solidFill>
                <a:latin typeface="Times New Roman"/>
                <a:cs typeface="Times New Roman"/>
              </a:rPr>
              <a:t>right rule</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would be:</a:t>
            </a:r>
            <a:endParaRPr sz="2200">
              <a:latin typeface="Times New Roman"/>
              <a:cs typeface="Times New Roman"/>
            </a:endParaRPr>
          </a:p>
          <a:p>
            <a:pPr marL="49530">
              <a:lnSpc>
                <a:spcPct val="100000"/>
              </a:lnSpc>
              <a:spcBef>
                <a:spcPts val="5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X</a:t>
            </a:r>
            <a:r>
              <a:rPr sz="2000" spc="-5" dirty="0">
                <a:solidFill>
                  <a:srgbClr val="595959"/>
                </a:solidFill>
                <a:latin typeface="Times New Roman"/>
                <a:cs typeface="Times New Roman"/>
              </a:rPr>
              <a:t> -&gt;</a:t>
            </a:r>
            <a:r>
              <a:rPr sz="2000" spc="-15" dirty="0">
                <a:solidFill>
                  <a:srgbClr val="595959"/>
                </a:solidFill>
                <a:latin typeface="Times New Roman"/>
                <a:cs typeface="Times New Roman"/>
              </a:rPr>
              <a:t> </a:t>
            </a:r>
            <a:r>
              <a:rPr sz="2000" dirty="0">
                <a:solidFill>
                  <a:srgbClr val="595959"/>
                </a:solidFill>
                <a:latin typeface="Times New Roman"/>
                <a:cs typeface="Times New Roman"/>
              </a:rPr>
              <a:t>X</a:t>
            </a:r>
            <a:r>
              <a:rPr sz="2000" spc="-5" dirty="0">
                <a:solidFill>
                  <a:srgbClr val="595959"/>
                </a:solidFill>
                <a:latin typeface="Times New Roman"/>
                <a:cs typeface="Times New Roman"/>
              </a:rPr>
              <a:t> and </a:t>
            </a:r>
            <a:r>
              <a:rPr sz="2000" dirty="0">
                <a:solidFill>
                  <a:srgbClr val="595959"/>
                </a:solidFill>
                <a:latin typeface="Times New Roman"/>
                <a:cs typeface="Times New Roman"/>
              </a:rPr>
              <a:t>X</a:t>
            </a:r>
            <a:endParaRPr sz="2000">
              <a:latin typeface="Times New Roman"/>
              <a:cs typeface="Times New Roman"/>
            </a:endParaRPr>
          </a:p>
          <a:p>
            <a:pPr marL="186690">
              <a:lnSpc>
                <a:spcPct val="100000"/>
              </a:lnSpc>
            </a:pPr>
            <a:r>
              <a:rPr sz="2000" spc="-5" dirty="0">
                <a:solidFill>
                  <a:srgbClr val="595959"/>
                </a:solidFill>
                <a:latin typeface="Times New Roman"/>
                <a:cs typeface="Times New Roman"/>
              </a:rPr>
              <a:t>for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constituents</a:t>
            </a:r>
            <a:r>
              <a:rPr sz="2000" spc="-10" dirty="0">
                <a:solidFill>
                  <a:srgbClr val="595959"/>
                </a:solidFill>
                <a:latin typeface="Times New Roman"/>
                <a:cs typeface="Times New Roman"/>
              </a:rPr>
              <a:t> </a:t>
            </a:r>
            <a:r>
              <a:rPr sz="2000" dirty="0">
                <a:solidFill>
                  <a:srgbClr val="595959"/>
                </a:solidFill>
                <a:latin typeface="Times New Roman"/>
                <a:cs typeface="Times New Roman"/>
              </a:rPr>
              <a:t>X,</a:t>
            </a:r>
            <a:r>
              <a:rPr sz="2000" spc="-5" dirty="0">
                <a:solidFill>
                  <a:srgbClr val="595959"/>
                </a:solidFill>
                <a:latin typeface="Times New Roman"/>
                <a:cs typeface="Times New Roman"/>
              </a:rPr>
              <a:t> </a:t>
            </a:r>
            <a:r>
              <a:rPr sz="2000" dirty="0">
                <a:solidFill>
                  <a:srgbClr val="595959"/>
                </a:solidFill>
                <a:latin typeface="Times New Roman"/>
                <a:cs typeface="Times New Roman"/>
              </a:rPr>
              <a:t>but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valid</a:t>
            </a:r>
            <a:r>
              <a:rPr sz="2000" spc="-10" dirty="0">
                <a:solidFill>
                  <a:srgbClr val="595959"/>
                </a:solidFill>
                <a:latin typeface="Times New Roman"/>
                <a:cs typeface="Times New Roman"/>
              </a:rPr>
              <a:t> </a:t>
            </a:r>
            <a:r>
              <a:rPr sz="2000" dirty="0">
                <a:solidFill>
                  <a:srgbClr val="595959"/>
                </a:solidFill>
                <a:latin typeface="Times New Roman"/>
                <a:cs typeface="Times New Roman"/>
              </a:rPr>
              <a:t>CFG</a:t>
            </a:r>
            <a:endParaRPr sz="20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86250" cy="66548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130" dirty="0"/>
              <a:t> </a:t>
            </a:r>
            <a:r>
              <a:rPr spc="95" dirty="0"/>
              <a:t>Grammar</a:t>
            </a:r>
          </a:p>
        </p:txBody>
      </p:sp>
      <p:sp>
        <p:nvSpPr>
          <p:cNvPr id="3" name="object 3"/>
          <p:cNvSpPr txBox="1"/>
          <p:nvPr/>
        </p:nvSpPr>
        <p:spPr>
          <a:xfrm>
            <a:off x="1218607" y="6107984"/>
            <a:ext cx="232727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Jurafsky</a:t>
            </a:r>
            <a:r>
              <a:rPr sz="1400" spc="-10" dirty="0">
                <a:solidFill>
                  <a:srgbClr val="595959"/>
                </a:solidFill>
                <a:latin typeface="Times New Roman"/>
                <a:cs typeface="Times New Roman"/>
              </a:rPr>
              <a:t> </a:t>
            </a:r>
            <a:r>
              <a:rPr sz="1400" dirty="0">
                <a:solidFill>
                  <a:srgbClr val="595959"/>
                </a:solidFill>
                <a:latin typeface="Times New Roman"/>
                <a:cs typeface="Times New Roman"/>
              </a:rPr>
              <a:t>and</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Martin,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Chapter</a:t>
            </a:r>
            <a:r>
              <a:rPr sz="1400" spc="-15" dirty="0">
                <a:solidFill>
                  <a:srgbClr val="595959"/>
                </a:solidFill>
                <a:latin typeface="Times New Roman"/>
                <a:cs typeface="Times New Roman"/>
              </a:rPr>
              <a:t> </a:t>
            </a:r>
            <a:r>
              <a:rPr sz="1400" spc="-30" dirty="0">
                <a:solidFill>
                  <a:srgbClr val="595959"/>
                </a:solidFill>
                <a:latin typeface="Times New Roman"/>
                <a:cs typeface="Times New Roman"/>
              </a:rPr>
              <a:t>11</a:t>
            </a:r>
            <a:endParaRPr sz="1400">
              <a:latin typeface="Times New Roman"/>
              <a:cs typeface="Times New Roman"/>
            </a:endParaRPr>
          </a:p>
        </p:txBody>
      </p:sp>
      <p:graphicFrame>
        <p:nvGraphicFramePr>
          <p:cNvPr id="4" name="object 4"/>
          <p:cNvGraphicFramePr>
            <a:graphicFrameLocks noGrp="1"/>
          </p:cNvGraphicFramePr>
          <p:nvPr/>
        </p:nvGraphicFramePr>
        <p:xfrm>
          <a:off x="1130343" y="1759606"/>
          <a:ext cx="6817995" cy="4291330"/>
        </p:xfrm>
        <a:graphic>
          <a:graphicData uri="http://schemas.openxmlformats.org/drawingml/2006/table">
            <a:tbl>
              <a:tblPr firstRow="1" bandRow="1">
                <a:tableStyleId>{2D5ABB26-0587-4C30-8999-92F81FD0307C}</a:tableStyleId>
              </a:tblPr>
              <a:tblGrid>
                <a:gridCol w="6789420">
                  <a:extLst>
                    <a:ext uri="{9D8B030D-6E8A-4147-A177-3AD203B41FA5}">
                      <a16:colId xmlns:a16="http://schemas.microsoft.com/office/drawing/2014/main" val="20000"/>
                    </a:ext>
                  </a:extLst>
                </a:gridCol>
              </a:tblGrid>
              <a:tr h="360527">
                <a:tc>
                  <a:txBody>
                    <a:bodyPr/>
                    <a:lstStyle/>
                    <a:p>
                      <a:pPr marR="366395" algn="ctr">
                        <a:lnSpc>
                          <a:spcPct val="100000"/>
                        </a:lnSpc>
                        <a:spcBef>
                          <a:spcPts val="335"/>
                        </a:spcBef>
                        <a:tabLst>
                          <a:tab pos="3743325" algn="l"/>
                        </a:tabLst>
                      </a:pPr>
                      <a:r>
                        <a:rPr sz="1600" b="1" dirty="0">
                          <a:solidFill>
                            <a:srgbClr val="FFFFFF"/>
                          </a:solidFill>
                          <a:latin typeface="Times New Roman"/>
                          <a:cs typeface="Times New Roman"/>
                        </a:rPr>
                        <a:t>Grammar</a:t>
                      </a:r>
                      <a:r>
                        <a:rPr sz="1600" b="1" spc="375" dirty="0">
                          <a:solidFill>
                            <a:srgbClr val="FFFFFF"/>
                          </a:solidFill>
                          <a:latin typeface="Times New Roman"/>
                          <a:cs typeface="Times New Roman"/>
                        </a:rPr>
                        <a:t> </a:t>
                      </a:r>
                      <a:r>
                        <a:rPr sz="1600" b="1" spc="-5" dirty="0">
                          <a:solidFill>
                            <a:srgbClr val="FFFFFF"/>
                          </a:solidFill>
                          <a:latin typeface="Times New Roman"/>
                          <a:cs typeface="Times New Roman"/>
                        </a:rPr>
                        <a:t>Rules	Example</a:t>
                      </a:r>
                      <a:endParaRPr sz="1600">
                        <a:latin typeface="Times New Roman"/>
                        <a:cs typeface="Times New Roman"/>
                      </a:endParaRPr>
                    </a:p>
                  </a:txBody>
                  <a:tcPr marL="0" marR="0" marT="42545" marB="0">
                    <a:solidFill>
                      <a:srgbClr val="595959"/>
                    </a:solidFill>
                  </a:tcPr>
                </a:tc>
                <a:extLst>
                  <a:ext uri="{0D108BD9-81ED-4DB2-BD59-A6C34878D82A}">
                    <a16:rowId xmlns:a16="http://schemas.microsoft.com/office/drawing/2014/main" val="10000"/>
                  </a:ext>
                </a:extLst>
              </a:tr>
              <a:tr h="3605989">
                <a:tc>
                  <a:txBody>
                    <a:bodyPr/>
                    <a:lstStyle/>
                    <a:p>
                      <a:pPr marL="447040">
                        <a:lnSpc>
                          <a:spcPct val="100000"/>
                        </a:lnSpc>
                        <a:spcBef>
                          <a:spcPts val="575"/>
                        </a:spcBef>
                        <a:tabLst>
                          <a:tab pos="1513205" algn="l"/>
                          <a:tab pos="3460750" algn="l"/>
                        </a:tabLst>
                      </a:pPr>
                      <a:r>
                        <a:rPr sz="1400" i="1" dirty="0">
                          <a:solidFill>
                            <a:srgbClr val="595959"/>
                          </a:solidFill>
                          <a:latin typeface="Times New Roman"/>
                          <a:cs typeface="Times New Roman"/>
                        </a:rPr>
                        <a:t>S	NP</a:t>
                      </a:r>
                      <a:r>
                        <a:rPr sz="1400" i="1" spc="-35" dirty="0">
                          <a:solidFill>
                            <a:srgbClr val="595959"/>
                          </a:solidFill>
                          <a:latin typeface="Times New Roman"/>
                          <a:cs typeface="Times New Roman"/>
                        </a:rPr>
                        <a:t> </a:t>
                      </a:r>
                      <a:r>
                        <a:rPr sz="1400" i="1" spc="-5" dirty="0">
                          <a:solidFill>
                            <a:srgbClr val="595959"/>
                          </a:solidFill>
                          <a:latin typeface="Times New Roman"/>
                          <a:cs typeface="Times New Roman"/>
                        </a:rPr>
                        <a:t>VP	</a:t>
                      </a:r>
                      <a:r>
                        <a:rPr sz="1400" dirty="0">
                          <a:solidFill>
                            <a:srgbClr val="595959"/>
                          </a:solidFill>
                          <a:latin typeface="Times New Roman"/>
                          <a:cs typeface="Times New Roman"/>
                        </a:rPr>
                        <a:t>I</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want</a:t>
                      </a:r>
                      <a:r>
                        <a:rPr sz="1400" spc="330" dirty="0">
                          <a:solidFill>
                            <a:srgbClr val="595959"/>
                          </a:solidFill>
                          <a:latin typeface="Times New Roman"/>
                          <a:cs typeface="Times New Roman"/>
                        </a:rPr>
                        <a:t> </a:t>
                      </a:r>
                      <a:r>
                        <a:rPr sz="1400" spc="-5" dirty="0">
                          <a:solidFill>
                            <a:srgbClr val="595959"/>
                          </a:solidFill>
                          <a:latin typeface="Times New Roman"/>
                          <a:cs typeface="Times New Roman"/>
                        </a:rPr>
                        <a:t>morning</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flight</a:t>
                      </a:r>
                      <a:endParaRPr sz="1400">
                        <a:latin typeface="Times New Roman"/>
                        <a:cs typeface="Times New Roman"/>
                      </a:endParaRPr>
                    </a:p>
                    <a:p>
                      <a:pPr marL="402590">
                        <a:lnSpc>
                          <a:spcPct val="100000"/>
                        </a:lnSpc>
                        <a:spcBef>
                          <a:spcPts val="1015"/>
                        </a:spcBef>
                        <a:tabLst>
                          <a:tab pos="1470660" algn="l"/>
                          <a:tab pos="3460750" algn="l"/>
                        </a:tabLst>
                      </a:pPr>
                      <a:r>
                        <a:rPr sz="1400" i="1" dirty="0">
                          <a:solidFill>
                            <a:srgbClr val="595959"/>
                          </a:solidFill>
                          <a:latin typeface="Times New Roman"/>
                          <a:cs typeface="Times New Roman"/>
                        </a:rPr>
                        <a:t>NP	</a:t>
                      </a:r>
                      <a:r>
                        <a:rPr sz="1400" i="1" spc="-10" dirty="0">
                          <a:solidFill>
                            <a:srgbClr val="595959"/>
                          </a:solidFill>
                          <a:latin typeface="Times New Roman"/>
                          <a:cs typeface="Times New Roman"/>
                        </a:rPr>
                        <a:t>Pronoun	</a:t>
                      </a:r>
                      <a:r>
                        <a:rPr sz="1400" dirty="0">
                          <a:solidFill>
                            <a:srgbClr val="595959"/>
                          </a:solidFill>
                          <a:latin typeface="Times New Roman"/>
                          <a:cs typeface="Times New Roman"/>
                        </a:rPr>
                        <a:t>I</a:t>
                      </a:r>
                      <a:endParaRPr sz="1400">
                        <a:latin typeface="Times New Roman"/>
                        <a:cs typeface="Times New Roman"/>
                      </a:endParaRPr>
                    </a:p>
                    <a:p>
                      <a:pPr marL="1113790">
                        <a:lnSpc>
                          <a:spcPct val="100000"/>
                        </a:lnSpc>
                        <a:spcBef>
                          <a:spcPts val="720"/>
                        </a:spcBef>
                        <a:tabLst>
                          <a:tab pos="1548130" algn="l"/>
                          <a:tab pos="3460750" algn="l"/>
                        </a:tabLst>
                      </a:pPr>
                      <a:r>
                        <a:rPr sz="1400" dirty="0">
                          <a:solidFill>
                            <a:srgbClr val="595959"/>
                          </a:solidFill>
                          <a:latin typeface="Times New Roman"/>
                          <a:cs typeface="Times New Roman"/>
                        </a:rPr>
                        <a:t>|	</a:t>
                      </a:r>
                      <a:r>
                        <a:rPr sz="1400" i="1" spc="-10" dirty="0">
                          <a:solidFill>
                            <a:srgbClr val="595959"/>
                          </a:solidFill>
                          <a:latin typeface="Times New Roman"/>
                          <a:cs typeface="Times New Roman"/>
                        </a:rPr>
                        <a:t>P</a:t>
                      </a:r>
                      <a:r>
                        <a:rPr sz="1400" i="1" spc="-50" dirty="0">
                          <a:solidFill>
                            <a:srgbClr val="595959"/>
                          </a:solidFill>
                          <a:latin typeface="Times New Roman"/>
                          <a:cs typeface="Times New Roman"/>
                        </a:rPr>
                        <a:t>r</a:t>
                      </a:r>
                      <a:r>
                        <a:rPr sz="1400" i="1" dirty="0">
                          <a:solidFill>
                            <a:srgbClr val="595959"/>
                          </a:solidFill>
                          <a:latin typeface="Times New Roman"/>
                          <a:cs typeface="Times New Roman"/>
                        </a:rPr>
                        <a:t>oper</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Noun	</a:t>
                      </a:r>
                      <a:r>
                        <a:rPr sz="1400" spc="-10" dirty="0">
                          <a:solidFill>
                            <a:srgbClr val="595959"/>
                          </a:solidFill>
                          <a:latin typeface="Times New Roman"/>
                          <a:cs typeface="Times New Roman"/>
                        </a:rPr>
                        <a:t>L</a:t>
                      </a:r>
                      <a:r>
                        <a:rPr sz="1400" dirty="0">
                          <a:solidFill>
                            <a:srgbClr val="595959"/>
                          </a:solidFill>
                          <a:latin typeface="Times New Roman"/>
                          <a:cs typeface="Times New Roman"/>
                        </a:rPr>
                        <a:t>os</a:t>
                      </a:r>
                      <a:r>
                        <a:rPr sz="1400" spc="-75" dirty="0">
                          <a:solidFill>
                            <a:srgbClr val="595959"/>
                          </a:solidFill>
                          <a:latin typeface="Times New Roman"/>
                          <a:cs typeface="Times New Roman"/>
                        </a:rPr>
                        <a:t> </a:t>
                      </a:r>
                      <a:r>
                        <a:rPr sz="1400" dirty="0">
                          <a:solidFill>
                            <a:srgbClr val="595959"/>
                          </a:solidFill>
                          <a:latin typeface="Times New Roman"/>
                          <a:cs typeface="Times New Roman"/>
                        </a:rPr>
                        <a:t>Ange</a:t>
                      </a:r>
                      <a:r>
                        <a:rPr sz="1400" spc="-5" dirty="0">
                          <a:solidFill>
                            <a:srgbClr val="595959"/>
                          </a:solidFill>
                          <a:latin typeface="Times New Roman"/>
                          <a:cs typeface="Times New Roman"/>
                        </a:rPr>
                        <a:t>l</a:t>
                      </a:r>
                      <a:r>
                        <a:rPr sz="1400" dirty="0">
                          <a:solidFill>
                            <a:srgbClr val="595959"/>
                          </a:solidFill>
                          <a:latin typeface="Times New Roman"/>
                          <a:cs typeface="Times New Roman"/>
                        </a:rPr>
                        <a:t>es</a:t>
                      </a:r>
                      <a:endParaRPr sz="1400">
                        <a:latin typeface="Times New Roman"/>
                        <a:cs typeface="Times New Roman"/>
                      </a:endParaRPr>
                    </a:p>
                    <a:p>
                      <a:pPr marL="1113790">
                        <a:lnSpc>
                          <a:spcPct val="100000"/>
                        </a:lnSpc>
                        <a:spcBef>
                          <a:spcPts val="800"/>
                        </a:spcBef>
                        <a:tabLst>
                          <a:tab pos="1548130" algn="l"/>
                          <a:tab pos="3460750" algn="l"/>
                        </a:tabLst>
                      </a:pPr>
                      <a:r>
                        <a:rPr sz="1400" dirty="0">
                          <a:solidFill>
                            <a:srgbClr val="595959"/>
                          </a:solidFill>
                          <a:latin typeface="Times New Roman"/>
                          <a:cs typeface="Times New Roman"/>
                        </a:rPr>
                        <a:t>|	</a:t>
                      </a:r>
                      <a:r>
                        <a:rPr sz="1400" i="1" dirty="0">
                          <a:solidFill>
                            <a:srgbClr val="595959"/>
                          </a:solidFill>
                          <a:latin typeface="Times New Roman"/>
                          <a:cs typeface="Times New Roman"/>
                        </a:rPr>
                        <a:t>Det </a:t>
                      </a:r>
                      <a:r>
                        <a:rPr sz="1400" i="1" spc="-5" dirty="0">
                          <a:solidFill>
                            <a:srgbClr val="595959"/>
                          </a:solidFill>
                          <a:latin typeface="Times New Roman"/>
                          <a:cs typeface="Times New Roman"/>
                        </a:rPr>
                        <a:t>Nominal	</a:t>
                      </a:r>
                      <a:r>
                        <a:rPr sz="1400" dirty="0">
                          <a:solidFill>
                            <a:srgbClr val="595959"/>
                          </a:solidFill>
                          <a:latin typeface="Times New Roman"/>
                          <a:cs typeface="Times New Roman"/>
                        </a:rPr>
                        <a:t>a</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flight</a:t>
                      </a:r>
                      <a:endParaRPr sz="1400">
                        <a:latin typeface="Times New Roman"/>
                        <a:cs typeface="Times New Roman"/>
                      </a:endParaRPr>
                    </a:p>
                    <a:p>
                      <a:pPr marL="90805">
                        <a:lnSpc>
                          <a:spcPct val="100000"/>
                        </a:lnSpc>
                        <a:spcBef>
                          <a:spcPts val="800"/>
                        </a:spcBef>
                        <a:tabLst>
                          <a:tab pos="1325880" algn="l"/>
                          <a:tab pos="3460750" algn="l"/>
                        </a:tabLst>
                      </a:pPr>
                      <a:r>
                        <a:rPr sz="1400" i="1" spc="-5" dirty="0">
                          <a:solidFill>
                            <a:srgbClr val="595959"/>
                          </a:solidFill>
                          <a:latin typeface="Times New Roman"/>
                          <a:cs typeface="Times New Roman"/>
                        </a:rPr>
                        <a:t>Nominal	Nominal</a:t>
                      </a:r>
                      <a:r>
                        <a:rPr sz="1400" i="1" dirty="0">
                          <a:solidFill>
                            <a:srgbClr val="595959"/>
                          </a:solidFill>
                          <a:latin typeface="Times New Roman"/>
                          <a:cs typeface="Times New Roman"/>
                        </a:rPr>
                        <a:t> Noun	</a:t>
                      </a:r>
                      <a:r>
                        <a:rPr sz="1400" spc="-5" dirty="0">
                          <a:solidFill>
                            <a:srgbClr val="595959"/>
                          </a:solidFill>
                          <a:latin typeface="Times New Roman"/>
                          <a:cs typeface="Times New Roman"/>
                        </a:rPr>
                        <a:t>morning</a:t>
                      </a:r>
                      <a:r>
                        <a:rPr sz="1400" spc="-10"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flight</a:t>
                      </a:r>
                      <a:endParaRPr sz="1400">
                        <a:latin typeface="Times New Roman"/>
                        <a:cs typeface="Times New Roman"/>
                      </a:endParaRPr>
                    </a:p>
                    <a:p>
                      <a:pPr marL="1069340">
                        <a:lnSpc>
                          <a:spcPct val="100000"/>
                        </a:lnSpc>
                        <a:spcBef>
                          <a:spcPts val="805"/>
                        </a:spcBef>
                        <a:tabLst>
                          <a:tab pos="1548130" algn="l"/>
                          <a:tab pos="3460750" algn="l"/>
                        </a:tabLst>
                      </a:pPr>
                      <a:r>
                        <a:rPr sz="1400" dirty="0">
                          <a:solidFill>
                            <a:srgbClr val="595959"/>
                          </a:solidFill>
                          <a:latin typeface="Times New Roman"/>
                          <a:cs typeface="Times New Roman"/>
                        </a:rPr>
                        <a:t>|	</a:t>
                      </a:r>
                      <a:r>
                        <a:rPr sz="1400" i="1" dirty="0">
                          <a:solidFill>
                            <a:srgbClr val="595959"/>
                          </a:solidFill>
                          <a:latin typeface="Times New Roman"/>
                          <a:cs typeface="Times New Roman"/>
                        </a:rPr>
                        <a:t>Noun	</a:t>
                      </a:r>
                      <a:r>
                        <a:rPr sz="1400" spc="-5" dirty="0">
                          <a:solidFill>
                            <a:srgbClr val="595959"/>
                          </a:solidFill>
                          <a:latin typeface="Times New Roman"/>
                          <a:cs typeface="Times New Roman"/>
                        </a:rPr>
                        <a:t>flights</a:t>
                      </a:r>
                      <a:endParaRPr sz="1400">
                        <a:latin typeface="Times New Roman"/>
                        <a:cs typeface="Times New Roman"/>
                      </a:endParaRPr>
                    </a:p>
                    <a:p>
                      <a:pPr marL="447040">
                        <a:lnSpc>
                          <a:spcPct val="100000"/>
                        </a:lnSpc>
                        <a:spcBef>
                          <a:spcPts val="930"/>
                        </a:spcBef>
                        <a:tabLst>
                          <a:tab pos="1414780" algn="l"/>
                          <a:tab pos="3460750" algn="l"/>
                        </a:tabLst>
                      </a:pPr>
                      <a:r>
                        <a:rPr sz="1400" i="1" spc="-5" dirty="0">
                          <a:solidFill>
                            <a:srgbClr val="595959"/>
                          </a:solidFill>
                          <a:latin typeface="Times New Roman"/>
                          <a:cs typeface="Times New Roman"/>
                        </a:rPr>
                        <a:t>VP	</a:t>
                      </a:r>
                      <a:r>
                        <a:rPr sz="1400" i="1" spc="-40" dirty="0">
                          <a:solidFill>
                            <a:srgbClr val="595959"/>
                          </a:solidFill>
                          <a:latin typeface="Times New Roman"/>
                          <a:cs typeface="Times New Roman"/>
                        </a:rPr>
                        <a:t>Verb	</a:t>
                      </a:r>
                      <a:r>
                        <a:rPr sz="1400" dirty="0">
                          <a:solidFill>
                            <a:srgbClr val="595959"/>
                          </a:solidFill>
                          <a:latin typeface="Times New Roman"/>
                          <a:cs typeface="Times New Roman"/>
                        </a:rPr>
                        <a:t>do</a:t>
                      </a:r>
                      <a:endParaRPr sz="1400">
                        <a:latin typeface="Times New Roman"/>
                        <a:cs typeface="Times New Roman"/>
                      </a:endParaRPr>
                    </a:p>
                    <a:p>
                      <a:pPr marL="1024890">
                        <a:lnSpc>
                          <a:spcPct val="100000"/>
                        </a:lnSpc>
                        <a:spcBef>
                          <a:spcPts val="930"/>
                        </a:spcBef>
                        <a:tabLst>
                          <a:tab pos="1503680" algn="l"/>
                          <a:tab pos="3460750" algn="l"/>
                        </a:tabLst>
                      </a:pPr>
                      <a:r>
                        <a:rPr sz="1400" dirty="0">
                          <a:solidFill>
                            <a:srgbClr val="595959"/>
                          </a:solidFill>
                          <a:latin typeface="Times New Roman"/>
                          <a:cs typeface="Times New Roman"/>
                        </a:rPr>
                        <a:t>|	</a:t>
                      </a:r>
                      <a:r>
                        <a:rPr sz="1400" i="1" spc="-40" dirty="0">
                          <a:solidFill>
                            <a:srgbClr val="595959"/>
                          </a:solidFill>
                          <a:latin typeface="Times New Roman"/>
                          <a:cs typeface="Times New Roman"/>
                        </a:rPr>
                        <a:t>Verb</a:t>
                      </a:r>
                      <a:r>
                        <a:rPr sz="1400" i="1" dirty="0">
                          <a:solidFill>
                            <a:srgbClr val="595959"/>
                          </a:solidFill>
                          <a:latin typeface="Times New Roman"/>
                          <a:cs typeface="Times New Roman"/>
                        </a:rPr>
                        <a:t> NP	</a:t>
                      </a:r>
                      <a:r>
                        <a:rPr sz="1400" spc="-30" dirty="0">
                          <a:solidFill>
                            <a:srgbClr val="595959"/>
                          </a:solidFill>
                          <a:latin typeface="Times New Roman"/>
                          <a:cs typeface="Times New Roman"/>
                        </a:rPr>
                        <a:t>Want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flight</a:t>
                      </a:r>
                      <a:endParaRPr sz="1400">
                        <a:latin typeface="Times New Roman"/>
                        <a:cs typeface="Times New Roman"/>
                      </a:endParaRPr>
                    </a:p>
                    <a:p>
                      <a:pPr marL="1024890">
                        <a:lnSpc>
                          <a:spcPct val="100000"/>
                        </a:lnSpc>
                        <a:spcBef>
                          <a:spcPts val="805"/>
                        </a:spcBef>
                        <a:tabLst>
                          <a:tab pos="1503680" algn="l"/>
                          <a:tab pos="3460750" algn="l"/>
                        </a:tabLst>
                      </a:pPr>
                      <a:r>
                        <a:rPr sz="1400" dirty="0">
                          <a:solidFill>
                            <a:srgbClr val="595959"/>
                          </a:solidFill>
                          <a:latin typeface="Times New Roman"/>
                          <a:cs typeface="Times New Roman"/>
                        </a:rPr>
                        <a:t>|	</a:t>
                      </a:r>
                      <a:r>
                        <a:rPr sz="1400" i="1" spc="-40" dirty="0">
                          <a:solidFill>
                            <a:srgbClr val="595959"/>
                          </a:solidFill>
                          <a:latin typeface="Times New Roman"/>
                          <a:cs typeface="Times New Roman"/>
                        </a:rPr>
                        <a:t>Verb</a:t>
                      </a:r>
                      <a:r>
                        <a:rPr sz="1400" i="1" dirty="0">
                          <a:solidFill>
                            <a:srgbClr val="595959"/>
                          </a:solidFill>
                          <a:latin typeface="Times New Roman"/>
                          <a:cs typeface="Times New Roman"/>
                        </a:rPr>
                        <a:t> NP</a:t>
                      </a:r>
                      <a:r>
                        <a:rPr sz="1400" i="1" spc="-35" dirty="0">
                          <a:solidFill>
                            <a:srgbClr val="595959"/>
                          </a:solidFill>
                          <a:latin typeface="Times New Roman"/>
                          <a:cs typeface="Times New Roman"/>
                        </a:rPr>
                        <a:t> </a:t>
                      </a:r>
                      <a:r>
                        <a:rPr sz="1400" i="1" spc="-5" dirty="0">
                          <a:solidFill>
                            <a:srgbClr val="595959"/>
                          </a:solidFill>
                          <a:latin typeface="Times New Roman"/>
                          <a:cs typeface="Times New Roman"/>
                        </a:rPr>
                        <a:t>PP	</a:t>
                      </a:r>
                      <a:r>
                        <a:rPr sz="1400" spc="-5" dirty="0">
                          <a:solidFill>
                            <a:srgbClr val="595959"/>
                          </a:solidFill>
                          <a:latin typeface="Times New Roman"/>
                          <a:cs typeface="Times New Roman"/>
                        </a:rPr>
                        <a:t>leave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Boston</a:t>
                      </a:r>
                      <a:r>
                        <a:rPr sz="1400" spc="-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in the</a:t>
                      </a:r>
                      <a:r>
                        <a:rPr sz="1400" dirty="0">
                          <a:solidFill>
                            <a:srgbClr val="595959"/>
                          </a:solidFill>
                          <a:latin typeface="Times New Roman"/>
                          <a:cs typeface="Times New Roman"/>
                        </a:rPr>
                        <a:t> </a:t>
                      </a:r>
                      <a:r>
                        <a:rPr sz="1400" spc="-5" dirty="0">
                          <a:solidFill>
                            <a:srgbClr val="595959"/>
                          </a:solidFill>
                          <a:latin typeface="Times New Roman"/>
                          <a:cs typeface="Times New Roman"/>
                        </a:rPr>
                        <a:t>morning</a:t>
                      </a:r>
                      <a:endParaRPr sz="1400">
                        <a:latin typeface="Times New Roman"/>
                        <a:cs typeface="Times New Roman"/>
                      </a:endParaRPr>
                    </a:p>
                    <a:p>
                      <a:pPr marL="1024890">
                        <a:lnSpc>
                          <a:spcPct val="100000"/>
                        </a:lnSpc>
                        <a:spcBef>
                          <a:spcPts val="800"/>
                        </a:spcBef>
                        <a:tabLst>
                          <a:tab pos="1503680" algn="l"/>
                          <a:tab pos="3460750" algn="l"/>
                        </a:tabLst>
                      </a:pPr>
                      <a:r>
                        <a:rPr sz="1400" dirty="0">
                          <a:solidFill>
                            <a:srgbClr val="595959"/>
                          </a:solidFill>
                          <a:latin typeface="Times New Roman"/>
                          <a:cs typeface="Times New Roman"/>
                        </a:rPr>
                        <a:t>|	</a:t>
                      </a:r>
                      <a:r>
                        <a:rPr sz="1400" i="1" spc="-40" dirty="0">
                          <a:solidFill>
                            <a:srgbClr val="595959"/>
                          </a:solidFill>
                          <a:latin typeface="Times New Roman"/>
                          <a:cs typeface="Times New Roman"/>
                        </a:rPr>
                        <a:t>Verb</a:t>
                      </a:r>
                      <a:r>
                        <a:rPr sz="1400" i="1" dirty="0">
                          <a:solidFill>
                            <a:srgbClr val="595959"/>
                          </a:solidFill>
                          <a:latin typeface="Times New Roman"/>
                          <a:cs typeface="Times New Roman"/>
                        </a:rPr>
                        <a:t> </a:t>
                      </a:r>
                      <a:r>
                        <a:rPr sz="1400" i="1" spc="-5" dirty="0">
                          <a:solidFill>
                            <a:srgbClr val="595959"/>
                          </a:solidFill>
                          <a:latin typeface="Times New Roman"/>
                          <a:cs typeface="Times New Roman"/>
                        </a:rPr>
                        <a:t>PP	</a:t>
                      </a:r>
                      <a:r>
                        <a:rPr sz="1400" spc="-5" dirty="0">
                          <a:solidFill>
                            <a:srgbClr val="595959"/>
                          </a:solidFill>
                          <a:latin typeface="Times New Roman"/>
                          <a:cs typeface="Times New Roman"/>
                        </a:rPr>
                        <a:t>leaving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on</a:t>
                      </a:r>
                      <a:r>
                        <a:rPr sz="1400" spc="-35" dirty="0">
                          <a:solidFill>
                            <a:srgbClr val="595959"/>
                          </a:solidFill>
                          <a:latin typeface="Times New Roman"/>
                          <a:cs typeface="Times New Roman"/>
                        </a:rPr>
                        <a:t> </a:t>
                      </a:r>
                      <a:r>
                        <a:rPr sz="1400" spc="-5" dirty="0">
                          <a:solidFill>
                            <a:srgbClr val="595959"/>
                          </a:solidFill>
                          <a:latin typeface="Times New Roman"/>
                          <a:cs typeface="Times New Roman"/>
                        </a:rPr>
                        <a:t>Thursday</a:t>
                      </a:r>
                      <a:endParaRPr sz="1400">
                        <a:latin typeface="Times New Roman"/>
                        <a:cs typeface="Times New Roman"/>
                      </a:endParaRPr>
                    </a:p>
                    <a:p>
                      <a:pPr marL="447040">
                        <a:lnSpc>
                          <a:spcPct val="100000"/>
                        </a:lnSpc>
                        <a:spcBef>
                          <a:spcPts val="1045"/>
                        </a:spcBef>
                        <a:tabLst>
                          <a:tab pos="1459230" algn="l"/>
                          <a:tab pos="3460750" algn="l"/>
                        </a:tabLst>
                      </a:pPr>
                      <a:r>
                        <a:rPr sz="1400" i="1" spc="-5" dirty="0">
                          <a:solidFill>
                            <a:srgbClr val="595959"/>
                          </a:solidFill>
                          <a:latin typeface="Times New Roman"/>
                          <a:cs typeface="Times New Roman"/>
                        </a:rPr>
                        <a:t>PP	</a:t>
                      </a:r>
                      <a:r>
                        <a:rPr sz="1400" i="1" spc="-10" dirty="0">
                          <a:solidFill>
                            <a:srgbClr val="595959"/>
                          </a:solidFill>
                          <a:latin typeface="Times New Roman"/>
                          <a:cs typeface="Times New Roman"/>
                        </a:rPr>
                        <a:t>Preposition</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NP	</a:t>
                      </a:r>
                      <a:r>
                        <a:rPr sz="1400" spc="-5" dirty="0">
                          <a:solidFill>
                            <a:srgbClr val="595959"/>
                          </a:solidFill>
                          <a:latin typeface="Times New Roman"/>
                          <a:cs typeface="Times New Roman"/>
                        </a:rPr>
                        <a:t>from</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Los</a:t>
                      </a:r>
                      <a:r>
                        <a:rPr sz="1400" spc="-85" dirty="0">
                          <a:solidFill>
                            <a:srgbClr val="595959"/>
                          </a:solidFill>
                          <a:latin typeface="Times New Roman"/>
                          <a:cs typeface="Times New Roman"/>
                        </a:rPr>
                        <a:t> </a:t>
                      </a:r>
                      <a:r>
                        <a:rPr sz="1400" spc="-5" dirty="0">
                          <a:solidFill>
                            <a:srgbClr val="595959"/>
                          </a:solidFill>
                          <a:latin typeface="Times New Roman"/>
                          <a:cs typeface="Times New Roman"/>
                        </a:rPr>
                        <a:t>Angeles</a:t>
                      </a:r>
                      <a:endParaRPr sz="1400">
                        <a:latin typeface="Times New Roman"/>
                        <a:cs typeface="Times New Roman"/>
                      </a:endParaRPr>
                    </a:p>
                  </a:txBody>
                  <a:tcPr marL="0" marR="0" marT="73025" marB="0">
                    <a:lnL w="28575">
                      <a:solidFill>
                        <a:srgbClr val="595959"/>
                      </a:solidFill>
                      <a:prstDash val="solid"/>
                    </a:lnL>
                    <a:lnR w="28575">
                      <a:solidFill>
                        <a:srgbClr val="595959"/>
                      </a:solidFill>
                      <a:prstDash val="solid"/>
                    </a:lnR>
                    <a:lnB w="28575">
                      <a:solidFill>
                        <a:srgbClr val="595959"/>
                      </a:solidFill>
                      <a:prstDash val="solid"/>
                    </a:lnB>
                  </a:tcPr>
                </a:tc>
                <a:extLst>
                  <a:ext uri="{0D108BD9-81ED-4DB2-BD59-A6C34878D82A}">
                    <a16:rowId xmlns:a16="http://schemas.microsoft.com/office/drawing/2014/main" val="10001"/>
                  </a:ext>
                </a:extLst>
              </a:tr>
              <a:tr h="315211">
                <a:tc>
                  <a:txBody>
                    <a:bodyPr/>
                    <a:lstStyle/>
                    <a:p>
                      <a:pPr marL="90805">
                        <a:lnSpc>
                          <a:spcPct val="100000"/>
                        </a:lnSpc>
                        <a:spcBef>
                          <a:spcPts val="360"/>
                        </a:spcBef>
                        <a:tabLst>
                          <a:tab pos="2608580" algn="l"/>
                        </a:tabLst>
                      </a:pPr>
                      <a:r>
                        <a:rPr sz="1400" spc="-5" dirty="0">
                          <a:solidFill>
                            <a:srgbClr val="595959"/>
                          </a:solidFill>
                          <a:latin typeface="Times New Roman"/>
                          <a:cs typeface="Times New Roman"/>
                        </a:rPr>
                        <a:t>Figure</a:t>
                      </a:r>
                      <a:r>
                        <a:rPr sz="1400" spc="5" dirty="0">
                          <a:solidFill>
                            <a:srgbClr val="595959"/>
                          </a:solidFill>
                          <a:latin typeface="Times New Roman"/>
                          <a:cs typeface="Times New Roman"/>
                        </a:rPr>
                        <a:t> </a:t>
                      </a:r>
                      <a:r>
                        <a:rPr sz="1400" spc="-15" dirty="0">
                          <a:solidFill>
                            <a:srgbClr val="595959"/>
                          </a:solidFill>
                          <a:latin typeface="Times New Roman"/>
                          <a:cs typeface="Times New Roman"/>
                        </a:rPr>
                        <a:t>11.3.</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grammar</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for</a:t>
                      </a:r>
                      <a:r>
                        <a:rPr sz="1400" spc="5" dirty="0">
                          <a:solidFill>
                            <a:srgbClr val="595959"/>
                          </a:solidFill>
                          <a:latin typeface="Times New Roman"/>
                          <a:cs typeface="Times New Roman"/>
                        </a:rPr>
                        <a:t> </a:t>
                      </a:r>
                      <a:r>
                        <a:rPr sz="1350" baseline="-18518" dirty="0">
                          <a:solidFill>
                            <a:srgbClr val="595959"/>
                          </a:solidFill>
                          <a:latin typeface="Times New Roman"/>
                          <a:cs typeface="Times New Roman"/>
                        </a:rPr>
                        <a:t>,	</a:t>
                      </a:r>
                      <a:r>
                        <a:rPr sz="1400" spc="-5" dirty="0">
                          <a:solidFill>
                            <a:srgbClr val="595959"/>
                          </a:solidFill>
                          <a:latin typeface="Times New Roman"/>
                          <a:cs typeface="Times New Roman"/>
                        </a:rPr>
                        <a:t>with example </a:t>
                      </a:r>
                      <a:r>
                        <a:rPr sz="1400" dirty="0">
                          <a:solidFill>
                            <a:srgbClr val="595959"/>
                          </a:solidFill>
                          <a:latin typeface="Times New Roman"/>
                          <a:cs typeface="Times New Roman"/>
                        </a:rPr>
                        <a:t>phrases </a:t>
                      </a:r>
                      <a:r>
                        <a:rPr sz="1400" spc="-5" dirty="0">
                          <a:solidFill>
                            <a:srgbClr val="595959"/>
                          </a:solidFill>
                          <a:latin typeface="Times New Roman"/>
                          <a:cs typeface="Times New Roman"/>
                        </a:rPr>
                        <a:t>for</a:t>
                      </a:r>
                      <a:r>
                        <a:rPr sz="1400" spc="-10" dirty="0">
                          <a:solidFill>
                            <a:srgbClr val="595959"/>
                          </a:solidFill>
                          <a:latin typeface="Times New Roman"/>
                          <a:cs typeface="Times New Roman"/>
                        </a:rPr>
                        <a:t> </a:t>
                      </a:r>
                      <a:r>
                        <a:rPr sz="1400" dirty="0">
                          <a:solidFill>
                            <a:srgbClr val="595959"/>
                          </a:solidFill>
                          <a:latin typeface="Times New Roman"/>
                          <a:cs typeface="Times New Roman"/>
                        </a:rPr>
                        <a:t>each</a:t>
                      </a:r>
                      <a:r>
                        <a:rPr sz="1400" spc="-5" dirty="0">
                          <a:solidFill>
                            <a:srgbClr val="595959"/>
                          </a:solidFill>
                          <a:latin typeface="Times New Roman"/>
                          <a:cs typeface="Times New Roman"/>
                        </a:rPr>
                        <a:t> rule.</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bl>
          </a:graphicData>
        </a:graphic>
      </p:graphicFrame>
      <p:pic>
        <p:nvPicPr>
          <p:cNvPr id="5" name="object 5"/>
          <p:cNvPicPr/>
          <p:nvPr/>
        </p:nvPicPr>
        <p:blipFill>
          <a:blip r:embed="rId2" cstate="print"/>
          <a:stretch>
            <a:fillRect/>
          </a:stretch>
        </p:blipFill>
        <p:spPr>
          <a:xfrm>
            <a:off x="1898650" y="2253348"/>
            <a:ext cx="166284" cy="103404"/>
          </a:xfrm>
          <a:prstGeom prst="rect">
            <a:avLst/>
          </a:prstGeom>
        </p:spPr>
      </p:pic>
      <p:pic>
        <p:nvPicPr>
          <p:cNvPr id="6" name="object 6"/>
          <p:cNvPicPr/>
          <p:nvPr/>
        </p:nvPicPr>
        <p:blipFill>
          <a:blip r:embed="rId2" cstate="print"/>
          <a:stretch>
            <a:fillRect/>
          </a:stretch>
        </p:blipFill>
        <p:spPr>
          <a:xfrm>
            <a:off x="1898650" y="2583548"/>
            <a:ext cx="166284" cy="103404"/>
          </a:xfrm>
          <a:prstGeom prst="rect">
            <a:avLst/>
          </a:prstGeom>
        </p:spPr>
      </p:pic>
      <p:pic>
        <p:nvPicPr>
          <p:cNvPr id="7" name="object 7"/>
          <p:cNvPicPr/>
          <p:nvPr/>
        </p:nvPicPr>
        <p:blipFill>
          <a:blip r:embed="rId3" cstate="print"/>
          <a:stretch>
            <a:fillRect/>
          </a:stretch>
        </p:blipFill>
        <p:spPr>
          <a:xfrm>
            <a:off x="1873250" y="3548748"/>
            <a:ext cx="182909" cy="103404"/>
          </a:xfrm>
          <a:prstGeom prst="rect">
            <a:avLst/>
          </a:prstGeom>
        </p:spPr>
      </p:pic>
      <p:pic>
        <p:nvPicPr>
          <p:cNvPr id="8" name="object 8"/>
          <p:cNvPicPr/>
          <p:nvPr/>
        </p:nvPicPr>
        <p:blipFill>
          <a:blip r:embed="rId4" cstate="print"/>
          <a:stretch>
            <a:fillRect/>
          </a:stretch>
        </p:blipFill>
        <p:spPr>
          <a:xfrm>
            <a:off x="1860550" y="4171048"/>
            <a:ext cx="182909" cy="103404"/>
          </a:xfrm>
          <a:prstGeom prst="rect">
            <a:avLst/>
          </a:prstGeom>
        </p:spPr>
      </p:pic>
      <p:pic>
        <p:nvPicPr>
          <p:cNvPr id="9" name="object 9"/>
          <p:cNvPicPr/>
          <p:nvPr/>
        </p:nvPicPr>
        <p:blipFill>
          <a:blip r:embed="rId4" cstate="print"/>
          <a:stretch>
            <a:fillRect/>
          </a:stretch>
        </p:blipFill>
        <p:spPr>
          <a:xfrm>
            <a:off x="1860550" y="5479148"/>
            <a:ext cx="182909" cy="103404"/>
          </a:xfrm>
          <a:prstGeom prst="rect">
            <a:avLst/>
          </a:prstGeom>
        </p:spPr>
      </p:pic>
      <p:pic>
        <p:nvPicPr>
          <p:cNvPr id="10" name="object 10"/>
          <p:cNvPicPr/>
          <p:nvPr/>
        </p:nvPicPr>
        <p:blipFill>
          <a:blip r:embed="rId5" cstate="print"/>
          <a:stretch>
            <a:fillRect/>
          </a:stretch>
        </p:blipFill>
        <p:spPr>
          <a:xfrm>
            <a:off x="3213100" y="5803900"/>
            <a:ext cx="190500" cy="152399"/>
          </a:xfrm>
          <a:prstGeom prst="rect">
            <a:avLst/>
          </a:prstGeom>
        </p:spPr>
      </p:pic>
      <p:sp>
        <p:nvSpPr>
          <p:cNvPr id="11" name="object 11"/>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2" name="object 12"/>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0" y="6454861"/>
            <a:ext cx="1992229" cy="302561"/>
          </a:xfrm>
          <a:prstGeom prst="rect">
            <a:avLst/>
          </a:prstGeom>
        </p:spPr>
      </p:pic>
      <p:sp>
        <p:nvSpPr>
          <p:cNvPr id="3" name="object 3"/>
          <p:cNvSpPr txBox="1"/>
          <p:nvPr/>
        </p:nvSpPr>
        <p:spPr>
          <a:xfrm>
            <a:off x="535938" y="5740049"/>
            <a:ext cx="4959350" cy="736600"/>
          </a:xfrm>
          <a:prstGeom prst="rect">
            <a:avLst/>
          </a:prstGeom>
        </p:spPr>
        <p:txBody>
          <a:bodyPr vert="horz" wrap="square" lIns="0" tIns="12700" rIns="0" bIns="0" rtlCol="0">
            <a:spAutoFit/>
          </a:bodyPr>
          <a:lstStyle/>
          <a:p>
            <a:pPr marL="12700" marR="5080">
              <a:lnSpc>
                <a:spcPct val="129600"/>
              </a:lnSpc>
              <a:spcBef>
                <a:spcPts val="100"/>
              </a:spcBef>
            </a:pPr>
            <a:r>
              <a:rPr sz="1800" spc="-5" dirty="0">
                <a:solidFill>
                  <a:srgbClr val="5904E1"/>
                </a:solidFill>
                <a:latin typeface="Times New Roman"/>
                <a:cs typeface="Times New Roman"/>
              </a:rPr>
              <a:t>Example</a:t>
            </a:r>
            <a:r>
              <a:rPr sz="1800" dirty="0">
                <a:solidFill>
                  <a:srgbClr val="5904E1"/>
                </a:solidFill>
                <a:latin typeface="Times New Roman"/>
                <a:cs typeface="Times New Roman"/>
              </a:rPr>
              <a:t> from </a:t>
            </a:r>
            <a:r>
              <a:rPr sz="1800" spc="-5" dirty="0">
                <a:solidFill>
                  <a:srgbClr val="5904E1"/>
                </a:solidFill>
                <a:latin typeface="Times New Roman"/>
                <a:cs typeface="Times New Roman"/>
              </a:rPr>
              <a:t>Chris</a:t>
            </a:r>
            <a:r>
              <a:rPr sz="1800" dirty="0">
                <a:solidFill>
                  <a:srgbClr val="5904E1"/>
                </a:solidFill>
                <a:latin typeface="Times New Roman"/>
                <a:cs typeface="Times New Roman"/>
              </a:rPr>
              <a:t> </a:t>
            </a:r>
            <a:r>
              <a:rPr sz="1800" spc="-5" dirty="0">
                <a:solidFill>
                  <a:srgbClr val="5904E1"/>
                </a:solidFill>
                <a:latin typeface="Times New Roman"/>
                <a:cs typeface="Times New Roman"/>
              </a:rPr>
              <a:t>Manning</a:t>
            </a:r>
            <a:r>
              <a:rPr sz="1800" spc="5" dirty="0">
                <a:solidFill>
                  <a:srgbClr val="5904E1"/>
                </a:solidFill>
                <a:latin typeface="Times New Roman"/>
                <a:cs typeface="Times New Roman"/>
              </a:rPr>
              <a:t> </a:t>
            </a:r>
            <a:r>
              <a:rPr sz="1800" spc="-5" dirty="0">
                <a:solidFill>
                  <a:srgbClr val="5904E1"/>
                </a:solidFill>
                <a:latin typeface="Times New Roman"/>
                <a:cs typeface="Times New Roman"/>
              </a:rPr>
              <a:t>showing</a:t>
            </a:r>
            <a:r>
              <a:rPr sz="1800" spc="5" dirty="0">
                <a:solidFill>
                  <a:srgbClr val="5904E1"/>
                </a:solidFill>
                <a:latin typeface="Times New Roman"/>
                <a:cs typeface="Times New Roman"/>
              </a:rPr>
              <a:t> </a:t>
            </a:r>
            <a:r>
              <a:rPr sz="1800" dirty="0">
                <a:solidFill>
                  <a:srgbClr val="5904E1"/>
                </a:solidFill>
                <a:latin typeface="Times New Roman"/>
                <a:cs typeface="Times New Roman"/>
              </a:rPr>
              <a:t>a</a:t>
            </a:r>
            <a:r>
              <a:rPr sz="1800" spc="5" dirty="0">
                <a:solidFill>
                  <a:srgbClr val="5904E1"/>
                </a:solidFill>
                <a:latin typeface="Times New Roman"/>
                <a:cs typeface="Times New Roman"/>
              </a:rPr>
              <a:t> </a:t>
            </a:r>
            <a:r>
              <a:rPr sz="1800" spc="-5" dirty="0">
                <a:solidFill>
                  <a:srgbClr val="5904E1"/>
                </a:solidFill>
                <a:latin typeface="Times New Roman"/>
                <a:cs typeface="Times New Roman"/>
              </a:rPr>
              <a:t>big</a:t>
            </a:r>
            <a:r>
              <a:rPr sz="1800" dirty="0">
                <a:solidFill>
                  <a:srgbClr val="5904E1"/>
                </a:solidFill>
                <a:latin typeface="Times New Roman"/>
                <a:cs typeface="Times New Roman"/>
              </a:rPr>
              <a:t> </a:t>
            </a:r>
            <a:r>
              <a:rPr sz="1800" spc="-5" dirty="0">
                <a:solidFill>
                  <a:srgbClr val="5904E1"/>
                </a:solidFill>
                <a:latin typeface="Times New Roman"/>
                <a:cs typeface="Times New Roman"/>
              </a:rPr>
              <a:t>sentence </a:t>
            </a:r>
            <a:r>
              <a:rPr sz="1800" spc="-434" dirty="0">
                <a:solidFill>
                  <a:srgbClr val="5904E1"/>
                </a:solidFill>
                <a:latin typeface="Times New Roman"/>
                <a:cs typeface="Times New Roman"/>
              </a:rPr>
              <a:t> </a:t>
            </a:r>
            <a:r>
              <a:rPr sz="1800" spc="-5" dirty="0">
                <a:solidFill>
                  <a:srgbClr val="5904E1"/>
                </a:solidFill>
                <a:latin typeface="Times New Roman"/>
                <a:cs typeface="Times New Roman"/>
              </a:rPr>
              <a:t>with</a:t>
            </a:r>
            <a:r>
              <a:rPr sz="1800" dirty="0">
                <a:solidFill>
                  <a:srgbClr val="5904E1"/>
                </a:solidFill>
                <a:latin typeface="Times New Roman"/>
                <a:cs typeface="Times New Roman"/>
              </a:rPr>
              <a:t> </a:t>
            </a:r>
            <a:r>
              <a:rPr sz="1800" spc="-5" dirty="0">
                <a:solidFill>
                  <a:srgbClr val="5904E1"/>
                </a:solidFill>
                <a:latin typeface="Times New Roman"/>
                <a:cs typeface="Times New Roman"/>
              </a:rPr>
              <a:t>nested</a:t>
            </a:r>
            <a:r>
              <a:rPr sz="1800" dirty="0">
                <a:solidFill>
                  <a:srgbClr val="5904E1"/>
                </a:solidFill>
                <a:latin typeface="Times New Roman"/>
                <a:cs typeface="Times New Roman"/>
              </a:rPr>
              <a:t> </a:t>
            </a:r>
            <a:r>
              <a:rPr sz="1800" spc="-5" dirty="0">
                <a:solidFill>
                  <a:srgbClr val="5904E1"/>
                </a:solidFill>
                <a:latin typeface="Times New Roman"/>
                <a:cs typeface="Times New Roman"/>
              </a:rPr>
              <a:t>constituents </a:t>
            </a:r>
            <a:r>
              <a:rPr sz="1800" dirty="0">
                <a:solidFill>
                  <a:srgbClr val="5904E1"/>
                </a:solidFill>
                <a:latin typeface="Times New Roman"/>
                <a:cs typeface="Times New Roman"/>
              </a:rPr>
              <a:t>and </a:t>
            </a:r>
            <a:r>
              <a:rPr sz="1800" spc="-5" dirty="0">
                <a:solidFill>
                  <a:srgbClr val="5904E1"/>
                </a:solidFill>
                <a:latin typeface="Times New Roman"/>
                <a:cs typeface="Times New Roman"/>
              </a:rPr>
              <a:t>empty</a:t>
            </a:r>
            <a:r>
              <a:rPr sz="1800" dirty="0">
                <a:solidFill>
                  <a:srgbClr val="5904E1"/>
                </a:solidFill>
                <a:latin typeface="Times New Roman"/>
                <a:cs typeface="Times New Roman"/>
              </a:rPr>
              <a:t> </a:t>
            </a:r>
            <a:r>
              <a:rPr sz="1800" spc="-5" dirty="0">
                <a:solidFill>
                  <a:srgbClr val="5904E1"/>
                </a:solidFill>
                <a:latin typeface="Times New Roman"/>
                <a:cs typeface="Times New Roman"/>
              </a:rPr>
              <a:t>elements.</a:t>
            </a:r>
            <a:endParaRPr sz="1800">
              <a:latin typeface="Times New Roman"/>
              <a:cs typeface="Times New Roman"/>
            </a:endParaRPr>
          </a:p>
        </p:txBody>
      </p:sp>
      <p:sp>
        <p:nvSpPr>
          <p:cNvPr id="4" name="object 4"/>
          <p:cNvSpPr/>
          <p:nvPr/>
        </p:nvSpPr>
        <p:spPr>
          <a:xfrm>
            <a:off x="4476750" y="44450"/>
            <a:ext cx="0" cy="235585"/>
          </a:xfrm>
          <a:custGeom>
            <a:avLst/>
            <a:gdLst/>
            <a:ahLst/>
            <a:cxnLst/>
            <a:rect l="l" t="t" r="r" b="b"/>
            <a:pathLst>
              <a:path h="235585">
                <a:moveTo>
                  <a:pt x="0" y="0"/>
                </a:moveTo>
                <a:lnTo>
                  <a:pt x="1" y="235402"/>
                </a:lnTo>
              </a:path>
            </a:pathLst>
          </a:custGeom>
          <a:ln w="12700">
            <a:solidFill>
              <a:srgbClr val="595959"/>
            </a:solidFill>
          </a:ln>
        </p:spPr>
        <p:txBody>
          <a:bodyPr wrap="square" lIns="0" tIns="0" rIns="0" bIns="0" rtlCol="0"/>
          <a:lstStyle/>
          <a:p>
            <a:endParaRPr/>
          </a:p>
        </p:txBody>
      </p:sp>
      <p:grpSp>
        <p:nvGrpSpPr>
          <p:cNvPr id="5" name="object 5"/>
          <p:cNvGrpSpPr/>
          <p:nvPr/>
        </p:nvGrpSpPr>
        <p:grpSpPr>
          <a:xfrm>
            <a:off x="850899" y="444500"/>
            <a:ext cx="7696200" cy="211454"/>
            <a:chOff x="850899" y="444500"/>
            <a:chExt cx="7696200" cy="211454"/>
          </a:xfrm>
        </p:grpSpPr>
        <p:sp>
          <p:nvSpPr>
            <p:cNvPr id="6" name="object 6"/>
            <p:cNvSpPr/>
            <p:nvPr/>
          </p:nvSpPr>
          <p:spPr>
            <a:xfrm>
              <a:off x="857249" y="450850"/>
              <a:ext cx="3605529" cy="136525"/>
            </a:xfrm>
            <a:custGeom>
              <a:avLst/>
              <a:gdLst/>
              <a:ahLst/>
              <a:cxnLst/>
              <a:rect l="l" t="t" r="r" b="b"/>
              <a:pathLst>
                <a:path w="3605529" h="136525">
                  <a:moveTo>
                    <a:pt x="3605395" y="0"/>
                  </a:moveTo>
                  <a:lnTo>
                    <a:pt x="0" y="136285"/>
                  </a:lnTo>
                </a:path>
              </a:pathLst>
            </a:custGeom>
            <a:ln w="12700">
              <a:solidFill>
                <a:srgbClr val="595959"/>
              </a:solidFill>
            </a:ln>
          </p:spPr>
          <p:txBody>
            <a:bodyPr wrap="square" lIns="0" tIns="0" rIns="0" bIns="0" rtlCol="0"/>
            <a:lstStyle/>
            <a:p>
              <a:endParaRPr/>
            </a:p>
          </p:txBody>
        </p:sp>
        <p:sp>
          <p:nvSpPr>
            <p:cNvPr id="7" name="object 7"/>
            <p:cNvSpPr/>
            <p:nvPr/>
          </p:nvSpPr>
          <p:spPr>
            <a:xfrm>
              <a:off x="4464050" y="450850"/>
              <a:ext cx="4076700" cy="136525"/>
            </a:xfrm>
            <a:custGeom>
              <a:avLst/>
              <a:gdLst/>
              <a:ahLst/>
              <a:cxnLst/>
              <a:rect l="l" t="t" r="r" b="b"/>
              <a:pathLst>
                <a:path w="4076700" h="136525">
                  <a:moveTo>
                    <a:pt x="0" y="0"/>
                  </a:moveTo>
                  <a:lnTo>
                    <a:pt x="4076203" y="136285"/>
                  </a:lnTo>
                </a:path>
              </a:pathLst>
            </a:custGeom>
            <a:ln w="12700">
              <a:solidFill>
                <a:srgbClr val="595959"/>
              </a:solidFill>
            </a:ln>
          </p:spPr>
          <p:txBody>
            <a:bodyPr wrap="square" lIns="0" tIns="0" rIns="0" bIns="0" rtlCol="0"/>
            <a:lstStyle/>
            <a:p>
              <a:endParaRPr/>
            </a:p>
          </p:txBody>
        </p:sp>
        <p:sp>
          <p:nvSpPr>
            <p:cNvPr id="8" name="object 8"/>
            <p:cNvSpPr/>
            <p:nvPr/>
          </p:nvSpPr>
          <p:spPr>
            <a:xfrm>
              <a:off x="1898649" y="450850"/>
              <a:ext cx="2564765" cy="198755"/>
            </a:xfrm>
            <a:custGeom>
              <a:avLst/>
              <a:gdLst/>
              <a:ahLst/>
              <a:cxnLst/>
              <a:rect l="l" t="t" r="r" b="b"/>
              <a:pathLst>
                <a:path w="2564765" h="198754">
                  <a:moveTo>
                    <a:pt x="2564664" y="0"/>
                  </a:moveTo>
                  <a:lnTo>
                    <a:pt x="0" y="198235"/>
                  </a:lnTo>
                </a:path>
              </a:pathLst>
            </a:custGeom>
            <a:ln w="12700">
              <a:solidFill>
                <a:srgbClr val="595959"/>
              </a:solidFill>
            </a:ln>
          </p:spPr>
          <p:txBody>
            <a:bodyPr wrap="square" lIns="0" tIns="0" rIns="0" bIns="0" rtlCol="0"/>
            <a:lstStyle/>
            <a:p>
              <a:endParaRPr/>
            </a:p>
          </p:txBody>
        </p:sp>
      </p:grpSp>
      <p:sp>
        <p:nvSpPr>
          <p:cNvPr id="9" name="object 9"/>
          <p:cNvSpPr txBox="1"/>
          <p:nvPr/>
        </p:nvSpPr>
        <p:spPr>
          <a:xfrm>
            <a:off x="667203" y="631752"/>
            <a:ext cx="514984"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NP</a:t>
            </a:r>
            <a:r>
              <a:rPr sz="1200" dirty="0">
                <a:solidFill>
                  <a:srgbClr val="595959"/>
                </a:solidFill>
                <a:latin typeface="Times New Roman"/>
                <a:cs typeface="Times New Roman"/>
              </a:rPr>
              <a:t>-</a:t>
            </a:r>
            <a:r>
              <a:rPr sz="1200" spc="-5" dirty="0">
                <a:solidFill>
                  <a:srgbClr val="595959"/>
                </a:solidFill>
                <a:latin typeface="Times New Roman"/>
                <a:cs typeface="Times New Roman"/>
              </a:rPr>
              <a:t>SB</a:t>
            </a:r>
            <a:r>
              <a:rPr sz="1200" dirty="0">
                <a:solidFill>
                  <a:srgbClr val="595959"/>
                </a:solidFill>
                <a:latin typeface="Times New Roman"/>
                <a:cs typeface="Times New Roman"/>
              </a:rPr>
              <a:t>J</a:t>
            </a:r>
            <a:endParaRPr sz="1200">
              <a:latin typeface="Times New Roman"/>
              <a:cs typeface="Times New Roman"/>
            </a:endParaRPr>
          </a:p>
        </p:txBody>
      </p:sp>
      <p:sp>
        <p:nvSpPr>
          <p:cNvPr id="10" name="object 10"/>
          <p:cNvSpPr/>
          <p:nvPr/>
        </p:nvSpPr>
        <p:spPr>
          <a:xfrm>
            <a:off x="857250" y="831850"/>
            <a:ext cx="0" cy="235585"/>
          </a:xfrm>
          <a:custGeom>
            <a:avLst/>
            <a:gdLst/>
            <a:ahLst/>
            <a:cxnLst/>
            <a:rect l="l" t="t" r="r" b="b"/>
            <a:pathLst>
              <a:path h="235584">
                <a:moveTo>
                  <a:pt x="0" y="0"/>
                </a:moveTo>
                <a:lnTo>
                  <a:pt x="0" y="235403"/>
                </a:lnTo>
              </a:path>
            </a:pathLst>
          </a:custGeom>
          <a:ln w="12700">
            <a:solidFill>
              <a:srgbClr val="595959"/>
            </a:solidFill>
          </a:ln>
        </p:spPr>
        <p:txBody>
          <a:bodyPr wrap="square" lIns="0" tIns="0" rIns="0" bIns="0" rtlCol="0"/>
          <a:lstStyle/>
          <a:p>
            <a:endParaRPr/>
          </a:p>
        </p:txBody>
      </p:sp>
      <p:sp>
        <p:nvSpPr>
          <p:cNvPr id="11" name="object 11"/>
          <p:cNvSpPr txBox="1"/>
          <p:nvPr/>
        </p:nvSpPr>
        <p:spPr>
          <a:xfrm>
            <a:off x="722440" y="1076380"/>
            <a:ext cx="823594" cy="208279"/>
          </a:xfrm>
          <a:prstGeom prst="rect">
            <a:avLst/>
          </a:prstGeom>
        </p:spPr>
        <p:txBody>
          <a:bodyPr vert="horz" wrap="square" lIns="0" tIns="12700" rIns="0" bIns="0" rtlCol="0">
            <a:spAutoFit/>
          </a:bodyPr>
          <a:lstStyle/>
          <a:p>
            <a:pPr marL="12700">
              <a:lnSpc>
                <a:spcPct val="100000"/>
              </a:lnSpc>
              <a:spcBef>
                <a:spcPts val="100"/>
              </a:spcBef>
              <a:tabLst>
                <a:tab pos="489584" algn="l"/>
              </a:tabLst>
            </a:pPr>
            <a:r>
              <a:rPr sz="1200" spc="-5" dirty="0">
                <a:solidFill>
                  <a:srgbClr val="595959"/>
                </a:solidFill>
                <a:latin typeface="Times New Roman"/>
                <a:cs typeface="Times New Roman"/>
              </a:rPr>
              <a:t>NN</a:t>
            </a:r>
            <a:r>
              <a:rPr sz="1200" dirty="0">
                <a:solidFill>
                  <a:srgbClr val="595959"/>
                </a:solidFill>
                <a:latin typeface="Times New Roman"/>
                <a:cs typeface="Times New Roman"/>
              </a:rPr>
              <a:t>S	</a:t>
            </a:r>
            <a:r>
              <a:rPr sz="1200" spc="-5" dirty="0">
                <a:solidFill>
                  <a:srgbClr val="595959"/>
                </a:solidFill>
                <a:latin typeface="Times New Roman"/>
                <a:cs typeface="Times New Roman"/>
              </a:rPr>
              <a:t>VB</a:t>
            </a:r>
            <a:r>
              <a:rPr sz="1200" dirty="0">
                <a:solidFill>
                  <a:srgbClr val="595959"/>
                </a:solidFill>
                <a:latin typeface="Times New Roman"/>
                <a:cs typeface="Times New Roman"/>
              </a:rPr>
              <a:t>D</a:t>
            </a:r>
            <a:endParaRPr sz="1200">
              <a:latin typeface="Times New Roman"/>
              <a:cs typeface="Times New Roman"/>
            </a:endParaRPr>
          </a:p>
        </p:txBody>
      </p:sp>
      <p:sp>
        <p:nvSpPr>
          <p:cNvPr id="12" name="object 12"/>
          <p:cNvSpPr/>
          <p:nvPr/>
        </p:nvSpPr>
        <p:spPr>
          <a:xfrm>
            <a:off x="844550" y="1289050"/>
            <a:ext cx="0" cy="235585"/>
          </a:xfrm>
          <a:custGeom>
            <a:avLst/>
            <a:gdLst/>
            <a:ahLst/>
            <a:cxnLst/>
            <a:rect l="l" t="t" r="r" b="b"/>
            <a:pathLst>
              <a:path h="235584">
                <a:moveTo>
                  <a:pt x="0" y="0"/>
                </a:moveTo>
                <a:lnTo>
                  <a:pt x="0" y="235403"/>
                </a:lnTo>
              </a:path>
            </a:pathLst>
          </a:custGeom>
          <a:ln w="12700">
            <a:solidFill>
              <a:srgbClr val="595959"/>
            </a:solidFill>
          </a:ln>
        </p:spPr>
        <p:txBody>
          <a:bodyPr wrap="square" lIns="0" tIns="0" rIns="0" bIns="0" rtlCol="0"/>
          <a:lstStyle/>
          <a:p>
            <a:endParaRPr/>
          </a:p>
        </p:txBody>
      </p:sp>
      <p:sp>
        <p:nvSpPr>
          <p:cNvPr id="13" name="object 13"/>
          <p:cNvSpPr txBox="1"/>
          <p:nvPr/>
        </p:nvSpPr>
        <p:spPr>
          <a:xfrm>
            <a:off x="562332" y="1521824"/>
            <a:ext cx="55943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Analysts</a:t>
            </a:r>
            <a:endParaRPr sz="1200">
              <a:latin typeface="Times New Roman"/>
              <a:cs typeface="Times New Roman"/>
            </a:endParaRPr>
          </a:p>
        </p:txBody>
      </p:sp>
      <p:sp>
        <p:nvSpPr>
          <p:cNvPr id="14" name="object 14"/>
          <p:cNvSpPr txBox="1"/>
          <p:nvPr/>
        </p:nvSpPr>
        <p:spPr>
          <a:xfrm>
            <a:off x="1801992" y="645975"/>
            <a:ext cx="2197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VP</a:t>
            </a:r>
            <a:endParaRPr sz="1200">
              <a:latin typeface="Times New Roman"/>
              <a:cs typeface="Times New Roman"/>
            </a:endParaRPr>
          </a:p>
        </p:txBody>
      </p:sp>
      <p:grpSp>
        <p:nvGrpSpPr>
          <p:cNvPr id="15" name="object 15"/>
          <p:cNvGrpSpPr/>
          <p:nvPr/>
        </p:nvGrpSpPr>
        <p:grpSpPr>
          <a:xfrm>
            <a:off x="1371600" y="889000"/>
            <a:ext cx="1146175" cy="168910"/>
            <a:chOff x="1371600" y="889000"/>
            <a:chExt cx="1146175" cy="168910"/>
          </a:xfrm>
        </p:grpSpPr>
        <p:sp>
          <p:nvSpPr>
            <p:cNvPr id="16" name="object 16"/>
            <p:cNvSpPr/>
            <p:nvPr/>
          </p:nvSpPr>
          <p:spPr>
            <a:xfrm>
              <a:off x="1377950" y="895350"/>
              <a:ext cx="540385" cy="156210"/>
            </a:xfrm>
            <a:custGeom>
              <a:avLst/>
              <a:gdLst/>
              <a:ahLst/>
              <a:cxnLst/>
              <a:rect l="l" t="t" r="r" b="b"/>
              <a:pathLst>
                <a:path w="540385" h="156209">
                  <a:moveTo>
                    <a:pt x="540241" y="0"/>
                  </a:moveTo>
                  <a:lnTo>
                    <a:pt x="0" y="155704"/>
                  </a:lnTo>
                </a:path>
              </a:pathLst>
            </a:custGeom>
            <a:ln w="12700">
              <a:solidFill>
                <a:srgbClr val="595959"/>
              </a:solidFill>
            </a:ln>
          </p:spPr>
          <p:txBody>
            <a:bodyPr wrap="square" lIns="0" tIns="0" rIns="0" bIns="0" rtlCol="0"/>
            <a:lstStyle/>
            <a:p>
              <a:endParaRPr/>
            </a:p>
          </p:txBody>
        </p:sp>
        <p:sp>
          <p:nvSpPr>
            <p:cNvPr id="17" name="object 17"/>
            <p:cNvSpPr/>
            <p:nvPr/>
          </p:nvSpPr>
          <p:spPr>
            <a:xfrm>
              <a:off x="1911350" y="895350"/>
              <a:ext cx="600075" cy="156210"/>
            </a:xfrm>
            <a:custGeom>
              <a:avLst/>
              <a:gdLst/>
              <a:ahLst/>
              <a:cxnLst/>
              <a:rect l="l" t="t" r="r" b="b"/>
              <a:pathLst>
                <a:path w="600075" h="156209">
                  <a:moveTo>
                    <a:pt x="0" y="0"/>
                  </a:moveTo>
                  <a:lnTo>
                    <a:pt x="599607" y="155704"/>
                  </a:lnTo>
                </a:path>
              </a:pathLst>
            </a:custGeom>
            <a:ln w="12700">
              <a:solidFill>
                <a:srgbClr val="595959"/>
              </a:solidFill>
            </a:ln>
          </p:spPr>
          <p:txBody>
            <a:bodyPr wrap="square" lIns="0" tIns="0" rIns="0" bIns="0" rtlCol="0"/>
            <a:lstStyle/>
            <a:p>
              <a:endParaRPr/>
            </a:p>
          </p:txBody>
        </p:sp>
      </p:grpSp>
      <p:sp>
        <p:nvSpPr>
          <p:cNvPr id="18" name="object 18"/>
          <p:cNvSpPr txBox="1"/>
          <p:nvPr/>
        </p:nvSpPr>
        <p:spPr>
          <a:xfrm>
            <a:off x="2315405" y="1076380"/>
            <a:ext cx="42290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SBA</a:t>
            </a:r>
            <a:r>
              <a:rPr sz="1200" dirty="0">
                <a:solidFill>
                  <a:srgbClr val="595959"/>
                </a:solidFill>
                <a:latin typeface="Times New Roman"/>
                <a:cs typeface="Times New Roman"/>
              </a:rPr>
              <a:t>R</a:t>
            </a:r>
            <a:endParaRPr sz="1200">
              <a:latin typeface="Times New Roman"/>
              <a:cs typeface="Times New Roman"/>
            </a:endParaRPr>
          </a:p>
        </p:txBody>
      </p:sp>
      <p:sp>
        <p:nvSpPr>
          <p:cNvPr id="19" name="object 19"/>
          <p:cNvSpPr/>
          <p:nvPr/>
        </p:nvSpPr>
        <p:spPr>
          <a:xfrm>
            <a:off x="1352550" y="1289050"/>
            <a:ext cx="0" cy="235585"/>
          </a:xfrm>
          <a:custGeom>
            <a:avLst/>
            <a:gdLst/>
            <a:ahLst/>
            <a:cxnLst/>
            <a:rect l="l" t="t" r="r" b="b"/>
            <a:pathLst>
              <a:path h="235584">
                <a:moveTo>
                  <a:pt x="0" y="0"/>
                </a:moveTo>
                <a:lnTo>
                  <a:pt x="0" y="235403"/>
                </a:lnTo>
              </a:path>
            </a:pathLst>
          </a:custGeom>
          <a:ln w="12700">
            <a:solidFill>
              <a:srgbClr val="595959"/>
            </a:solidFill>
          </a:ln>
        </p:spPr>
        <p:txBody>
          <a:bodyPr wrap="square" lIns="0" tIns="0" rIns="0" bIns="0" rtlCol="0"/>
          <a:lstStyle/>
          <a:p>
            <a:endParaRPr/>
          </a:p>
        </p:txBody>
      </p:sp>
      <p:sp>
        <p:nvSpPr>
          <p:cNvPr id="20" name="object 20"/>
          <p:cNvSpPr txBox="1"/>
          <p:nvPr/>
        </p:nvSpPr>
        <p:spPr>
          <a:xfrm>
            <a:off x="1219091" y="1521824"/>
            <a:ext cx="27178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s</a:t>
            </a:r>
            <a:r>
              <a:rPr sz="1200" spc="5" dirty="0">
                <a:solidFill>
                  <a:srgbClr val="595959"/>
                </a:solidFill>
                <a:latin typeface="Times New Roman"/>
                <a:cs typeface="Times New Roman"/>
              </a:rPr>
              <a:t>a</a:t>
            </a:r>
            <a:r>
              <a:rPr sz="1200" dirty="0">
                <a:solidFill>
                  <a:srgbClr val="595959"/>
                </a:solidFill>
                <a:latin typeface="Times New Roman"/>
                <a:cs typeface="Times New Roman"/>
              </a:rPr>
              <a:t>id</a:t>
            </a:r>
            <a:endParaRPr sz="1200">
              <a:latin typeface="Times New Roman"/>
              <a:cs typeface="Times New Roman"/>
            </a:endParaRPr>
          </a:p>
        </p:txBody>
      </p:sp>
      <p:sp>
        <p:nvSpPr>
          <p:cNvPr id="21" name="object 21"/>
          <p:cNvSpPr txBox="1"/>
          <p:nvPr/>
        </p:nvSpPr>
        <p:spPr>
          <a:xfrm>
            <a:off x="1650721" y="1521824"/>
            <a:ext cx="5492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a:t>
            </a:r>
            <a:r>
              <a:rPr sz="1200" spc="-5" dirty="0">
                <a:solidFill>
                  <a:srgbClr val="595959"/>
                </a:solidFill>
                <a:latin typeface="Times New Roman"/>
                <a:cs typeface="Times New Roman"/>
              </a:rPr>
              <a:t>NON</a:t>
            </a:r>
            <a:r>
              <a:rPr sz="1200" dirty="0">
                <a:solidFill>
                  <a:srgbClr val="595959"/>
                </a:solidFill>
                <a:latin typeface="Times New Roman"/>
                <a:cs typeface="Times New Roman"/>
              </a:rPr>
              <a:t>E-</a:t>
            </a:r>
            <a:endParaRPr sz="1200">
              <a:latin typeface="Times New Roman"/>
              <a:cs typeface="Times New Roman"/>
            </a:endParaRPr>
          </a:p>
        </p:txBody>
      </p:sp>
      <p:grpSp>
        <p:nvGrpSpPr>
          <p:cNvPr id="22" name="object 22"/>
          <p:cNvGrpSpPr/>
          <p:nvPr/>
        </p:nvGrpSpPr>
        <p:grpSpPr>
          <a:xfrm>
            <a:off x="1892299" y="1320800"/>
            <a:ext cx="1295400" cy="205104"/>
            <a:chOff x="1892299" y="1320800"/>
            <a:chExt cx="1295400" cy="205104"/>
          </a:xfrm>
        </p:grpSpPr>
        <p:sp>
          <p:nvSpPr>
            <p:cNvPr id="23" name="object 23"/>
            <p:cNvSpPr/>
            <p:nvPr/>
          </p:nvSpPr>
          <p:spPr>
            <a:xfrm>
              <a:off x="1898649" y="1327150"/>
              <a:ext cx="633095" cy="163195"/>
            </a:xfrm>
            <a:custGeom>
              <a:avLst/>
              <a:gdLst/>
              <a:ahLst/>
              <a:cxnLst/>
              <a:rect l="l" t="t" r="r" b="b"/>
              <a:pathLst>
                <a:path w="633094" h="163194">
                  <a:moveTo>
                    <a:pt x="632979" y="0"/>
                  </a:moveTo>
                  <a:lnTo>
                    <a:pt x="0" y="162607"/>
                  </a:lnTo>
                </a:path>
              </a:pathLst>
            </a:custGeom>
            <a:ln w="12700">
              <a:solidFill>
                <a:srgbClr val="595959"/>
              </a:solidFill>
            </a:ln>
          </p:spPr>
          <p:txBody>
            <a:bodyPr wrap="square" lIns="0" tIns="0" rIns="0" bIns="0" rtlCol="0"/>
            <a:lstStyle/>
            <a:p>
              <a:endParaRPr/>
            </a:p>
          </p:txBody>
        </p:sp>
        <p:sp>
          <p:nvSpPr>
            <p:cNvPr id="24" name="object 24"/>
            <p:cNvSpPr/>
            <p:nvPr/>
          </p:nvSpPr>
          <p:spPr>
            <a:xfrm>
              <a:off x="2533650" y="1327150"/>
              <a:ext cx="647700" cy="192405"/>
            </a:xfrm>
            <a:custGeom>
              <a:avLst/>
              <a:gdLst/>
              <a:ahLst/>
              <a:cxnLst/>
              <a:rect l="l" t="t" r="r" b="b"/>
              <a:pathLst>
                <a:path w="647700" h="192405">
                  <a:moveTo>
                    <a:pt x="0" y="0"/>
                  </a:moveTo>
                  <a:lnTo>
                    <a:pt x="647443" y="192410"/>
                  </a:lnTo>
                </a:path>
              </a:pathLst>
            </a:custGeom>
            <a:ln w="12700">
              <a:solidFill>
                <a:srgbClr val="595959"/>
              </a:solidFill>
            </a:ln>
          </p:spPr>
          <p:txBody>
            <a:bodyPr wrap="square" lIns="0" tIns="0" rIns="0" bIns="0" rtlCol="0"/>
            <a:lstStyle/>
            <a:p>
              <a:endParaRPr/>
            </a:p>
          </p:txBody>
        </p:sp>
      </p:grpSp>
      <p:sp>
        <p:nvSpPr>
          <p:cNvPr id="25" name="object 25"/>
          <p:cNvSpPr/>
          <p:nvPr/>
        </p:nvSpPr>
        <p:spPr>
          <a:xfrm>
            <a:off x="1873250" y="17208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sp>
        <p:nvSpPr>
          <p:cNvPr id="26" name="object 26"/>
          <p:cNvSpPr txBox="1"/>
          <p:nvPr/>
        </p:nvSpPr>
        <p:spPr>
          <a:xfrm>
            <a:off x="1828500" y="1946798"/>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0</a:t>
            </a:r>
            <a:endParaRPr sz="1200">
              <a:latin typeface="Times New Roman"/>
              <a:cs typeface="Times New Roman"/>
            </a:endParaRPr>
          </a:p>
        </p:txBody>
      </p:sp>
      <p:sp>
        <p:nvSpPr>
          <p:cNvPr id="27" name="object 27"/>
          <p:cNvSpPr txBox="1"/>
          <p:nvPr/>
        </p:nvSpPr>
        <p:spPr>
          <a:xfrm>
            <a:off x="3142269" y="1522179"/>
            <a:ext cx="110489"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S</a:t>
            </a:r>
            <a:endParaRPr sz="1200">
              <a:latin typeface="Times New Roman"/>
              <a:cs typeface="Times New Roman"/>
            </a:endParaRPr>
          </a:p>
        </p:txBody>
      </p:sp>
      <p:grpSp>
        <p:nvGrpSpPr>
          <p:cNvPr id="28" name="object 28"/>
          <p:cNvGrpSpPr/>
          <p:nvPr/>
        </p:nvGrpSpPr>
        <p:grpSpPr>
          <a:xfrm>
            <a:off x="2654299" y="1765300"/>
            <a:ext cx="1161415" cy="191770"/>
            <a:chOff x="2654299" y="1765300"/>
            <a:chExt cx="1161415" cy="191770"/>
          </a:xfrm>
        </p:grpSpPr>
        <p:sp>
          <p:nvSpPr>
            <p:cNvPr id="29" name="object 29"/>
            <p:cNvSpPr/>
            <p:nvPr/>
          </p:nvSpPr>
          <p:spPr>
            <a:xfrm>
              <a:off x="2660649" y="1771650"/>
              <a:ext cx="543560" cy="147955"/>
            </a:xfrm>
            <a:custGeom>
              <a:avLst/>
              <a:gdLst/>
              <a:ahLst/>
              <a:cxnLst/>
              <a:rect l="l" t="t" r="r" b="b"/>
              <a:pathLst>
                <a:path w="543560" h="147955">
                  <a:moveTo>
                    <a:pt x="543418" y="0"/>
                  </a:moveTo>
                  <a:lnTo>
                    <a:pt x="0" y="147618"/>
                  </a:lnTo>
                </a:path>
              </a:pathLst>
            </a:custGeom>
            <a:ln w="12700">
              <a:solidFill>
                <a:srgbClr val="595959"/>
              </a:solidFill>
            </a:ln>
          </p:spPr>
          <p:txBody>
            <a:bodyPr wrap="square" lIns="0" tIns="0" rIns="0" bIns="0" rtlCol="0"/>
            <a:lstStyle/>
            <a:p>
              <a:endParaRPr/>
            </a:p>
          </p:txBody>
        </p:sp>
        <p:sp>
          <p:nvSpPr>
            <p:cNvPr id="30" name="object 30"/>
            <p:cNvSpPr/>
            <p:nvPr/>
          </p:nvSpPr>
          <p:spPr>
            <a:xfrm>
              <a:off x="3194050" y="1771650"/>
              <a:ext cx="615315" cy="179070"/>
            </a:xfrm>
            <a:custGeom>
              <a:avLst/>
              <a:gdLst/>
              <a:ahLst/>
              <a:cxnLst/>
              <a:rect l="l" t="t" r="r" b="b"/>
              <a:pathLst>
                <a:path w="615314" h="179069">
                  <a:moveTo>
                    <a:pt x="0" y="0"/>
                  </a:moveTo>
                  <a:lnTo>
                    <a:pt x="615015" y="178896"/>
                  </a:lnTo>
                </a:path>
              </a:pathLst>
            </a:custGeom>
            <a:ln w="12700">
              <a:solidFill>
                <a:srgbClr val="595959"/>
              </a:solidFill>
            </a:ln>
          </p:spPr>
          <p:txBody>
            <a:bodyPr wrap="square" lIns="0" tIns="0" rIns="0" bIns="0" rtlCol="0"/>
            <a:lstStyle/>
            <a:p>
              <a:endParaRPr/>
            </a:p>
          </p:txBody>
        </p:sp>
      </p:grpSp>
      <p:grpSp>
        <p:nvGrpSpPr>
          <p:cNvPr id="31" name="object 31"/>
          <p:cNvGrpSpPr/>
          <p:nvPr/>
        </p:nvGrpSpPr>
        <p:grpSpPr>
          <a:xfrm>
            <a:off x="2412999" y="2184400"/>
            <a:ext cx="654050" cy="144780"/>
            <a:chOff x="2412999" y="2184400"/>
            <a:chExt cx="654050" cy="144780"/>
          </a:xfrm>
        </p:grpSpPr>
        <p:sp>
          <p:nvSpPr>
            <p:cNvPr id="32" name="object 32"/>
            <p:cNvSpPr/>
            <p:nvPr/>
          </p:nvSpPr>
          <p:spPr>
            <a:xfrm>
              <a:off x="2419349" y="2190750"/>
              <a:ext cx="343535" cy="132080"/>
            </a:xfrm>
            <a:custGeom>
              <a:avLst/>
              <a:gdLst/>
              <a:ahLst/>
              <a:cxnLst/>
              <a:rect l="l" t="t" r="r" b="b"/>
              <a:pathLst>
                <a:path w="343535" h="132080">
                  <a:moveTo>
                    <a:pt x="343430" y="0"/>
                  </a:moveTo>
                  <a:lnTo>
                    <a:pt x="0" y="132041"/>
                  </a:lnTo>
                </a:path>
              </a:pathLst>
            </a:custGeom>
            <a:ln w="12700">
              <a:solidFill>
                <a:srgbClr val="595959"/>
              </a:solidFill>
            </a:ln>
          </p:spPr>
          <p:txBody>
            <a:bodyPr wrap="square" lIns="0" tIns="0" rIns="0" bIns="0" rtlCol="0"/>
            <a:lstStyle/>
            <a:p>
              <a:endParaRPr/>
            </a:p>
          </p:txBody>
        </p:sp>
        <p:sp>
          <p:nvSpPr>
            <p:cNvPr id="33" name="object 33"/>
            <p:cNvSpPr/>
            <p:nvPr/>
          </p:nvSpPr>
          <p:spPr>
            <a:xfrm>
              <a:off x="2762250" y="2190750"/>
              <a:ext cx="298450" cy="132080"/>
            </a:xfrm>
            <a:custGeom>
              <a:avLst/>
              <a:gdLst/>
              <a:ahLst/>
              <a:cxnLst/>
              <a:rect l="l" t="t" r="r" b="b"/>
              <a:pathLst>
                <a:path w="298450" h="132080">
                  <a:moveTo>
                    <a:pt x="0" y="0"/>
                  </a:moveTo>
                  <a:lnTo>
                    <a:pt x="297956" y="132041"/>
                  </a:lnTo>
                </a:path>
              </a:pathLst>
            </a:custGeom>
            <a:ln w="12700">
              <a:solidFill>
                <a:srgbClr val="595959"/>
              </a:solidFill>
            </a:ln>
          </p:spPr>
          <p:txBody>
            <a:bodyPr wrap="square" lIns="0" tIns="0" rIns="0" bIns="0" rtlCol="0"/>
            <a:lstStyle/>
            <a:p>
              <a:endParaRPr/>
            </a:p>
          </p:txBody>
        </p:sp>
      </p:grpSp>
      <p:sp>
        <p:nvSpPr>
          <p:cNvPr id="34" name="object 34"/>
          <p:cNvSpPr/>
          <p:nvPr/>
        </p:nvSpPr>
        <p:spPr>
          <a:xfrm>
            <a:off x="2419350" y="25209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sp>
        <p:nvSpPr>
          <p:cNvPr id="35" name="object 35"/>
          <p:cNvSpPr/>
          <p:nvPr/>
        </p:nvSpPr>
        <p:spPr>
          <a:xfrm>
            <a:off x="3054350" y="25209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grpSp>
        <p:nvGrpSpPr>
          <p:cNvPr id="36" name="object 36"/>
          <p:cNvGrpSpPr/>
          <p:nvPr/>
        </p:nvGrpSpPr>
        <p:grpSpPr>
          <a:xfrm>
            <a:off x="3517900" y="2159000"/>
            <a:ext cx="684530" cy="161925"/>
            <a:chOff x="3517900" y="2159000"/>
            <a:chExt cx="684530" cy="161925"/>
          </a:xfrm>
        </p:grpSpPr>
        <p:sp>
          <p:nvSpPr>
            <p:cNvPr id="37" name="object 37"/>
            <p:cNvSpPr/>
            <p:nvPr/>
          </p:nvSpPr>
          <p:spPr>
            <a:xfrm>
              <a:off x="3524250" y="2165350"/>
              <a:ext cx="327025" cy="149225"/>
            </a:xfrm>
            <a:custGeom>
              <a:avLst/>
              <a:gdLst/>
              <a:ahLst/>
              <a:cxnLst/>
              <a:rect l="l" t="t" r="r" b="b"/>
              <a:pathLst>
                <a:path w="327025" h="149225">
                  <a:moveTo>
                    <a:pt x="326516" y="0"/>
                  </a:moveTo>
                  <a:lnTo>
                    <a:pt x="0" y="149161"/>
                  </a:lnTo>
                </a:path>
              </a:pathLst>
            </a:custGeom>
            <a:ln w="12700">
              <a:solidFill>
                <a:srgbClr val="595959"/>
              </a:solidFill>
            </a:ln>
          </p:spPr>
          <p:txBody>
            <a:bodyPr wrap="square" lIns="0" tIns="0" rIns="0" bIns="0" rtlCol="0"/>
            <a:lstStyle/>
            <a:p>
              <a:endParaRPr/>
            </a:p>
          </p:txBody>
        </p:sp>
        <p:sp>
          <p:nvSpPr>
            <p:cNvPr id="38" name="object 38"/>
            <p:cNvSpPr/>
            <p:nvPr/>
          </p:nvSpPr>
          <p:spPr>
            <a:xfrm>
              <a:off x="3841750" y="2165350"/>
              <a:ext cx="354330" cy="123825"/>
            </a:xfrm>
            <a:custGeom>
              <a:avLst/>
              <a:gdLst/>
              <a:ahLst/>
              <a:cxnLst/>
              <a:rect l="l" t="t" r="r" b="b"/>
              <a:pathLst>
                <a:path w="354329" h="123825">
                  <a:moveTo>
                    <a:pt x="0" y="0"/>
                  </a:moveTo>
                  <a:lnTo>
                    <a:pt x="353721" y="123628"/>
                  </a:lnTo>
                </a:path>
              </a:pathLst>
            </a:custGeom>
            <a:ln w="12700">
              <a:solidFill>
                <a:srgbClr val="595959"/>
              </a:solidFill>
            </a:ln>
          </p:spPr>
          <p:txBody>
            <a:bodyPr wrap="square" lIns="0" tIns="0" rIns="0" bIns="0" rtlCol="0"/>
            <a:lstStyle/>
            <a:p>
              <a:endParaRPr/>
            </a:p>
          </p:txBody>
        </p:sp>
      </p:grpSp>
      <p:sp>
        <p:nvSpPr>
          <p:cNvPr id="39" name="object 39"/>
          <p:cNvSpPr/>
          <p:nvPr/>
        </p:nvSpPr>
        <p:spPr>
          <a:xfrm>
            <a:off x="3536950" y="25209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grpSp>
        <p:nvGrpSpPr>
          <p:cNvPr id="40" name="object 40"/>
          <p:cNvGrpSpPr/>
          <p:nvPr/>
        </p:nvGrpSpPr>
        <p:grpSpPr>
          <a:xfrm>
            <a:off x="4000500" y="2578100"/>
            <a:ext cx="680085" cy="151765"/>
            <a:chOff x="4000500" y="2578100"/>
            <a:chExt cx="680085" cy="151765"/>
          </a:xfrm>
        </p:grpSpPr>
        <p:sp>
          <p:nvSpPr>
            <p:cNvPr id="41" name="object 41"/>
            <p:cNvSpPr/>
            <p:nvPr/>
          </p:nvSpPr>
          <p:spPr>
            <a:xfrm>
              <a:off x="4006850" y="2584450"/>
              <a:ext cx="214629" cy="139065"/>
            </a:xfrm>
            <a:custGeom>
              <a:avLst/>
              <a:gdLst/>
              <a:ahLst/>
              <a:cxnLst/>
              <a:rect l="l" t="t" r="r" b="b"/>
              <a:pathLst>
                <a:path w="214629" h="139064">
                  <a:moveTo>
                    <a:pt x="214465" y="0"/>
                  </a:moveTo>
                  <a:lnTo>
                    <a:pt x="0" y="138528"/>
                  </a:lnTo>
                </a:path>
              </a:pathLst>
            </a:custGeom>
            <a:ln w="12700">
              <a:solidFill>
                <a:srgbClr val="595959"/>
              </a:solidFill>
            </a:ln>
          </p:spPr>
          <p:txBody>
            <a:bodyPr wrap="square" lIns="0" tIns="0" rIns="0" bIns="0" rtlCol="0"/>
            <a:lstStyle/>
            <a:p>
              <a:endParaRPr/>
            </a:p>
          </p:txBody>
        </p:sp>
        <p:sp>
          <p:nvSpPr>
            <p:cNvPr id="42" name="object 42"/>
            <p:cNvSpPr/>
            <p:nvPr/>
          </p:nvSpPr>
          <p:spPr>
            <a:xfrm>
              <a:off x="4222749" y="2584450"/>
              <a:ext cx="451484" cy="139065"/>
            </a:xfrm>
            <a:custGeom>
              <a:avLst/>
              <a:gdLst/>
              <a:ahLst/>
              <a:cxnLst/>
              <a:rect l="l" t="t" r="r" b="b"/>
              <a:pathLst>
                <a:path w="451485" h="139064">
                  <a:moveTo>
                    <a:pt x="0" y="0"/>
                  </a:moveTo>
                  <a:lnTo>
                    <a:pt x="451075" y="138528"/>
                  </a:lnTo>
                </a:path>
              </a:pathLst>
            </a:custGeom>
            <a:ln w="12700">
              <a:solidFill>
                <a:srgbClr val="595959"/>
              </a:solidFill>
            </a:ln>
          </p:spPr>
          <p:txBody>
            <a:bodyPr wrap="square" lIns="0" tIns="0" rIns="0" bIns="0" rtlCol="0"/>
            <a:lstStyle/>
            <a:p>
              <a:endParaRPr/>
            </a:p>
          </p:txBody>
        </p:sp>
      </p:grpSp>
      <p:sp>
        <p:nvSpPr>
          <p:cNvPr id="43" name="object 43"/>
          <p:cNvSpPr txBox="1"/>
          <p:nvPr/>
        </p:nvSpPr>
        <p:spPr>
          <a:xfrm>
            <a:off x="2283538" y="1944881"/>
            <a:ext cx="2536190" cy="1003300"/>
          </a:xfrm>
          <a:prstGeom prst="rect">
            <a:avLst/>
          </a:prstGeom>
        </p:spPr>
        <p:txBody>
          <a:bodyPr vert="horz" wrap="square" lIns="0" tIns="12700" rIns="0" bIns="0" rtlCol="0">
            <a:spAutoFit/>
          </a:bodyPr>
          <a:lstStyle/>
          <a:p>
            <a:pPr marL="163830">
              <a:lnSpc>
                <a:spcPct val="100000"/>
              </a:lnSpc>
              <a:spcBef>
                <a:spcPts val="100"/>
              </a:spcBef>
              <a:tabLst>
                <a:tab pos="1461770" algn="l"/>
              </a:tabLst>
            </a:pPr>
            <a:r>
              <a:rPr sz="1200" spc="-5" dirty="0">
                <a:solidFill>
                  <a:srgbClr val="595959"/>
                </a:solidFill>
                <a:latin typeface="Times New Roman"/>
                <a:cs typeface="Times New Roman"/>
              </a:rPr>
              <a:t>NP-SBJ-1	VP</a:t>
            </a:r>
            <a:endParaRPr sz="1200">
              <a:latin typeface="Times New Roman"/>
              <a:cs typeface="Times New Roman"/>
            </a:endParaRPr>
          </a:p>
          <a:p>
            <a:pPr>
              <a:lnSpc>
                <a:spcPct val="100000"/>
              </a:lnSpc>
              <a:spcBef>
                <a:spcPts val="40"/>
              </a:spcBef>
            </a:pPr>
            <a:endParaRPr sz="1350">
              <a:latin typeface="Times New Roman"/>
              <a:cs typeface="Times New Roman"/>
            </a:endParaRPr>
          </a:p>
          <a:p>
            <a:pPr marL="12700">
              <a:lnSpc>
                <a:spcPct val="100000"/>
              </a:lnSpc>
              <a:tabLst>
                <a:tab pos="661670" algn="l"/>
                <a:tab pos="1095375" algn="l"/>
                <a:tab pos="1889760" algn="l"/>
              </a:tabLst>
            </a:pPr>
            <a:r>
              <a:rPr sz="1200" spc="-5" dirty="0">
                <a:solidFill>
                  <a:srgbClr val="595959"/>
                </a:solidFill>
                <a:latin typeface="Times New Roman"/>
                <a:cs typeface="Times New Roman"/>
              </a:rPr>
              <a:t>NNP	NNP	VBZ	</a:t>
            </a:r>
            <a:r>
              <a:rPr sz="1200" dirty="0">
                <a:solidFill>
                  <a:srgbClr val="595959"/>
                </a:solidFill>
                <a:latin typeface="Times New Roman"/>
                <a:cs typeface="Times New Roman"/>
              </a:rPr>
              <a:t>S</a:t>
            </a:r>
            <a:endParaRPr sz="1200">
              <a:latin typeface="Times New Roman"/>
              <a:cs typeface="Times New Roman"/>
            </a:endParaRPr>
          </a:p>
          <a:p>
            <a:pPr>
              <a:lnSpc>
                <a:spcPct val="100000"/>
              </a:lnSpc>
            </a:pPr>
            <a:endParaRPr sz="1550">
              <a:latin typeface="Times New Roman"/>
              <a:cs typeface="Times New Roman"/>
            </a:endParaRPr>
          </a:p>
          <a:p>
            <a:pPr marL="40640">
              <a:lnSpc>
                <a:spcPct val="100000"/>
              </a:lnSpc>
              <a:tabLst>
                <a:tab pos="487045" algn="l"/>
                <a:tab pos="2329180" algn="l"/>
              </a:tabLst>
            </a:pPr>
            <a:r>
              <a:rPr sz="1200" spc="-5" dirty="0">
                <a:solidFill>
                  <a:srgbClr val="595959"/>
                </a:solidFill>
                <a:latin typeface="Times New Roman"/>
                <a:cs typeface="Times New Roman"/>
              </a:rPr>
              <a:t>M</a:t>
            </a:r>
            <a:r>
              <a:rPr sz="1200" spc="-70" dirty="0">
                <a:solidFill>
                  <a:srgbClr val="595959"/>
                </a:solidFill>
                <a:latin typeface="Times New Roman"/>
                <a:cs typeface="Times New Roman"/>
              </a:rPr>
              <a:t>r</a:t>
            </a:r>
            <a:r>
              <a:rPr sz="1200" dirty="0">
                <a:solidFill>
                  <a:srgbClr val="595959"/>
                </a:solidFill>
                <a:latin typeface="Times New Roman"/>
                <a:cs typeface="Times New Roman"/>
              </a:rPr>
              <a:t>.	</a:t>
            </a:r>
            <a:r>
              <a:rPr sz="1200" spc="-5" dirty="0">
                <a:solidFill>
                  <a:srgbClr val="595959"/>
                </a:solidFill>
                <a:latin typeface="Times New Roman"/>
                <a:cs typeface="Times New Roman"/>
              </a:rPr>
              <a:t>S</a:t>
            </a:r>
            <a:r>
              <a:rPr sz="1200" dirty="0">
                <a:solidFill>
                  <a:srgbClr val="595959"/>
                </a:solidFill>
                <a:latin typeface="Times New Roman"/>
                <a:cs typeface="Times New Roman"/>
              </a:rPr>
              <a:t>tronach </a:t>
            </a:r>
            <a:r>
              <a:rPr sz="1200" spc="40" dirty="0">
                <a:solidFill>
                  <a:srgbClr val="595959"/>
                </a:solidFill>
                <a:latin typeface="Times New Roman"/>
                <a:cs typeface="Times New Roman"/>
              </a:rPr>
              <a:t> </a:t>
            </a:r>
            <a:r>
              <a:rPr sz="1200" spc="-5" dirty="0">
                <a:solidFill>
                  <a:srgbClr val="595959"/>
                </a:solidFill>
                <a:latin typeface="Times New Roman"/>
                <a:cs typeface="Times New Roman"/>
              </a:rPr>
              <a:t>w</a:t>
            </a:r>
            <a:r>
              <a:rPr sz="1200" dirty="0">
                <a:solidFill>
                  <a:srgbClr val="595959"/>
                </a:solidFill>
                <a:latin typeface="Times New Roman"/>
                <a:cs typeface="Times New Roman"/>
              </a:rPr>
              <a:t>ants  </a:t>
            </a:r>
            <a:r>
              <a:rPr sz="1200" spc="-70" dirty="0">
                <a:solidFill>
                  <a:srgbClr val="595959"/>
                </a:solidFill>
                <a:latin typeface="Times New Roman"/>
                <a:cs typeface="Times New Roman"/>
              </a:rPr>
              <a:t> </a:t>
            </a:r>
            <a:r>
              <a:rPr sz="1200" spc="-5" dirty="0">
                <a:solidFill>
                  <a:srgbClr val="595959"/>
                </a:solidFill>
                <a:latin typeface="Times New Roman"/>
                <a:cs typeface="Times New Roman"/>
              </a:rPr>
              <a:t>NP</a:t>
            </a:r>
            <a:r>
              <a:rPr sz="1200" dirty="0">
                <a:solidFill>
                  <a:srgbClr val="595959"/>
                </a:solidFill>
                <a:latin typeface="Times New Roman"/>
                <a:cs typeface="Times New Roman"/>
              </a:rPr>
              <a:t>-</a:t>
            </a:r>
            <a:r>
              <a:rPr sz="1200" spc="-5" dirty="0">
                <a:solidFill>
                  <a:srgbClr val="595959"/>
                </a:solidFill>
                <a:latin typeface="Times New Roman"/>
                <a:cs typeface="Times New Roman"/>
              </a:rPr>
              <a:t>SB</a:t>
            </a:r>
            <a:r>
              <a:rPr sz="1200" dirty="0">
                <a:solidFill>
                  <a:srgbClr val="595959"/>
                </a:solidFill>
                <a:latin typeface="Times New Roman"/>
                <a:cs typeface="Times New Roman"/>
              </a:rPr>
              <a:t>J	</a:t>
            </a:r>
            <a:r>
              <a:rPr sz="1200" spc="-5" dirty="0">
                <a:solidFill>
                  <a:srgbClr val="595959"/>
                </a:solidFill>
                <a:latin typeface="Times New Roman"/>
                <a:cs typeface="Times New Roman"/>
              </a:rPr>
              <a:t>VP</a:t>
            </a:r>
            <a:endParaRPr sz="1200">
              <a:latin typeface="Times New Roman"/>
              <a:cs typeface="Times New Roman"/>
            </a:endParaRPr>
          </a:p>
        </p:txBody>
      </p:sp>
      <p:sp>
        <p:nvSpPr>
          <p:cNvPr id="44" name="object 44"/>
          <p:cNvSpPr txBox="1"/>
          <p:nvPr/>
        </p:nvSpPr>
        <p:spPr>
          <a:xfrm>
            <a:off x="3795011" y="3148912"/>
            <a:ext cx="5492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a:t>
            </a:r>
            <a:r>
              <a:rPr sz="1200" spc="-5" dirty="0">
                <a:solidFill>
                  <a:srgbClr val="595959"/>
                </a:solidFill>
                <a:latin typeface="Times New Roman"/>
                <a:cs typeface="Times New Roman"/>
              </a:rPr>
              <a:t>NON</a:t>
            </a:r>
            <a:r>
              <a:rPr sz="1200" dirty="0">
                <a:solidFill>
                  <a:srgbClr val="595959"/>
                </a:solidFill>
                <a:latin typeface="Times New Roman"/>
                <a:cs typeface="Times New Roman"/>
              </a:rPr>
              <a:t>E-</a:t>
            </a:r>
            <a:endParaRPr sz="1200">
              <a:latin typeface="Times New Roman"/>
              <a:cs typeface="Times New Roman"/>
            </a:endParaRPr>
          </a:p>
        </p:txBody>
      </p:sp>
      <p:sp>
        <p:nvSpPr>
          <p:cNvPr id="45" name="object 45"/>
          <p:cNvSpPr/>
          <p:nvPr/>
        </p:nvSpPr>
        <p:spPr>
          <a:xfrm>
            <a:off x="4032250" y="33591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46" name="object 46"/>
          <p:cNvSpPr txBox="1"/>
          <p:nvPr/>
        </p:nvSpPr>
        <p:spPr>
          <a:xfrm>
            <a:off x="3936946" y="3567873"/>
            <a:ext cx="2286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*-1</a:t>
            </a:r>
            <a:endParaRPr sz="1200">
              <a:latin typeface="Times New Roman"/>
              <a:cs typeface="Times New Roman"/>
            </a:endParaRPr>
          </a:p>
        </p:txBody>
      </p:sp>
      <p:sp>
        <p:nvSpPr>
          <p:cNvPr id="47" name="object 47"/>
          <p:cNvSpPr/>
          <p:nvPr/>
        </p:nvSpPr>
        <p:spPr>
          <a:xfrm>
            <a:off x="4032250" y="29146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grpSp>
        <p:nvGrpSpPr>
          <p:cNvPr id="48" name="object 48"/>
          <p:cNvGrpSpPr/>
          <p:nvPr/>
        </p:nvGrpSpPr>
        <p:grpSpPr>
          <a:xfrm>
            <a:off x="4521200" y="2984500"/>
            <a:ext cx="488315" cy="169545"/>
            <a:chOff x="4521200" y="2984500"/>
            <a:chExt cx="488315" cy="169545"/>
          </a:xfrm>
        </p:grpSpPr>
        <p:sp>
          <p:nvSpPr>
            <p:cNvPr id="49" name="object 49"/>
            <p:cNvSpPr/>
            <p:nvPr/>
          </p:nvSpPr>
          <p:spPr>
            <a:xfrm>
              <a:off x="4527550" y="2990850"/>
              <a:ext cx="194945" cy="156845"/>
            </a:xfrm>
            <a:custGeom>
              <a:avLst/>
              <a:gdLst/>
              <a:ahLst/>
              <a:cxnLst/>
              <a:rect l="l" t="t" r="r" b="b"/>
              <a:pathLst>
                <a:path w="194945" h="156844">
                  <a:moveTo>
                    <a:pt x="194921" y="0"/>
                  </a:moveTo>
                  <a:lnTo>
                    <a:pt x="0" y="156452"/>
                  </a:lnTo>
                </a:path>
              </a:pathLst>
            </a:custGeom>
            <a:ln w="12700">
              <a:solidFill>
                <a:srgbClr val="595959"/>
              </a:solidFill>
            </a:ln>
          </p:spPr>
          <p:txBody>
            <a:bodyPr wrap="square" lIns="0" tIns="0" rIns="0" bIns="0" rtlCol="0"/>
            <a:lstStyle/>
            <a:p>
              <a:endParaRPr/>
            </a:p>
          </p:txBody>
        </p:sp>
        <p:sp>
          <p:nvSpPr>
            <p:cNvPr id="50" name="object 50"/>
            <p:cNvSpPr/>
            <p:nvPr/>
          </p:nvSpPr>
          <p:spPr>
            <a:xfrm>
              <a:off x="4718049" y="2990850"/>
              <a:ext cx="285115" cy="156845"/>
            </a:xfrm>
            <a:custGeom>
              <a:avLst/>
              <a:gdLst/>
              <a:ahLst/>
              <a:cxnLst/>
              <a:rect l="l" t="t" r="r" b="b"/>
              <a:pathLst>
                <a:path w="285114" h="156844">
                  <a:moveTo>
                    <a:pt x="0" y="0"/>
                  </a:moveTo>
                  <a:lnTo>
                    <a:pt x="285093" y="156452"/>
                  </a:lnTo>
                </a:path>
              </a:pathLst>
            </a:custGeom>
            <a:ln w="12700">
              <a:solidFill>
                <a:srgbClr val="595959"/>
              </a:solidFill>
            </a:ln>
          </p:spPr>
          <p:txBody>
            <a:bodyPr wrap="square" lIns="0" tIns="0" rIns="0" bIns="0" rtlCol="0"/>
            <a:lstStyle/>
            <a:p>
              <a:endParaRPr/>
            </a:p>
          </p:txBody>
        </p:sp>
      </p:grpSp>
      <p:sp>
        <p:nvSpPr>
          <p:cNvPr id="51" name="object 51"/>
          <p:cNvSpPr/>
          <p:nvPr/>
        </p:nvSpPr>
        <p:spPr>
          <a:xfrm>
            <a:off x="4540250" y="33464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52" name="object 52"/>
          <p:cNvSpPr txBox="1"/>
          <p:nvPr/>
        </p:nvSpPr>
        <p:spPr>
          <a:xfrm>
            <a:off x="4424431" y="3148912"/>
            <a:ext cx="712470" cy="208279"/>
          </a:xfrm>
          <a:prstGeom prst="rect">
            <a:avLst/>
          </a:prstGeom>
        </p:spPr>
        <p:txBody>
          <a:bodyPr vert="horz" wrap="square" lIns="0" tIns="12700" rIns="0" bIns="0" rtlCol="0">
            <a:spAutoFit/>
          </a:bodyPr>
          <a:lstStyle/>
          <a:p>
            <a:pPr marL="12700">
              <a:lnSpc>
                <a:spcPct val="100000"/>
              </a:lnSpc>
              <a:spcBef>
                <a:spcPts val="100"/>
              </a:spcBef>
              <a:tabLst>
                <a:tab pos="505459" algn="l"/>
              </a:tabLst>
            </a:pPr>
            <a:r>
              <a:rPr sz="1200" spc="-20" dirty="0">
                <a:solidFill>
                  <a:srgbClr val="595959"/>
                </a:solidFill>
                <a:latin typeface="Times New Roman"/>
                <a:cs typeface="Times New Roman"/>
              </a:rPr>
              <a:t>T</a:t>
            </a:r>
            <a:r>
              <a:rPr sz="1200" dirty="0">
                <a:solidFill>
                  <a:srgbClr val="595959"/>
                </a:solidFill>
                <a:latin typeface="Times New Roman"/>
                <a:cs typeface="Times New Roman"/>
              </a:rPr>
              <a:t>O	</a:t>
            </a:r>
            <a:r>
              <a:rPr sz="1200" spc="-5" dirty="0">
                <a:solidFill>
                  <a:srgbClr val="595959"/>
                </a:solidFill>
                <a:latin typeface="Times New Roman"/>
                <a:cs typeface="Times New Roman"/>
              </a:rPr>
              <a:t>VP</a:t>
            </a:r>
            <a:endParaRPr sz="1200">
              <a:latin typeface="Times New Roman"/>
              <a:cs typeface="Times New Roman"/>
            </a:endParaRPr>
          </a:p>
        </p:txBody>
      </p:sp>
      <p:grpSp>
        <p:nvGrpSpPr>
          <p:cNvPr id="53" name="object 53"/>
          <p:cNvGrpSpPr/>
          <p:nvPr/>
        </p:nvGrpSpPr>
        <p:grpSpPr>
          <a:xfrm>
            <a:off x="4775200" y="3390900"/>
            <a:ext cx="566420" cy="195580"/>
            <a:chOff x="4775200" y="3390900"/>
            <a:chExt cx="566420" cy="195580"/>
          </a:xfrm>
        </p:grpSpPr>
        <p:sp>
          <p:nvSpPr>
            <p:cNvPr id="54" name="object 54"/>
            <p:cNvSpPr/>
            <p:nvPr/>
          </p:nvSpPr>
          <p:spPr>
            <a:xfrm>
              <a:off x="4781550" y="3397250"/>
              <a:ext cx="256540" cy="182880"/>
            </a:xfrm>
            <a:custGeom>
              <a:avLst/>
              <a:gdLst/>
              <a:ahLst/>
              <a:cxnLst/>
              <a:rect l="l" t="t" r="r" b="b"/>
              <a:pathLst>
                <a:path w="256539" h="182879">
                  <a:moveTo>
                    <a:pt x="256170" y="0"/>
                  </a:moveTo>
                  <a:lnTo>
                    <a:pt x="0" y="182648"/>
                  </a:lnTo>
                </a:path>
              </a:pathLst>
            </a:custGeom>
            <a:ln w="12700">
              <a:solidFill>
                <a:srgbClr val="595959"/>
              </a:solidFill>
            </a:ln>
          </p:spPr>
          <p:txBody>
            <a:bodyPr wrap="square" lIns="0" tIns="0" rIns="0" bIns="0" rtlCol="0"/>
            <a:lstStyle/>
            <a:p>
              <a:endParaRPr/>
            </a:p>
          </p:txBody>
        </p:sp>
        <p:sp>
          <p:nvSpPr>
            <p:cNvPr id="55" name="object 55"/>
            <p:cNvSpPr/>
            <p:nvPr/>
          </p:nvSpPr>
          <p:spPr>
            <a:xfrm>
              <a:off x="5035549" y="3397250"/>
              <a:ext cx="299720" cy="182880"/>
            </a:xfrm>
            <a:custGeom>
              <a:avLst/>
              <a:gdLst/>
              <a:ahLst/>
              <a:cxnLst/>
              <a:rect l="l" t="t" r="r" b="b"/>
              <a:pathLst>
                <a:path w="299720" h="182879">
                  <a:moveTo>
                    <a:pt x="0" y="0"/>
                  </a:moveTo>
                  <a:lnTo>
                    <a:pt x="299637" y="182648"/>
                  </a:lnTo>
                </a:path>
              </a:pathLst>
            </a:custGeom>
            <a:ln w="12700">
              <a:solidFill>
                <a:srgbClr val="595959"/>
              </a:solidFill>
            </a:ln>
          </p:spPr>
          <p:txBody>
            <a:bodyPr wrap="square" lIns="0" tIns="0" rIns="0" bIns="0" rtlCol="0"/>
            <a:lstStyle/>
            <a:p>
              <a:endParaRPr/>
            </a:p>
          </p:txBody>
        </p:sp>
      </p:grpSp>
      <p:sp>
        <p:nvSpPr>
          <p:cNvPr id="56" name="object 56"/>
          <p:cNvSpPr txBox="1"/>
          <p:nvPr/>
        </p:nvSpPr>
        <p:spPr>
          <a:xfrm>
            <a:off x="4465134" y="3567873"/>
            <a:ext cx="44386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to</a:t>
            </a:r>
            <a:r>
              <a:rPr sz="1200" spc="10" dirty="0">
                <a:solidFill>
                  <a:srgbClr val="595959"/>
                </a:solidFill>
                <a:latin typeface="Times New Roman"/>
                <a:cs typeface="Times New Roman"/>
              </a:rPr>
              <a:t> </a:t>
            </a:r>
            <a:r>
              <a:rPr sz="1200" spc="-5" dirty="0">
                <a:solidFill>
                  <a:srgbClr val="595959"/>
                </a:solidFill>
                <a:latin typeface="Times New Roman"/>
                <a:cs typeface="Times New Roman"/>
              </a:rPr>
              <a:t>VB</a:t>
            </a:r>
            <a:endParaRPr sz="1200">
              <a:latin typeface="Times New Roman"/>
              <a:cs typeface="Times New Roman"/>
            </a:endParaRPr>
          </a:p>
        </p:txBody>
      </p:sp>
      <p:sp>
        <p:nvSpPr>
          <p:cNvPr id="57" name="object 57"/>
          <p:cNvSpPr txBox="1"/>
          <p:nvPr/>
        </p:nvSpPr>
        <p:spPr>
          <a:xfrm>
            <a:off x="5250063" y="3567873"/>
            <a:ext cx="2197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NP</a:t>
            </a:r>
            <a:endParaRPr sz="1200">
              <a:latin typeface="Times New Roman"/>
              <a:cs typeface="Times New Roman"/>
            </a:endParaRPr>
          </a:p>
        </p:txBody>
      </p:sp>
      <p:sp>
        <p:nvSpPr>
          <p:cNvPr id="58" name="object 58"/>
          <p:cNvSpPr/>
          <p:nvPr/>
        </p:nvSpPr>
        <p:spPr>
          <a:xfrm>
            <a:off x="4781550" y="37528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59" name="object 59"/>
          <p:cNvSpPr txBox="1"/>
          <p:nvPr/>
        </p:nvSpPr>
        <p:spPr>
          <a:xfrm>
            <a:off x="4550359" y="3959955"/>
            <a:ext cx="777875" cy="208279"/>
          </a:xfrm>
          <a:prstGeom prst="rect">
            <a:avLst/>
          </a:prstGeom>
        </p:spPr>
        <p:txBody>
          <a:bodyPr vert="horz" wrap="square" lIns="0" tIns="12700" rIns="0" bIns="0" rtlCol="0">
            <a:spAutoFit/>
          </a:bodyPr>
          <a:lstStyle/>
          <a:p>
            <a:pPr marL="38100">
              <a:lnSpc>
                <a:spcPct val="100000"/>
              </a:lnSpc>
              <a:spcBef>
                <a:spcPts val="100"/>
              </a:spcBef>
            </a:pPr>
            <a:r>
              <a:rPr sz="1200" spc="-5" dirty="0">
                <a:solidFill>
                  <a:srgbClr val="595959"/>
                </a:solidFill>
                <a:latin typeface="Times New Roman"/>
                <a:cs typeface="Times New Roman"/>
              </a:rPr>
              <a:t>resume</a:t>
            </a:r>
            <a:r>
              <a:rPr sz="1200" spc="175" dirty="0">
                <a:solidFill>
                  <a:srgbClr val="595959"/>
                </a:solidFill>
                <a:latin typeface="Times New Roman"/>
                <a:cs typeface="Times New Roman"/>
              </a:rPr>
              <a:t> </a:t>
            </a:r>
            <a:r>
              <a:rPr sz="1800" spc="-7" baseline="-41666" dirty="0">
                <a:solidFill>
                  <a:srgbClr val="595959"/>
                </a:solidFill>
                <a:latin typeface="Times New Roman"/>
                <a:cs typeface="Times New Roman"/>
              </a:rPr>
              <a:t>NP</a:t>
            </a:r>
            <a:endParaRPr sz="1800" baseline="-41666">
              <a:latin typeface="Times New Roman"/>
              <a:cs typeface="Times New Roman"/>
            </a:endParaRPr>
          </a:p>
        </p:txBody>
      </p:sp>
      <p:sp>
        <p:nvSpPr>
          <p:cNvPr id="60" name="object 60"/>
          <p:cNvSpPr txBox="1"/>
          <p:nvPr/>
        </p:nvSpPr>
        <p:spPr>
          <a:xfrm>
            <a:off x="5787313" y="4071749"/>
            <a:ext cx="54991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PP</a:t>
            </a:r>
            <a:r>
              <a:rPr sz="1200" dirty="0">
                <a:solidFill>
                  <a:srgbClr val="595959"/>
                </a:solidFill>
                <a:latin typeface="Times New Roman"/>
                <a:cs typeface="Times New Roman"/>
              </a:rPr>
              <a:t>-L</a:t>
            </a:r>
            <a:r>
              <a:rPr sz="1200" spc="-5" dirty="0">
                <a:solidFill>
                  <a:srgbClr val="595959"/>
                </a:solidFill>
                <a:latin typeface="Times New Roman"/>
                <a:cs typeface="Times New Roman"/>
              </a:rPr>
              <a:t>O</a:t>
            </a:r>
            <a:r>
              <a:rPr sz="1200" dirty="0">
                <a:solidFill>
                  <a:srgbClr val="595959"/>
                </a:solidFill>
                <a:latin typeface="Times New Roman"/>
                <a:cs typeface="Times New Roman"/>
              </a:rPr>
              <a:t>C</a:t>
            </a:r>
            <a:endParaRPr sz="1200">
              <a:latin typeface="Times New Roman"/>
              <a:cs typeface="Times New Roman"/>
            </a:endParaRPr>
          </a:p>
        </p:txBody>
      </p:sp>
      <p:grpSp>
        <p:nvGrpSpPr>
          <p:cNvPr id="61" name="object 61"/>
          <p:cNvGrpSpPr/>
          <p:nvPr/>
        </p:nvGrpSpPr>
        <p:grpSpPr>
          <a:xfrm>
            <a:off x="4508500" y="4305300"/>
            <a:ext cx="1189355" cy="178435"/>
            <a:chOff x="4508500" y="4305300"/>
            <a:chExt cx="1189355" cy="178435"/>
          </a:xfrm>
        </p:grpSpPr>
        <p:sp>
          <p:nvSpPr>
            <p:cNvPr id="62" name="object 62"/>
            <p:cNvSpPr/>
            <p:nvPr/>
          </p:nvSpPr>
          <p:spPr>
            <a:xfrm>
              <a:off x="4514850" y="4311650"/>
              <a:ext cx="678180" cy="158750"/>
            </a:xfrm>
            <a:custGeom>
              <a:avLst/>
              <a:gdLst/>
              <a:ahLst/>
              <a:cxnLst/>
              <a:rect l="l" t="t" r="r" b="b"/>
              <a:pathLst>
                <a:path w="678179" h="158750">
                  <a:moveTo>
                    <a:pt x="678102" y="0"/>
                  </a:moveTo>
                  <a:lnTo>
                    <a:pt x="0" y="158560"/>
                  </a:lnTo>
                </a:path>
              </a:pathLst>
            </a:custGeom>
            <a:ln w="12700">
              <a:solidFill>
                <a:srgbClr val="595959"/>
              </a:solidFill>
            </a:ln>
          </p:spPr>
          <p:txBody>
            <a:bodyPr wrap="square" lIns="0" tIns="0" rIns="0" bIns="0" rtlCol="0"/>
            <a:lstStyle/>
            <a:p>
              <a:endParaRPr/>
            </a:p>
          </p:txBody>
        </p:sp>
        <p:sp>
          <p:nvSpPr>
            <p:cNvPr id="63" name="object 63"/>
            <p:cNvSpPr/>
            <p:nvPr/>
          </p:nvSpPr>
          <p:spPr>
            <a:xfrm>
              <a:off x="5187948" y="4311650"/>
              <a:ext cx="0" cy="172085"/>
            </a:xfrm>
            <a:custGeom>
              <a:avLst/>
              <a:gdLst/>
              <a:ahLst/>
              <a:cxnLst/>
              <a:rect l="l" t="t" r="r" b="b"/>
              <a:pathLst>
                <a:path h="172085">
                  <a:moveTo>
                    <a:pt x="1" y="0"/>
                  </a:moveTo>
                  <a:lnTo>
                    <a:pt x="0" y="171695"/>
                  </a:lnTo>
                </a:path>
              </a:pathLst>
            </a:custGeom>
            <a:ln w="12700">
              <a:solidFill>
                <a:srgbClr val="595959"/>
              </a:solidFill>
            </a:ln>
          </p:spPr>
          <p:txBody>
            <a:bodyPr wrap="square" lIns="0" tIns="0" rIns="0" bIns="0" rtlCol="0"/>
            <a:lstStyle/>
            <a:p>
              <a:endParaRPr/>
            </a:p>
          </p:txBody>
        </p:sp>
        <p:sp>
          <p:nvSpPr>
            <p:cNvPr id="64" name="object 64"/>
            <p:cNvSpPr/>
            <p:nvPr/>
          </p:nvSpPr>
          <p:spPr>
            <a:xfrm>
              <a:off x="5200649" y="4311650"/>
              <a:ext cx="490855" cy="158750"/>
            </a:xfrm>
            <a:custGeom>
              <a:avLst/>
              <a:gdLst/>
              <a:ahLst/>
              <a:cxnLst/>
              <a:rect l="l" t="t" r="r" b="b"/>
              <a:pathLst>
                <a:path w="490854" h="158750">
                  <a:moveTo>
                    <a:pt x="0" y="0"/>
                  </a:moveTo>
                  <a:lnTo>
                    <a:pt x="490613" y="158560"/>
                  </a:lnTo>
                </a:path>
              </a:pathLst>
            </a:custGeom>
            <a:ln w="12700">
              <a:solidFill>
                <a:srgbClr val="595959"/>
              </a:solidFill>
            </a:ln>
          </p:spPr>
          <p:txBody>
            <a:bodyPr wrap="square" lIns="0" tIns="0" rIns="0" bIns="0" rtlCol="0"/>
            <a:lstStyle/>
            <a:p>
              <a:endParaRPr/>
            </a:p>
          </p:txBody>
        </p:sp>
      </p:grpSp>
      <p:sp>
        <p:nvSpPr>
          <p:cNvPr id="65" name="object 65"/>
          <p:cNvSpPr txBox="1"/>
          <p:nvPr/>
        </p:nvSpPr>
        <p:spPr>
          <a:xfrm>
            <a:off x="4423281" y="4468800"/>
            <a:ext cx="22796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DT</a:t>
            </a:r>
            <a:endParaRPr sz="1200">
              <a:latin typeface="Times New Roman"/>
              <a:cs typeface="Times New Roman"/>
            </a:endParaRPr>
          </a:p>
        </p:txBody>
      </p:sp>
      <p:grpSp>
        <p:nvGrpSpPr>
          <p:cNvPr id="66" name="object 66"/>
          <p:cNvGrpSpPr/>
          <p:nvPr/>
        </p:nvGrpSpPr>
        <p:grpSpPr>
          <a:xfrm>
            <a:off x="5867399" y="4318000"/>
            <a:ext cx="801370" cy="177800"/>
            <a:chOff x="5867399" y="4318000"/>
            <a:chExt cx="801370" cy="177800"/>
          </a:xfrm>
        </p:grpSpPr>
        <p:sp>
          <p:nvSpPr>
            <p:cNvPr id="67" name="object 67"/>
            <p:cNvSpPr/>
            <p:nvPr/>
          </p:nvSpPr>
          <p:spPr>
            <a:xfrm>
              <a:off x="5873749" y="4324350"/>
              <a:ext cx="189230" cy="161925"/>
            </a:xfrm>
            <a:custGeom>
              <a:avLst/>
              <a:gdLst/>
              <a:ahLst/>
              <a:cxnLst/>
              <a:rect l="l" t="t" r="r" b="b"/>
              <a:pathLst>
                <a:path w="189229" h="161925">
                  <a:moveTo>
                    <a:pt x="189015" y="0"/>
                  </a:moveTo>
                  <a:lnTo>
                    <a:pt x="0" y="161652"/>
                  </a:lnTo>
                </a:path>
              </a:pathLst>
            </a:custGeom>
            <a:ln w="12700">
              <a:solidFill>
                <a:srgbClr val="595959"/>
              </a:solidFill>
            </a:ln>
          </p:spPr>
          <p:txBody>
            <a:bodyPr wrap="square" lIns="0" tIns="0" rIns="0" bIns="0" rtlCol="0"/>
            <a:lstStyle/>
            <a:p>
              <a:endParaRPr/>
            </a:p>
          </p:txBody>
        </p:sp>
        <p:sp>
          <p:nvSpPr>
            <p:cNvPr id="68" name="object 68"/>
            <p:cNvSpPr/>
            <p:nvPr/>
          </p:nvSpPr>
          <p:spPr>
            <a:xfrm>
              <a:off x="6064249" y="4324350"/>
              <a:ext cx="598170" cy="165100"/>
            </a:xfrm>
            <a:custGeom>
              <a:avLst/>
              <a:gdLst/>
              <a:ahLst/>
              <a:cxnLst/>
              <a:rect l="l" t="t" r="r" b="b"/>
              <a:pathLst>
                <a:path w="598170" h="165100">
                  <a:moveTo>
                    <a:pt x="0" y="0"/>
                  </a:moveTo>
                  <a:lnTo>
                    <a:pt x="597712" y="164695"/>
                  </a:lnTo>
                </a:path>
              </a:pathLst>
            </a:custGeom>
            <a:ln w="12700">
              <a:solidFill>
                <a:srgbClr val="595959"/>
              </a:solidFill>
            </a:ln>
          </p:spPr>
          <p:txBody>
            <a:bodyPr wrap="square" lIns="0" tIns="0" rIns="0" bIns="0" rtlCol="0"/>
            <a:lstStyle/>
            <a:p>
              <a:endParaRPr/>
            </a:p>
          </p:txBody>
        </p:sp>
      </p:grpSp>
      <p:sp>
        <p:nvSpPr>
          <p:cNvPr id="69" name="object 69"/>
          <p:cNvSpPr/>
          <p:nvPr/>
        </p:nvSpPr>
        <p:spPr>
          <a:xfrm>
            <a:off x="4514850" y="46799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70" name="object 70"/>
          <p:cNvSpPr/>
          <p:nvPr/>
        </p:nvSpPr>
        <p:spPr>
          <a:xfrm>
            <a:off x="4908550" y="51117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grpSp>
        <p:nvGrpSpPr>
          <p:cNvPr id="71" name="object 71"/>
          <p:cNvGrpSpPr/>
          <p:nvPr/>
        </p:nvGrpSpPr>
        <p:grpSpPr>
          <a:xfrm>
            <a:off x="4902200" y="4711700"/>
            <a:ext cx="569595" cy="203835"/>
            <a:chOff x="4902200" y="4711700"/>
            <a:chExt cx="569595" cy="203835"/>
          </a:xfrm>
        </p:grpSpPr>
        <p:sp>
          <p:nvSpPr>
            <p:cNvPr id="72" name="object 72"/>
            <p:cNvSpPr/>
            <p:nvPr/>
          </p:nvSpPr>
          <p:spPr>
            <a:xfrm>
              <a:off x="4908550" y="4718050"/>
              <a:ext cx="270510" cy="177165"/>
            </a:xfrm>
            <a:custGeom>
              <a:avLst/>
              <a:gdLst/>
              <a:ahLst/>
              <a:cxnLst/>
              <a:rect l="l" t="t" r="r" b="b"/>
              <a:pathLst>
                <a:path w="270510" h="177164">
                  <a:moveTo>
                    <a:pt x="270123" y="0"/>
                  </a:moveTo>
                  <a:lnTo>
                    <a:pt x="0" y="176741"/>
                  </a:lnTo>
                </a:path>
              </a:pathLst>
            </a:custGeom>
            <a:ln w="12700">
              <a:solidFill>
                <a:srgbClr val="595959"/>
              </a:solidFill>
            </a:ln>
          </p:spPr>
          <p:txBody>
            <a:bodyPr wrap="square" lIns="0" tIns="0" rIns="0" bIns="0" rtlCol="0"/>
            <a:lstStyle/>
            <a:p>
              <a:endParaRPr/>
            </a:p>
          </p:txBody>
        </p:sp>
        <p:sp>
          <p:nvSpPr>
            <p:cNvPr id="73" name="object 73"/>
            <p:cNvSpPr/>
            <p:nvPr/>
          </p:nvSpPr>
          <p:spPr>
            <a:xfrm>
              <a:off x="5175249" y="4718050"/>
              <a:ext cx="290195" cy="191135"/>
            </a:xfrm>
            <a:custGeom>
              <a:avLst/>
              <a:gdLst/>
              <a:ahLst/>
              <a:cxnLst/>
              <a:rect l="l" t="t" r="r" b="b"/>
              <a:pathLst>
                <a:path w="290195" h="191135">
                  <a:moveTo>
                    <a:pt x="0" y="0"/>
                  </a:moveTo>
                  <a:lnTo>
                    <a:pt x="290200" y="191054"/>
                  </a:lnTo>
                </a:path>
              </a:pathLst>
            </a:custGeom>
            <a:ln w="12700">
              <a:solidFill>
                <a:srgbClr val="595959"/>
              </a:solidFill>
            </a:ln>
          </p:spPr>
          <p:txBody>
            <a:bodyPr wrap="square" lIns="0" tIns="0" rIns="0" bIns="0" rtlCol="0"/>
            <a:lstStyle/>
            <a:p>
              <a:endParaRPr/>
            </a:p>
          </p:txBody>
        </p:sp>
      </p:grpSp>
      <p:sp>
        <p:nvSpPr>
          <p:cNvPr id="74" name="object 74"/>
          <p:cNvSpPr/>
          <p:nvPr/>
        </p:nvSpPr>
        <p:spPr>
          <a:xfrm>
            <a:off x="5454650" y="50863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75" name="object 75"/>
          <p:cNvSpPr/>
          <p:nvPr/>
        </p:nvSpPr>
        <p:spPr>
          <a:xfrm>
            <a:off x="5683250" y="46799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76" name="object 76"/>
          <p:cNvSpPr txBox="1"/>
          <p:nvPr/>
        </p:nvSpPr>
        <p:spPr>
          <a:xfrm>
            <a:off x="4485210" y="4468800"/>
            <a:ext cx="1515110" cy="1078865"/>
          </a:xfrm>
          <a:prstGeom prst="rect">
            <a:avLst/>
          </a:prstGeom>
        </p:spPr>
        <p:txBody>
          <a:bodyPr vert="horz" wrap="square" lIns="0" tIns="12700" rIns="0" bIns="0" rtlCol="0">
            <a:spAutoFit/>
          </a:bodyPr>
          <a:lstStyle/>
          <a:p>
            <a:pPr marL="505459">
              <a:lnSpc>
                <a:spcPct val="100000"/>
              </a:lnSpc>
              <a:spcBef>
                <a:spcPts val="100"/>
              </a:spcBef>
              <a:tabLst>
                <a:tab pos="1069340" algn="l"/>
              </a:tabLst>
            </a:pPr>
            <a:r>
              <a:rPr sz="1200" spc="-5" dirty="0">
                <a:solidFill>
                  <a:srgbClr val="595959"/>
                </a:solidFill>
                <a:latin typeface="Times New Roman"/>
                <a:cs typeface="Times New Roman"/>
              </a:rPr>
              <a:t>ADJP	NN</a:t>
            </a:r>
            <a:r>
              <a:rPr sz="1200" spc="30" dirty="0">
                <a:solidFill>
                  <a:srgbClr val="595959"/>
                </a:solidFill>
                <a:latin typeface="Times New Roman"/>
                <a:cs typeface="Times New Roman"/>
              </a:rPr>
              <a:t> </a:t>
            </a:r>
            <a:r>
              <a:rPr sz="1200" dirty="0">
                <a:solidFill>
                  <a:srgbClr val="595959"/>
                </a:solidFill>
                <a:latin typeface="Times New Roman"/>
                <a:cs typeface="Times New Roman"/>
              </a:rPr>
              <a:t>IN</a:t>
            </a:r>
            <a:endParaRPr sz="1200">
              <a:latin typeface="Times New Roman"/>
              <a:cs typeface="Times New Roman"/>
            </a:endParaRPr>
          </a:p>
          <a:p>
            <a:pPr marL="254000" marR="9525" indent="-241935">
              <a:lnSpc>
                <a:spcPts val="3479"/>
              </a:lnSpc>
              <a:spcBef>
                <a:spcPts val="145"/>
              </a:spcBef>
              <a:tabLst>
                <a:tab pos="259079" algn="l"/>
                <a:tab pos="901065" algn="l"/>
              </a:tabLst>
            </a:pPr>
            <a:r>
              <a:rPr sz="1200" dirty="0">
                <a:solidFill>
                  <a:srgbClr val="595959"/>
                </a:solidFill>
                <a:latin typeface="Times New Roman"/>
                <a:cs typeface="Times New Roman"/>
              </a:rPr>
              <a:t>a		</a:t>
            </a:r>
            <a:r>
              <a:rPr sz="1200" spc="-5" dirty="0">
                <a:solidFill>
                  <a:srgbClr val="595959"/>
                </a:solidFill>
                <a:latin typeface="Times New Roman"/>
                <a:cs typeface="Times New Roman"/>
              </a:rPr>
              <a:t>RBR	JJ</a:t>
            </a:r>
            <a:r>
              <a:rPr sz="1200" spc="60" dirty="0">
                <a:solidFill>
                  <a:srgbClr val="595959"/>
                </a:solidFill>
                <a:latin typeface="Times New Roman"/>
                <a:cs typeface="Times New Roman"/>
              </a:rPr>
              <a:t> </a:t>
            </a:r>
            <a:r>
              <a:rPr sz="1200" dirty="0">
                <a:solidFill>
                  <a:srgbClr val="595959"/>
                </a:solidFill>
                <a:latin typeface="Times New Roman"/>
                <a:cs typeface="Times New Roman"/>
              </a:rPr>
              <a:t>role</a:t>
            </a:r>
            <a:r>
              <a:rPr sz="1200" spc="190" dirty="0">
                <a:solidFill>
                  <a:srgbClr val="595959"/>
                </a:solidFill>
                <a:latin typeface="Times New Roman"/>
                <a:cs typeface="Times New Roman"/>
              </a:rPr>
              <a:t> </a:t>
            </a:r>
            <a:r>
              <a:rPr sz="1200" dirty="0">
                <a:solidFill>
                  <a:srgbClr val="595959"/>
                </a:solidFill>
                <a:latin typeface="Times New Roman"/>
                <a:cs typeface="Times New Roman"/>
              </a:rPr>
              <a:t>in </a:t>
            </a:r>
            <a:r>
              <a:rPr sz="1200" spc="-285" dirty="0">
                <a:solidFill>
                  <a:srgbClr val="595959"/>
                </a:solidFill>
                <a:latin typeface="Times New Roman"/>
                <a:cs typeface="Times New Roman"/>
              </a:rPr>
              <a:t> </a:t>
            </a:r>
            <a:r>
              <a:rPr sz="1200" dirty="0">
                <a:solidFill>
                  <a:srgbClr val="595959"/>
                </a:solidFill>
                <a:latin typeface="Times New Roman"/>
                <a:cs typeface="Times New Roman"/>
              </a:rPr>
              <a:t>more</a:t>
            </a:r>
            <a:r>
              <a:rPr sz="1200" spc="275" dirty="0">
                <a:solidFill>
                  <a:srgbClr val="595959"/>
                </a:solidFill>
                <a:latin typeface="Times New Roman"/>
                <a:cs typeface="Times New Roman"/>
              </a:rPr>
              <a:t> </a:t>
            </a:r>
            <a:r>
              <a:rPr sz="1200" dirty="0">
                <a:solidFill>
                  <a:srgbClr val="595959"/>
                </a:solidFill>
                <a:latin typeface="Times New Roman"/>
                <a:cs typeface="Times New Roman"/>
              </a:rPr>
              <a:t>influential</a:t>
            </a:r>
            <a:endParaRPr sz="1200">
              <a:latin typeface="Times New Roman"/>
              <a:cs typeface="Times New Roman"/>
            </a:endParaRPr>
          </a:p>
        </p:txBody>
      </p:sp>
      <p:sp>
        <p:nvSpPr>
          <p:cNvPr id="77" name="object 77"/>
          <p:cNvSpPr/>
          <p:nvPr/>
        </p:nvSpPr>
        <p:spPr>
          <a:xfrm>
            <a:off x="5924550" y="46799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grpSp>
        <p:nvGrpSpPr>
          <p:cNvPr id="78" name="object 78"/>
          <p:cNvGrpSpPr/>
          <p:nvPr/>
        </p:nvGrpSpPr>
        <p:grpSpPr>
          <a:xfrm>
            <a:off x="6337301" y="4711700"/>
            <a:ext cx="653415" cy="189865"/>
            <a:chOff x="6337301" y="4711700"/>
            <a:chExt cx="653415" cy="189865"/>
          </a:xfrm>
        </p:grpSpPr>
        <p:sp>
          <p:nvSpPr>
            <p:cNvPr id="79" name="object 79"/>
            <p:cNvSpPr/>
            <p:nvPr/>
          </p:nvSpPr>
          <p:spPr>
            <a:xfrm>
              <a:off x="6343651" y="4718050"/>
              <a:ext cx="349250" cy="156210"/>
            </a:xfrm>
            <a:custGeom>
              <a:avLst/>
              <a:gdLst/>
              <a:ahLst/>
              <a:cxnLst/>
              <a:rect l="l" t="t" r="r" b="b"/>
              <a:pathLst>
                <a:path w="349250" h="156210">
                  <a:moveTo>
                    <a:pt x="348810" y="0"/>
                  </a:moveTo>
                  <a:lnTo>
                    <a:pt x="0" y="155649"/>
                  </a:lnTo>
                </a:path>
              </a:pathLst>
            </a:custGeom>
            <a:ln w="12700">
              <a:solidFill>
                <a:srgbClr val="595959"/>
              </a:solidFill>
            </a:ln>
          </p:spPr>
          <p:txBody>
            <a:bodyPr wrap="square" lIns="0" tIns="0" rIns="0" bIns="0" rtlCol="0"/>
            <a:lstStyle/>
            <a:p>
              <a:endParaRPr/>
            </a:p>
          </p:txBody>
        </p:sp>
        <p:sp>
          <p:nvSpPr>
            <p:cNvPr id="80" name="object 80"/>
            <p:cNvSpPr/>
            <p:nvPr/>
          </p:nvSpPr>
          <p:spPr>
            <a:xfrm>
              <a:off x="6699249" y="4718050"/>
              <a:ext cx="285115" cy="177165"/>
            </a:xfrm>
            <a:custGeom>
              <a:avLst/>
              <a:gdLst/>
              <a:ahLst/>
              <a:cxnLst/>
              <a:rect l="l" t="t" r="r" b="b"/>
              <a:pathLst>
                <a:path w="285115" h="177164">
                  <a:moveTo>
                    <a:pt x="0" y="0"/>
                  </a:moveTo>
                  <a:lnTo>
                    <a:pt x="284505" y="176741"/>
                  </a:lnTo>
                </a:path>
              </a:pathLst>
            </a:custGeom>
            <a:ln w="12700">
              <a:solidFill>
                <a:srgbClr val="595959"/>
              </a:solidFill>
            </a:ln>
          </p:spPr>
          <p:txBody>
            <a:bodyPr wrap="square" lIns="0" tIns="0" rIns="0" bIns="0" rtlCol="0"/>
            <a:lstStyle/>
            <a:p>
              <a:endParaRPr/>
            </a:p>
          </p:txBody>
        </p:sp>
      </p:grpSp>
      <p:sp>
        <p:nvSpPr>
          <p:cNvPr id="81" name="object 81"/>
          <p:cNvSpPr/>
          <p:nvPr/>
        </p:nvSpPr>
        <p:spPr>
          <a:xfrm>
            <a:off x="6381750" y="50736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sp>
        <p:nvSpPr>
          <p:cNvPr id="82" name="object 82"/>
          <p:cNvSpPr/>
          <p:nvPr/>
        </p:nvSpPr>
        <p:spPr>
          <a:xfrm>
            <a:off x="6381750" y="5518150"/>
            <a:ext cx="0" cy="235585"/>
          </a:xfrm>
          <a:custGeom>
            <a:avLst/>
            <a:gdLst/>
            <a:ahLst/>
            <a:cxnLst/>
            <a:rect l="l" t="t" r="r" b="b"/>
            <a:pathLst>
              <a:path h="235585">
                <a:moveTo>
                  <a:pt x="0" y="0"/>
                </a:moveTo>
                <a:lnTo>
                  <a:pt x="1" y="235403"/>
                </a:lnTo>
              </a:path>
            </a:pathLst>
          </a:custGeom>
          <a:ln w="12700">
            <a:solidFill>
              <a:srgbClr val="595959"/>
            </a:solidFill>
          </a:ln>
        </p:spPr>
        <p:txBody>
          <a:bodyPr wrap="square" lIns="0" tIns="0" rIns="0" bIns="0" rtlCol="0"/>
          <a:lstStyle/>
          <a:p>
            <a:endParaRPr/>
          </a:p>
        </p:txBody>
      </p:sp>
      <p:grpSp>
        <p:nvGrpSpPr>
          <p:cNvPr id="83" name="object 83"/>
          <p:cNvGrpSpPr/>
          <p:nvPr/>
        </p:nvGrpSpPr>
        <p:grpSpPr>
          <a:xfrm>
            <a:off x="6819900" y="5143500"/>
            <a:ext cx="538480" cy="193040"/>
            <a:chOff x="6819900" y="5143500"/>
            <a:chExt cx="538480" cy="193040"/>
          </a:xfrm>
        </p:grpSpPr>
        <p:sp>
          <p:nvSpPr>
            <p:cNvPr id="84" name="object 84"/>
            <p:cNvSpPr/>
            <p:nvPr/>
          </p:nvSpPr>
          <p:spPr>
            <a:xfrm>
              <a:off x="6826250" y="5149850"/>
              <a:ext cx="194945" cy="161290"/>
            </a:xfrm>
            <a:custGeom>
              <a:avLst/>
              <a:gdLst/>
              <a:ahLst/>
              <a:cxnLst/>
              <a:rect l="l" t="t" r="r" b="b"/>
              <a:pathLst>
                <a:path w="194945" h="161289">
                  <a:moveTo>
                    <a:pt x="194922" y="0"/>
                  </a:moveTo>
                  <a:lnTo>
                    <a:pt x="0" y="160782"/>
                  </a:lnTo>
                </a:path>
              </a:pathLst>
            </a:custGeom>
            <a:ln w="12700">
              <a:solidFill>
                <a:srgbClr val="595959"/>
              </a:solidFill>
            </a:ln>
          </p:spPr>
          <p:txBody>
            <a:bodyPr wrap="square" lIns="0" tIns="0" rIns="0" bIns="0" rtlCol="0"/>
            <a:lstStyle/>
            <a:p>
              <a:endParaRPr/>
            </a:p>
          </p:txBody>
        </p:sp>
        <p:sp>
          <p:nvSpPr>
            <p:cNvPr id="85" name="object 85"/>
            <p:cNvSpPr/>
            <p:nvPr/>
          </p:nvSpPr>
          <p:spPr>
            <a:xfrm>
              <a:off x="7016750" y="5149850"/>
              <a:ext cx="335280" cy="180340"/>
            </a:xfrm>
            <a:custGeom>
              <a:avLst/>
              <a:gdLst/>
              <a:ahLst/>
              <a:cxnLst/>
              <a:rect l="l" t="t" r="r" b="b"/>
              <a:pathLst>
                <a:path w="335279" h="180339">
                  <a:moveTo>
                    <a:pt x="0" y="0"/>
                  </a:moveTo>
                  <a:lnTo>
                    <a:pt x="334684" y="180129"/>
                  </a:lnTo>
                </a:path>
              </a:pathLst>
            </a:custGeom>
            <a:ln w="12700">
              <a:solidFill>
                <a:srgbClr val="595959"/>
              </a:solidFill>
            </a:ln>
          </p:spPr>
          <p:txBody>
            <a:bodyPr wrap="square" lIns="0" tIns="0" rIns="0" bIns="0" rtlCol="0"/>
            <a:lstStyle/>
            <a:p>
              <a:endParaRPr/>
            </a:p>
          </p:txBody>
        </p:sp>
      </p:grpSp>
      <p:sp>
        <p:nvSpPr>
          <p:cNvPr id="86" name="object 86"/>
          <p:cNvSpPr txBox="1"/>
          <p:nvPr/>
        </p:nvSpPr>
        <p:spPr>
          <a:xfrm>
            <a:off x="6144996" y="4468800"/>
            <a:ext cx="1353185" cy="1078865"/>
          </a:xfrm>
          <a:prstGeom prst="rect">
            <a:avLst/>
          </a:prstGeom>
        </p:spPr>
        <p:txBody>
          <a:bodyPr vert="horz" wrap="square" lIns="0" tIns="12700" rIns="0" bIns="0" rtlCol="0">
            <a:spAutoFit/>
          </a:bodyPr>
          <a:lstStyle/>
          <a:p>
            <a:pPr marL="302260">
              <a:lnSpc>
                <a:spcPct val="100000"/>
              </a:lnSpc>
              <a:spcBef>
                <a:spcPts val="100"/>
              </a:spcBef>
            </a:pPr>
            <a:r>
              <a:rPr sz="1200" spc="-5" dirty="0">
                <a:solidFill>
                  <a:srgbClr val="595959"/>
                </a:solidFill>
                <a:latin typeface="Times New Roman"/>
                <a:cs typeface="Times New Roman"/>
              </a:rPr>
              <a:t>S-NOM</a:t>
            </a:r>
            <a:endParaRPr sz="1200">
              <a:latin typeface="Times New Roman"/>
              <a:cs typeface="Times New Roman"/>
            </a:endParaRPr>
          </a:p>
          <a:p>
            <a:pPr>
              <a:lnSpc>
                <a:spcPct val="100000"/>
              </a:lnSpc>
              <a:spcBef>
                <a:spcPts val="30"/>
              </a:spcBef>
            </a:pPr>
            <a:endParaRPr sz="1650">
              <a:latin typeface="Times New Roman"/>
              <a:cs typeface="Times New Roman"/>
            </a:endParaRPr>
          </a:p>
          <a:p>
            <a:pPr marL="12700">
              <a:lnSpc>
                <a:spcPct val="100000"/>
              </a:lnSpc>
              <a:tabLst>
                <a:tab pos="770890" algn="l"/>
              </a:tabLst>
            </a:pPr>
            <a:r>
              <a:rPr sz="1200" spc="-5" dirty="0">
                <a:solidFill>
                  <a:srgbClr val="595959"/>
                </a:solidFill>
                <a:latin typeface="Times New Roman"/>
                <a:cs typeface="Times New Roman"/>
              </a:rPr>
              <a:t>NP-SBJ	VP</a:t>
            </a:r>
            <a:endParaRPr sz="1200">
              <a:latin typeface="Times New Roman"/>
              <a:cs typeface="Times New Roman"/>
            </a:endParaRPr>
          </a:p>
          <a:p>
            <a:pPr>
              <a:lnSpc>
                <a:spcPct val="100000"/>
              </a:lnSpc>
              <a:spcBef>
                <a:spcPts val="30"/>
              </a:spcBef>
            </a:pPr>
            <a:endParaRPr sz="1750">
              <a:latin typeface="Times New Roman"/>
              <a:cs typeface="Times New Roman"/>
            </a:endParaRPr>
          </a:p>
          <a:p>
            <a:pPr marL="14604">
              <a:lnSpc>
                <a:spcPct val="100000"/>
              </a:lnSpc>
              <a:tabLst>
                <a:tab pos="1146175" algn="l"/>
              </a:tabLst>
            </a:pPr>
            <a:r>
              <a:rPr sz="1200" dirty="0">
                <a:solidFill>
                  <a:srgbClr val="595959"/>
                </a:solidFill>
                <a:latin typeface="Times New Roman"/>
                <a:cs typeface="Times New Roman"/>
              </a:rPr>
              <a:t>-</a:t>
            </a:r>
            <a:r>
              <a:rPr sz="1200" spc="-5" dirty="0">
                <a:solidFill>
                  <a:srgbClr val="595959"/>
                </a:solidFill>
                <a:latin typeface="Times New Roman"/>
                <a:cs typeface="Times New Roman"/>
              </a:rPr>
              <a:t>NON</a:t>
            </a:r>
            <a:r>
              <a:rPr sz="1200" dirty="0">
                <a:solidFill>
                  <a:srgbClr val="595959"/>
                </a:solidFill>
                <a:latin typeface="Times New Roman"/>
                <a:cs typeface="Times New Roman"/>
              </a:rPr>
              <a:t>E-</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VB</a:t>
            </a:r>
            <a:r>
              <a:rPr sz="1200" dirty="0">
                <a:solidFill>
                  <a:srgbClr val="595959"/>
                </a:solidFill>
                <a:latin typeface="Times New Roman"/>
                <a:cs typeface="Times New Roman"/>
              </a:rPr>
              <a:t>G	</a:t>
            </a:r>
            <a:r>
              <a:rPr sz="1200" spc="-5" dirty="0">
                <a:solidFill>
                  <a:srgbClr val="595959"/>
                </a:solidFill>
                <a:latin typeface="Times New Roman"/>
                <a:cs typeface="Times New Roman"/>
              </a:rPr>
              <a:t>NP</a:t>
            </a:r>
            <a:endParaRPr sz="1200">
              <a:latin typeface="Times New Roman"/>
              <a:cs typeface="Times New Roman"/>
            </a:endParaRPr>
          </a:p>
        </p:txBody>
      </p:sp>
      <p:sp>
        <p:nvSpPr>
          <p:cNvPr id="87" name="object 87"/>
          <p:cNvSpPr/>
          <p:nvPr/>
        </p:nvSpPr>
        <p:spPr>
          <a:xfrm>
            <a:off x="7181850" y="59626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grpSp>
        <p:nvGrpSpPr>
          <p:cNvPr id="88" name="object 88"/>
          <p:cNvGrpSpPr/>
          <p:nvPr/>
        </p:nvGrpSpPr>
        <p:grpSpPr>
          <a:xfrm>
            <a:off x="7188199" y="5588000"/>
            <a:ext cx="590550" cy="189865"/>
            <a:chOff x="7188199" y="5588000"/>
            <a:chExt cx="590550" cy="189865"/>
          </a:xfrm>
        </p:grpSpPr>
        <p:sp>
          <p:nvSpPr>
            <p:cNvPr id="89" name="object 89"/>
            <p:cNvSpPr/>
            <p:nvPr/>
          </p:nvSpPr>
          <p:spPr>
            <a:xfrm>
              <a:off x="7194549" y="5594350"/>
              <a:ext cx="199390" cy="171450"/>
            </a:xfrm>
            <a:custGeom>
              <a:avLst/>
              <a:gdLst/>
              <a:ahLst/>
              <a:cxnLst/>
              <a:rect l="l" t="t" r="r" b="b"/>
              <a:pathLst>
                <a:path w="199390" h="171450">
                  <a:moveTo>
                    <a:pt x="198932" y="0"/>
                  </a:moveTo>
                  <a:lnTo>
                    <a:pt x="0" y="170882"/>
                  </a:lnTo>
                </a:path>
              </a:pathLst>
            </a:custGeom>
            <a:ln w="12700">
              <a:solidFill>
                <a:srgbClr val="595959"/>
              </a:solidFill>
            </a:ln>
          </p:spPr>
          <p:txBody>
            <a:bodyPr wrap="square" lIns="0" tIns="0" rIns="0" bIns="0" rtlCol="0"/>
            <a:lstStyle/>
            <a:p>
              <a:endParaRPr/>
            </a:p>
          </p:txBody>
        </p:sp>
        <p:sp>
          <p:nvSpPr>
            <p:cNvPr id="90" name="object 90"/>
            <p:cNvSpPr/>
            <p:nvPr/>
          </p:nvSpPr>
          <p:spPr>
            <a:xfrm>
              <a:off x="7397749" y="5594350"/>
              <a:ext cx="374650" cy="177165"/>
            </a:xfrm>
            <a:custGeom>
              <a:avLst/>
              <a:gdLst/>
              <a:ahLst/>
              <a:cxnLst/>
              <a:rect l="l" t="t" r="r" b="b"/>
              <a:pathLst>
                <a:path w="374650" h="177164">
                  <a:moveTo>
                    <a:pt x="0" y="0"/>
                  </a:moveTo>
                  <a:lnTo>
                    <a:pt x="374525" y="176760"/>
                  </a:lnTo>
                </a:path>
              </a:pathLst>
            </a:custGeom>
            <a:ln w="12700">
              <a:solidFill>
                <a:srgbClr val="595959"/>
              </a:solidFill>
            </a:ln>
          </p:spPr>
          <p:txBody>
            <a:bodyPr wrap="square" lIns="0" tIns="0" rIns="0" bIns="0" rtlCol="0"/>
            <a:lstStyle/>
            <a:p>
              <a:endParaRPr/>
            </a:p>
          </p:txBody>
        </p:sp>
      </p:grpSp>
      <p:sp>
        <p:nvSpPr>
          <p:cNvPr id="91" name="object 91"/>
          <p:cNvSpPr txBox="1"/>
          <p:nvPr/>
        </p:nvSpPr>
        <p:spPr>
          <a:xfrm>
            <a:off x="6332137" y="5766610"/>
            <a:ext cx="1001394" cy="208279"/>
          </a:xfrm>
          <a:prstGeom prst="rect">
            <a:avLst/>
          </a:prstGeom>
        </p:spPr>
        <p:txBody>
          <a:bodyPr vert="horz" wrap="square" lIns="0" tIns="12700" rIns="0" bIns="0" rtlCol="0">
            <a:spAutoFit/>
          </a:bodyPr>
          <a:lstStyle/>
          <a:p>
            <a:pPr marL="12700">
              <a:lnSpc>
                <a:spcPct val="100000"/>
              </a:lnSpc>
              <a:spcBef>
                <a:spcPts val="100"/>
              </a:spcBef>
              <a:tabLst>
                <a:tab pos="280035" algn="l"/>
              </a:tabLst>
            </a:pPr>
            <a:r>
              <a:rPr sz="1200" dirty="0">
                <a:solidFill>
                  <a:srgbClr val="595959"/>
                </a:solidFill>
                <a:latin typeface="Times New Roman"/>
                <a:cs typeface="Times New Roman"/>
              </a:rPr>
              <a:t>*	running</a:t>
            </a:r>
            <a:r>
              <a:rPr sz="1200" spc="-55" dirty="0">
                <a:solidFill>
                  <a:srgbClr val="595959"/>
                </a:solidFill>
                <a:latin typeface="Times New Roman"/>
                <a:cs typeface="Times New Roman"/>
              </a:rPr>
              <a:t> </a:t>
            </a:r>
            <a:r>
              <a:rPr sz="1200" spc="-5" dirty="0">
                <a:solidFill>
                  <a:srgbClr val="595959"/>
                </a:solidFill>
                <a:latin typeface="Times New Roman"/>
                <a:cs typeface="Times New Roman"/>
              </a:rPr>
              <a:t>DT</a:t>
            </a:r>
            <a:endParaRPr sz="1200">
              <a:latin typeface="Times New Roman"/>
              <a:cs typeface="Times New Roman"/>
            </a:endParaRPr>
          </a:p>
        </p:txBody>
      </p:sp>
      <p:sp>
        <p:nvSpPr>
          <p:cNvPr id="92" name="object 92"/>
          <p:cNvSpPr txBox="1"/>
          <p:nvPr/>
        </p:nvSpPr>
        <p:spPr>
          <a:xfrm>
            <a:off x="7659126" y="5766610"/>
            <a:ext cx="24447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595959"/>
                </a:solidFill>
                <a:latin typeface="Times New Roman"/>
                <a:cs typeface="Times New Roman"/>
              </a:rPr>
              <a:t>NN</a:t>
            </a:r>
            <a:endParaRPr sz="1200">
              <a:latin typeface="Times New Roman"/>
              <a:cs typeface="Times New Roman"/>
            </a:endParaRPr>
          </a:p>
        </p:txBody>
      </p:sp>
      <p:sp>
        <p:nvSpPr>
          <p:cNvPr id="93" name="object 93"/>
          <p:cNvSpPr txBox="1"/>
          <p:nvPr/>
        </p:nvSpPr>
        <p:spPr>
          <a:xfrm>
            <a:off x="7101299" y="6214131"/>
            <a:ext cx="1006475" cy="208279"/>
          </a:xfrm>
          <a:prstGeom prst="rect">
            <a:avLst/>
          </a:prstGeom>
        </p:spPr>
        <p:txBody>
          <a:bodyPr vert="horz" wrap="square" lIns="0" tIns="12700" rIns="0" bIns="0" rtlCol="0">
            <a:spAutoFit/>
          </a:bodyPr>
          <a:lstStyle/>
          <a:p>
            <a:pPr marL="12700">
              <a:lnSpc>
                <a:spcPct val="100000"/>
              </a:lnSpc>
              <a:spcBef>
                <a:spcPts val="100"/>
              </a:spcBef>
              <a:tabLst>
                <a:tab pos="432434" algn="l"/>
              </a:tabLst>
            </a:pPr>
            <a:r>
              <a:rPr sz="1200" dirty="0">
                <a:solidFill>
                  <a:srgbClr val="595959"/>
                </a:solidFill>
                <a:latin typeface="Times New Roman"/>
                <a:cs typeface="Times New Roman"/>
              </a:rPr>
              <a:t>the	company</a:t>
            </a:r>
            <a:endParaRPr sz="1200">
              <a:latin typeface="Times New Roman"/>
              <a:cs typeface="Times New Roman"/>
            </a:endParaRPr>
          </a:p>
        </p:txBody>
      </p:sp>
      <p:sp>
        <p:nvSpPr>
          <p:cNvPr id="94" name="object 94"/>
          <p:cNvSpPr/>
          <p:nvPr/>
        </p:nvSpPr>
        <p:spPr>
          <a:xfrm>
            <a:off x="7778750" y="59626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sp>
        <p:nvSpPr>
          <p:cNvPr id="95" name="object 95"/>
          <p:cNvSpPr/>
          <p:nvPr/>
        </p:nvSpPr>
        <p:spPr>
          <a:xfrm>
            <a:off x="6838950" y="5518150"/>
            <a:ext cx="0" cy="235585"/>
          </a:xfrm>
          <a:custGeom>
            <a:avLst/>
            <a:gdLst/>
            <a:ahLst/>
            <a:cxnLst/>
            <a:rect l="l" t="t" r="r" b="b"/>
            <a:pathLst>
              <a:path h="235585">
                <a:moveTo>
                  <a:pt x="0" y="0"/>
                </a:moveTo>
                <a:lnTo>
                  <a:pt x="0" y="235403"/>
                </a:lnTo>
              </a:path>
            </a:pathLst>
          </a:custGeom>
          <a:ln w="12700">
            <a:solidFill>
              <a:srgbClr val="595959"/>
            </a:solidFill>
          </a:ln>
        </p:spPr>
        <p:txBody>
          <a:bodyPr wrap="square" lIns="0" tIns="0" rIns="0" bIns="0" rtlCol="0"/>
          <a:lstStyle/>
          <a:p>
            <a:endParaRPr/>
          </a:p>
        </p:txBody>
      </p:sp>
      <p:sp>
        <p:nvSpPr>
          <p:cNvPr id="96" name="object 96"/>
          <p:cNvSpPr txBox="1"/>
          <p:nvPr/>
        </p:nvSpPr>
        <p:spPr>
          <a:xfrm>
            <a:off x="8511277" y="541171"/>
            <a:ext cx="63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endParaRPr sz="1200">
              <a:latin typeface="Times New Roman"/>
              <a:cs typeface="Times New Roman"/>
            </a:endParaRPr>
          </a:p>
        </p:txBody>
      </p:sp>
      <p:sp>
        <p:nvSpPr>
          <p:cNvPr id="97" name="object 97"/>
          <p:cNvSpPr txBox="1"/>
          <p:nvPr/>
        </p:nvSpPr>
        <p:spPr>
          <a:xfrm>
            <a:off x="8528280" y="685463"/>
            <a:ext cx="5651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endParaRPr sz="1200">
              <a:latin typeface="Times New Roman"/>
              <a:cs typeface="Times New Roman"/>
            </a:endParaRPr>
          </a:p>
        </p:txBody>
      </p:sp>
      <p:sp>
        <p:nvSpPr>
          <p:cNvPr id="98" name="object 98"/>
          <p:cNvSpPr txBox="1"/>
          <p:nvPr/>
        </p:nvSpPr>
        <p:spPr>
          <a:xfrm>
            <a:off x="8525913" y="785049"/>
            <a:ext cx="635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endParaRPr sz="1200">
              <a:latin typeface="Times New Roman"/>
              <a:cs typeface="Times New Roman"/>
            </a:endParaRPr>
          </a:p>
        </p:txBody>
      </p:sp>
      <p:sp>
        <p:nvSpPr>
          <p:cNvPr id="99" name="object 99"/>
          <p:cNvSpPr txBox="1"/>
          <p:nvPr/>
        </p:nvSpPr>
        <p:spPr>
          <a:xfrm>
            <a:off x="4411275" y="263018"/>
            <a:ext cx="110489"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S</a:t>
            </a:r>
            <a:endParaRPr sz="1200">
              <a:latin typeface="Times New Roman"/>
              <a:cs typeface="Times New Roman"/>
            </a:endParaRPr>
          </a:p>
        </p:txBody>
      </p:sp>
      <p:grpSp>
        <p:nvGrpSpPr>
          <p:cNvPr id="100" name="object 100"/>
          <p:cNvGrpSpPr/>
          <p:nvPr/>
        </p:nvGrpSpPr>
        <p:grpSpPr>
          <a:xfrm>
            <a:off x="5156200" y="3771900"/>
            <a:ext cx="728980" cy="306705"/>
            <a:chOff x="5156200" y="3771900"/>
            <a:chExt cx="728980" cy="306705"/>
          </a:xfrm>
        </p:grpSpPr>
        <p:sp>
          <p:nvSpPr>
            <p:cNvPr id="101" name="object 101"/>
            <p:cNvSpPr/>
            <p:nvPr/>
          </p:nvSpPr>
          <p:spPr>
            <a:xfrm>
              <a:off x="5162550" y="3778250"/>
              <a:ext cx="210185" cy="294005"/>
            </a:xfrm>
            <a:custGeom>
              <a:avLst/>
              <a:gdLst/>
              <a:ahLst/>
              <a:cxnLst/>
              <a:rect l="l" t="t" r="r" b="b"/>
              <a:pathLst>
                <a:path w="210185" h="294004">
                  <a:moveTo>
                    <a:pt x="209875" y="0"/>
                  </a:moveTo>
                  <a:lnTo>
                    <a:pt x="0" y="293841"/>
                  </a:lnTo>
                </a:path>
              </a:pathLst>
            </a:custGeom>
            <a:ln w="12700">
              <a:solidFill>
                <a:srgbClr val="595959"/>
              </a:solidFill>
            </a:ln>
          </p:spPr>
          <p:txBody>
            <a:bodyPr wrap="square" lIns="0" tIns="0" rIns="0" bIns="0" rtlCol="0"/>
            <a:lstStyle/>
            <a:p>
              <a:endParaRPr/>
            </a:p>
          </p:txBody>
        </p:sp>
        <p:sp>
          <p:nvSpPr>
            <p:cNvPr id="102" name="object 102"/>
            <p:cNvSpPr/>
            <p:nvPr/>
          </p:nvSpPr>
          <p:spPr>
            <a:xfrm>
              <a:off x="5378450" y="3778250"/>
              <a:ext cx="500380" cy="294005"/>
            </a:xfrm>
            <a:custGeom>
              <a:avLst/>
              <a:gdLst/>
              <a:ahLst/>
              <a:cxnLst/>
              <a:rect l="l" t="t" r="r" b="b"/>
              <a:pathLst>
                <a:path w="500379" h="294004">
                  <a:moveTo>
                    <a:pt x="0" y="0"/>
                  </a:moveTo>
                  <a:lnTo>
                    <a:pt x="500217" y="293841"/>
                  </a:lnTo>
                </a:path>
              </a:pathLst>
            </a:custGeom>
            <a:ln w="12700">
              <a:solidFill>
                <a:srgbClr val="595959"/>
              </a:solidFill>
            </a:ln>
          </p:spPr>
          <p:txBody>
            <a:bodyPr wrap="square" lIns="0" tIns="0" rIns="0" bIns="0" rtlCol="0"/>
            <a:lstStyle/>
            <a:p>
              <a:endParaRPr/>
            </a:p>
          </p:txBody>
        </p:sp>
      </p:grpSp>
      <p:sp>
        <p:nvSpPr>
          <p:cNvPr id="103" name="object 10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04" name="object 104"/>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5264" y="5346217"/>
            <a:ext cx="4580255" cy="665480"/>
          </a:xfrm>
          <a:prstGeom prst="rect">
            <a:avLst/>
          </a:prstGeom>
        </p:spPr>
        <p:txBody>
          <a:bodyPr vert="horz" wrap="square" lIns="0" tIns="12700" rIns="0" bIns="0" rtlCol="0">
            <a:spAutoFit/>
          </a:bodyPr>
          <a:lstStyle/>
          <a:p>
            <a:pPr marL="12700">
              <a:lnSpc>
                <a:spcPct val="100000"/>
              </a:lnSpc>
              <a:spcBef>
                <a:spcPts val="100"/>
              </a:spcBef>
            </a:pPr>
            <a:r>
              <a:rPr sz="4200" spc="170" dirty="0">
                <a:solidFill>
                  <a:srgbClr val="EE5612"/>
                </a:solidFill>
                <a:latin typeface="Times New Roman"/>
                <a:cs typeface="Times New Roman"/>
              </a:rPr>
              <a:t>Problems</a:t>
            </a:r>
            <a:r>
              <a:rPr sz="4200" spc="350" dirty="0">
                <a:solidFill>
                  <a:srgbClr val="EE5612"/>
                </a:solidFill>
                <a:latin typeface="Times New Roman"/>
                <a:cs typeface="Times New Roman"/>
              </a:rPr>
              <a:t> </a:t>
            </a:r>
            <a:r>
              <a:rPr sz="4200" spc="130" dirty="0">
                <a:solidFill>
                  <a:srgbClr val="EE5612"/>
                </a:solidFill>
                <a:latin typeface="Times New Roman"/>
                <a:cs typeface="Times New Roman"/>
              </a:rPr>
              <a:t>for</a:t>
            </a:r>
            <a:r>
              <a:rPr sz="4200" spc="355" dirty="0">
                <a:solidFill>
                  <a:srgbClr val="EE5612"/>
                </a:solidFill>
                <a:latin typeface="Times New Roman"/>
                <a:cs typeface="Times New Roman"/>
              </a:rPr>
              <a:t> </a:t>
            </a:r>
            <a:r>
              <a:rPr sz="4200" spc="150" dirty="0">
                <a:solidFill>
                  <a:srgbClr val="EE5612"/>
                </a:solidFill>
                <a:latin typeface="Times New Roman"/>
                <a:cs typeface="Times New Roman"/>
              </a:rPr>
              <a:t>CFGs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127885" cy="665480"/>
          </a:xfrm>
          <a:prstGeom prst="rect">
            <a:avLst/>
          </a:prstGeom>
        </p:spPr>
        <p:txBody>
          <a:bodyPr vert="horz" wrap="square" lIns="0" tIns="12700" rIns="0" bIns="0" rtlCol="0">
            <a:spAutoFit/>
          </a:bodyPr>
          <a:lstStyle/>
          <a:p>
            <a:pPr marL="12700">
              <a:lnSpc>
                <a:spcPct val="100000"/>
              </a:lnSpc>
              <a:spcBef>
                <a:spcPts val="100"/>
              </a:spcBef>
            </a:pPr>
            <a:r>
              <a:rPr spc="80" dirty="0"/>
              <a:t>Problems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793777" y="1911208"/>
            <a:ext cx="7191375" cy="2895600"/>
          </a:xfrm>
          <a:prstGeom prst="rect">
            <a:avLst/>
          </a:prstGeom>
        </p:spPr>
        <p:txBody>
          <a:bodyPr vert="horz" wrap="square" lIns="0" tIns="5080" rIns="0" bIns="0" rtlCol="0">
            <a:spAutoFit/>
          </a:bodyPr>
          <a:lstStyle/>
          <a:p>
            <a:pPr marL="12700" marR="566420">
              <a:lnSpc>
                <a:spcPct val="102299"/>
              </a:lnSpc>
              <a:spcBef>
                <a:spcPts val="40"/>
              </a:spcBef>
            </a:pPr>
            <a:r>
              <a:rPr sz="2200" spc="-5" dirty="0">
                <a:solidFill>
                  <a:srgbClr val="595959"/>
                </a:solidFill>
                <a:latin typeface="Times New Roman"/>
                <a:cs typeface="Times New Roman"/>
              </a:rPr>
              <a:t>Context-free</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grammars</a:t>
            </a:r>
            <a:r>
              <a:rPr sz="220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represent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many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parts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natural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spc="-10" dirty="0">
                <a:solidFill>
                  <a:srgbClr val="595959"/>
                </a:solidFill>
                <a:latin typeface="Times New Roman"/>
                <a:cs typeface="Times New Roman"/>
              </a:rPr>
              <a:t> </a:t>
            </a:r>
            <a:r>
              <a:rPr sz="2200" spc="-15" dirty="0">
                <a:solidFill>
                  <a:srgbClr val="595959"/>
                </a:solidFill>
                <a:latin typeface="Times New Roman"/>
                <a:cs typeface="Times New Roman"/>
              </a:rPr>
              <a:t>adequately.</a:t>
            </a:r>
            <a:endParaRPr sz="2200">
              <a:latin typeface="Times New Roman"/>
              <a:cs typeface="Times New Roman"/>
            </a:endParaRPr>
          </a:p>
          <a:p>
            <a:pPr marL="12700" marR="5080">
              <a:lnSpc>
                <a:spcPts val="2600"/>
              </a:lnSpc>
              <a:spcBef>
                <a:spcPts val="1280"/>
              </a:spcBef>
            </a:pPr>
            <a:r>
              <a:rPr sz="2200" spc="-5" dirty="0">
                <a:solidFill>
                  <a:srgbClr val="595959"/>
                </a:solidFill>
                <a:latin typeface="Times New Roman"/>
                <a:cs typeface="Times New Roman"/>
              </a:rPr>
              <a:t>Here are some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problems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difficult</a:t>
            </a:r>
            <a:r>
              <a:rPr sz="2200" spc="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represent</a:t>
            </a:r>
            <a:r>
              <a:rPr sz="2200" dirty="0">
                <a:solidFill>
                  <a:srgbClr val="595959"/>
                </a:solidFill>
                <a:latin typeface="Times New Roman"/>
                <a:cs typeface="Times New Roman"/>
              </a:rPr>
              <a:t> in 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CFG:</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Agreement</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Subcategorization</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Movement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want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better</a:t>
            </a:r>
            <a:r>
              <a:rPr sz="2000" spc="-10" dirty="0">
                <a:solidFill>
                  <a:srgbClr val="595959"/>
                </a:solidFill>
                <a:latin typeface="Times New Roman"/>
                <a:cs typeface="Times New Roman"/>
              </a:rPr>
              <a:t> term)</a:t>
            </a:r>
            <a:endParaRPr sz="20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96185" cy="665480"/>
          </a:xfrm>
          <a:prstGeom prst="rect">
            <a:avLst/>
          </a:prstGeom>
        </p:spPr>
        <p:txBody>
          <a:bodyPr vert="horz" wrap="square" lIns="0" tIns="12700" rIns="0" bIns="0" rtlCol="0">
            <a:spAutoFit/>
          </a:bodyPr>
          <a:lstStyle/>
          <a:p>
            <a:pPr marL="12700">
              <a:lnSpc>
                <a:spcPct val="100000"/>
              </a:lnSpc>
              <a:spcBef>
                <a:spcPts val="100"/>
              </a:spcBef>
            </a:pPr>
            <a:r>
              <a:rPr spc="100" dirty="0"/>
              <a:t>Agr</a:t>
            </a:r>
            <a:r>
              <a:rPr spc="95" dirty="0"/>
              <a:t>eeme</a:t>
            </a:r>
            <a:r>
              <a:rPr spc="100" dirty="0"/>
              <a:t>n</a:t>
            </a:r>
            <a:r>
              <a:rPr dirty="0"/>
              <a:t>t</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766966" y="1861551"/>
            <a:ext cx="1826260" cy="2131695"/>
          </a:xfrm>
          <a:prstGeom prst="rect">
            <a:avLst/>
          </a:prstGeom>
        </p:spPr>
        <p:txBody>
          <a:bodyPr vert="horz" wrap="square" lIns="0" tIns="20955" rIns="0" bIns="0" rtlCol="0">
            <a:spAutoFit/>
          </a:bodyPr>
          <a:lstStyle/>
          <a:p>
            <a:pPr marL="137795" marR="5080">
              <a:lnSpc>
                <a:spcPct val="122500"/>
              </a:lnSpc>
              <a:spcBef>
                <a:spcPts val="165"/>
              </a:spcBef>
            </a:pPr>
            <a:r>
              <a:rPr sz="2200" dirty="0">
                <a:solidFill>
                  <a:srgbClr val="6AA84F"/>
                </a:solidFill>
                <a:latin typeface="Times New Roman"/>
                <a:cs typeface="Times New Roman"/>
              </a:rPr>
              <a:t>This</a:t>
            </a:r>
            <a:r>
              <a:rPr sz="2200" spc="90" dirty="0">
                <a:solidFill>
                  <a:srgbClr val="6AA84F"/>
                </a:solidFill>
                <a:latin typeface="Times New Roman"/>
                <a:cs typeface="Times New Roman"/>
              </a:rPr>
              <a:t> </a:t>
            </a:r>
            <a:r>
              <a:rPr sz="2200" dirty="0">
                <a:solidFill>
                  <a:srgbClr val="6AA84F"/>
                </a:solidFill>
                <a:latin typeface="Times New Roman"/>
                <a:cs typeface="Times New Roman"/>
              </a:rPr>
              <a:t>dog </a:t>
            </a:r>
            <a:r>
              <a:rPr sz="2200" spc="5" dirty="0">
                <a:solidFill>
                  <a:srgbClr val="6AA84F"/>
                </a:solidFill>
                <a:latin typeface="Times New Roman"/>
                <a:cs typeface="Times New Roman"/>
              </a:rPr>
              <a:t> </a:t>
            </a:r>
            <a:r>
              <a:rPr sz="2200" spc="-5" dirty="0">
                <a:solidFill>
                  <a:srgbClr val="6AA84F"/>
                </a:solidFill>
                <a:latin typeface="Times New Roman"/>
                <a:cs typeface="Times New Roman"/>
              </a:rPr>
              <a:t>Those </a:t>
            </a:r>
            <a:r>
              <a:rPr sz="2200" dirty="0">
                <a:solidFill>
                  <a:srgbClr val="6AA84F"/>
                </a:solidFill>
                <a:latin typeface="Times New Roman"/>
                <a:cs typeface="Times New Roman"/>
              </a:rPr>
              <a:t>dogs </a:t>
            </a:r>
            <a:r>
              <a:rPr sz="2200" spc="5" dirty="0">
                <a:solidFill>
                  <a:srgbClr val="6AA84F"/>
                </a:solidFill>
                <a:latin typeface="Times New Roman"/>
                <a:cs typeface="Times New Roman"/>
              </a:rPr>
              <a:t> </a:t>
            </a:r>
            <a:r>
              <a:rPr sz="2200" dirty="0">
                <a:solidFill>
                  <a:srgbClr val="6AA84F"/>
                </a:solidFill>
                <a:latin typeface="Times New Roman"/>
                <a:cs typeface="Times New Roman"/>
              </a:rPr>
              <a:t>This dog </a:t>
            </a:r>
            <a:r>
              <a:rPr sz="2200" spc="-5" dirty="0">
                <a:solidFill>
                  <a:srgbClr val="6AA84F"/>
                </a:solidFill>
                <a:latin typeface="Times New Roman"/>
                <a:cs typeface="Times New Roman"/>
              </a:rPr>
              <a:t>eats </a:t>
            </a:r>
            <a:r>
              <a:rPr sz="2200" dirty="0">
                <a:solidFill>
                  <a:srgbClr val="6AA84F"/>
                </a:solidFill>
                <a:latin typeface="Times New Roman"/>
                <a:cs typeface="Times New Roman"/>
              </a:rPr>
              <a:t> </a:t>
            </a:r>
            <a:r>
              <a:rPr sz="2200" spc="-5" dirty="0">
                <a:solidFill>
                  <a:srgbClr val="6AA84F"/>
                </a:solidFill>
                <a:latin typeface="Times New Roman"/>
                <a:cs typeface="Times New Roman"/>
              </a:rPr>
              <a:t>Those</a:t>
            </a:r>
            <a:r>
              <a:rPr sz="2200" spc="-45" dirty="0">
                <a:solidFill>
                  <a:srgbClr val="6AA84F"/>
                </a:solidFill>
                <a:latin typeface="Times New Roman"/>
                <a:cs typeface="Times New Roman"/>
              </a:rPr>
              <a:t> </a:t>
            </a:r>
            <a:r>
              <a:rPr sz="2200" dirty="0">
                <a:solidFill>
                  <a:srgbClr val="6AA84F"/>
                </a:solidFill>
                <a:latin typeface="Times New Roman"/>
                <a:cs typeface="Times New Roman"/>
              </a:rPr>
              <a:t>dogs</a:t>
            </a:r>
            <a:r>
              <a:rPr sz="2200" spc="-45" dirty="0">
                <a:solidFill>
                  <a:srgbClr val="6AA84F"/>
                </a:solidFill>
                <a:latin typeface="Times New Roman"/>
                <a:cs typeface="Times New Roman"/>
              </a:rPr>
              <a:t> </a:t>
            </a:r>
            <a:r>
              <a:rPr sz="2200" spc="-5" dirty="0">
                <a:solidFill>
                  <a:srgbClr val="6AA84F"/>
                </a:solidFill>
                <a:latin typeface="Times New Roman"/>
                <a:cs typeface="Times New Roman"/>
              </a:rPr>
              <a:t>eat</a:t>
            </a:r>
            <a:endParaRPr sz="2200">
              <a:latin typeface="Times New Roman"/>
              <a:cs typeface="Times New Roman"/>
            </a:endParaRPr>
          </a:p>
          <a:p>
            <a:pPr marL="12700">
              <a:lnSpc>
                <a:spcPct val="100000"/>
              </a:lnSpc>
              <a:spcBef>
                <a:spcPts val="1180"/>
              </a:spcBef>
            </a:pPr>
            <a:r>
              <a:rPr sz="2000" spc="-5" dirty="0">
                <a:solidFill>
                  <a:srgbClr val="595959"/>
                </a:solidFill>
                <a:latin typeface="Times New Roman"/>
                <a:cs typeface="Times New Roman"/>
              </a:rPr>
              <a:t>In</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English:</a:t>
            </a:r>
            <a:endParaRPr sz="2000">
              <a:latin typeface="Times New Roman"/>
              <a:cs typeface="Times New Roman"/>
            </a:endParaRPr>
          </a:p>
        </p:txBody>
      </p:sp>
      <p:sp>
        <p:nvSpPr>
          <p:cNvPr id="4" name="object 4"/>
          <p:cNvSpPr txBox="1"/>
          <p:nvPr/>
        </p:nvSpPr>
        <p:spPr>
          <a:xfrm>
            <a:off x="4616450" y="1861551"/>
            <a:ext cx="1948814" cy="1676400"/>
          </a:xfrm>
          <a:prstGeom prst="rect">
            <a:avLst/>
          </a:prstGeom>
        </p:spPr>
        <p:txBody>
          <a:bodyPr vert="horz" wrap="square" lIns="0" tIns="96520" rIns="0" bIns="0" rtlCol="0">
            <a:spAutoFit/>
          </a:bodyPr>
          <a:lstStyle/>
          <a:p>
            <a:pPr marL="12700">
              <a:lnSpc>
                <a:spcPct val="100000"/>
              </a:lnSpc>
              <a:spcBef>
                <a:spcPts val="760"/>
              </a:spcBef>
            </a:pPr>
            <a:r>
              <a:rPr sz="2200" dirty="0">
                <a:solidFill>
                  <a:srgbClr val="FF0000"/>
                </a:solidFill>
                <a:latin typeface="Times New Roman"/>
                <a:cs typeface="Times New Roman"/>
              </a:rPr>
              <a:t>*This</a:t>
            </a:r>
            <a:r>
              <a:rPr sz="2200" spc="-30" dirty="0">
                <a:solidFill>
                  <a:srgbClr val="FF0000"/>
                </a:solidFill>
                <a:latin typeface="Times New Roman"/>
                <a:cs typeface="Times New Roman"/>
              </a:rPr>
              <a:t> </a:t>
            </a:r>
            <a:r>
              <a:rPr sz="2200" dirty="0">
                <a:solidFill>
                  <a:srgbClr val="FF0000"/>
                </a:solidFill>
                <a:latin typeface="Times New Roman"/>
                <a:cs typeface="Times New Roman"/>
              </a:rPr>
              <a:t>dogs</a:t>
            </a:r>
            <a:endParaRPr sz="2200">
              <a:latin typeface="Times New Roman"/>
              <a:cs typeface="Times New Roman"/>
            </a:endParaRPr>
          </a:p>
          <a:p>
            <a:pPr marL="12700">
              <a:lnSpc>
                <a:spcPct val="100000"/>
              </a:lnSpc>
              <a:spcBef>
                <a:spcPts val="660"/>
              </a:spcBef>
            </a:pPr>
            <a:r>
              <a:rPr sz="2200" spc="-5" dirty="0">
                <a:solidFill>
                  <a:srgbClr val="FF0000"/>
                </a:solidFill>
                <a:latin typeface="Times New Roman"/>
                <a:cs typeface="Times New Roman"/>
              </a:rPr>
              <a:t>*Those</a:t>
            </a:r>
            <a:r>
              <a:rPr sz="2200" spc="-20" dirty="0">
                <a:solidFill>
                  <a:srgbClr val="FF0000"/>
                </a:solidFill>
                <a:latin typeface="Times New Roman"/>
                <a:cs typeface="Times New Roman"/>
              </a:rPr>
              <a:t> </a:t>
            </a:r>
            <a:r>
              <a:rPr sz="2200" dirty="0">
                <a:solidFill>
                  <a:srgbClr val="FF0000"/>
                </a:solidFill>
                <a:latin typeface="Times New Roman"/>
                <a:cs typeface="Times New Roman"/>
              </a:rPr>
              <a:t>dog</a:t>
            </a:r>
            <a:endParaRPr sz="2200">
              <a:latin typeface="Times New Roman"/>
              <a:cs typeface="Times New Roman"/>
            </a:endParaRPr>
          </a:p>
          <a:p>
            <a:pPr marL="12700">
              <a:lnSpc>
                <a:spcPct val="100000"/>
              </a:lnSpc>
              <a:spcBef>
                <a:spcPts val="560"/>
              </a:spcBef>
            </a:pPr>
            <a:r>
              <a:rPr sz="2200" dirty="0">
                <a:solidFill>
                  <a:srgbClr val="FF0000"/>
                </a:solidFill>
                <a:latin typeface="Times New Roman"/>
                <a:cs typeface="Times New Roman"/>
              </a:rPr>
              <a:t>*This</a:t>
            </a:r>
            <a:r>
              <a:rPr sz="2200" spc="-25" dirty="0">
                <a:solidFill>
                  <a:srgbClr val="FF0000"/>
                </a:solidFill>
                <a:latin typeface="Times New Roman"/>
                <a:cs typeface="Times New Roman"/>
              </a:rPr>
              <a:t> </a:t>
            </a:r>
            <a:r>
              <a:rPr sz="2200" dirty="0">
                <a:solidFill>
                  <a:srgbClr val="FF0000"/>
                </a:solidFill>
                <a:latin typeface="Times New Roman"/>
                <a:cs typeface="Times New Roman"/>
              </a:rPr>
              <a:t>dog</a:t>
            </a:r>
            <a:r>
              <a:rPr sz="2200" spc="-15" dirty="0">
                <a:solidFill>
                  <a:srgbClr val="FF0000"/>
                </a:solidFill>
                <a:latin typeface="Times New Roman"/>
                <a:cs typeface="Times New Roman"/>
              </a:rPr>
              <a:t> </a:t>
            </a:r>
            <a:r>
              <a:rPr sz="2200" spc="-5" dirty="0">
                <a:solidFill>
                  <a:srgbClr val="FF0000"/>
                </a:solidFill>
                <a:latin typeface="Times New Roman"/>
                <a:cs typeface="Times New Roman"/>
              </a:rPr>
              <a:t>eat</a:t>
            </a:r>
            <a:endParaRPr sz="2200">
              <a:latin typeface="Times New Roman"/>
              <a:cs typeface="Times New Roman"/>
            </a:endParaRPr>
          </a:p>
          <a:p>
            <a:pPr marL="12700">
              <a:lnSpc>
                <a:spcPct val="100000"/>
              </a:lnSpc>
              <a:spcBef>
                <a:spcPts val="560"/>
              </a:spcBef>
            </a:pPr>
            <a:r>
              <a:rPr sz="2200" spc="-5" dirty="0">
                <a:solidFill>
                  <a:srgbClr val="FF0000"/>
                </a:solidFill>
                <a:latin typeface="Times New Roman"/>
                <a:cs typeface="Times New Roman"/>
              </a:rPr>
              <a:t>*Those</a:t>
            </a:r>
            <a:r>
              <a:rPr sz="2200" spc="-35" dirty="0">
                <a:solidFill>
                  <a:srgbClr val="FF0000"/>
                </a:solidFill>
                <a:latin typeface="Times New Roman"/>
                <a:cs typeface="Times New Roman"/>
              </a:rPr>
              <a:t> </a:t>
            </a:r>
            <a:r>
              <a:rPr sz="2200" dirty="0">
                <a:solidFill>
                  <a:srgbClr val="FF0000"/>
                </a:solidFill>
                <a:latin typeface="Times New Roman"/>
                <a:cs typeface="Times New Roman"/>
              </a:rPr>
              <a:t>dogs</a:t>
            </a:r>
            <a:r>
              <a:rPr sz="2200" spc="-40" dirty="0">
                <a:solidFill>
                  <a:srgbClr val="FF0000"/>
                </a:solidFill>
                <a:latin typeface="Times New Roman"/>
                <a:cs typeface="Times New Roman"/>
              </a:rPr>
              <a:t> </a:t>
            </a:r>
            <a:r>
              <a:rPr sz="2200" spc="-5" dirty="0">
                <a:solidFill>
                  <a:srgbClr val="FF0000"/>
                </a:solidFill>
                <a:latin typeface="Times New Roman"/>
                <a:cs typeface="Times New Roman"/>
              </a:rPr>
              <a:t>eats</a:t>
            </a:r>
            <a:endParaRPr sz="2200">
              <a:latin typeface="Times New Roman"/>
              <a:cs typeface="Times New Roman"/>
            </a:endParaRPr>
          </a:p>
        </p:txBody>
      </p:sp>
      <p:sp>
        <p:nvSpPr>
          <p:cNvPr id="5" name="object 5"/>
          <p:cNvSpPr txBox="1"/>
          <p:nvPr/>
        </p:nvSpPr>
        <p:spPr>
          <a:xfrm>
            <a:off x="766966" y="3967307"/>
            <a:ext cx="7895590" cy="2159000"/>
          </a:xfrm>
          <a:prstGeom prst="rect">
            <a:avLst/>
          </a:prstGeom>
        </p:spPr>
        <p:txBody>
          <a:bodyPr vert="horz" wrap="square" lIns="0" tIns="165100" rIns="0" bIns="0" rtlCol="0">
            <a:spAutoFit/>
          </a:bodyPr>
          <a:lstStyle/>
          <a:p>
            <a:pPr marL="48895">
              <a:lnSpc>
                <a:spcPct val="100000"/>
              </a:lnSpc>
              <a:spcBef>
                <a:spcPts val="1300"/>
              </a:spcBef>
              <a:tabLst>
                <a:tab pos="313055" algn="l"/>
              </a:tabLst>
            </a:pPr>
            <a:r>
              <a:rPr sz="2000" spc="-15" dirty="0">
                <a:solidFill>
                  <a:srgbClr val="002060"/>
                </a:solidFill>
                <a:latin typeface="Impact"/>
                <a:cs typeface="Impact"/>
              </a:rPr>
              <a:t>­	</a:t>
            </a:r>
            <a:r>
              <a:rPr sz="2000" spc="-5" dirty="0">
                <a:solidFill>
                  <a:srgbClr val="595959"/>
                </a:solidFill>
                <a:latin typeface="Times New Roman"/>
                <a:cs typeface="Times New Roman"/>
              </a:rPr>
              <a:t>Subjects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 have to</a:t>
            </a:r>
            <a:r>
              <a:rPr sz="2000" dirty="0">
                <a:solidFill>
                  <a:srgbClr val="595959"/>
                </a:solidFill>
                <a:latin typeface="Times New Roman"/>
                <a:cs typeface="Times New Roman"/>
              </a:rPr>
              <a:t> </a:t>
            </a:r>
            <a:r>
              <a:rPr sz="2000" spc="-5" dirty="0">
                <a:solidFill>
                  <a:srgbClr val="595959"/>
                </a:solidFill>
                <a:latin typeface="Times New Roman"/>
                <a:cs typeface="Times New Roman"/>
              </a:rPr>
              <a:t>agree in</a:t>
            </a:r>
            <a:r>
              <a:rPr sz="2000" dirty="0">
                <a:solidFill>
                  <a:srgbClr val="595959"/>
                </a:solidFill>
                <a:latin typeface="Times New Roman"/>
                <a:cs typeface="Times New Roman"/>
              </a:rPr>
              <a:t> </a:t>
            </a:r>
            <a:r>
              <a:rPr sz="2000" spc="-5" dirty="0">
                <a:solidFill>
                  <a:srgbClr val="595959"/>
                </a:solidFill>
                <a:latin typeface="Times New Roman"/>
                <a:cs typeface="Times New Roman"/>
              </a:rPr>
              <a:t>person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number</a:t>
            </a:r>
            <a:endParaRPr sz="2000">
              <a:latin typeface="Times New Roman"/>
              <a:cs typeface="Times New Roman"/>
            </a:endParaRPr>
          </a:p>
          <a:p>
            <a:pPr marL="48895">
              <a:lnSpc>
                <a:spcPct val="100000"/>
              </a:lnSpc>
              <a:spcBef>
                <a:spcPts val="1200"/>
              </a:spcBef>
              <a:tabLst>
                <a:tab pos="313055" algn="l"/>
              </a:tabLst>
            </a:pPr>
            <a:r>
              <a:rPr sz="2000" spc="-15" dirty="0">
                <a:solidFill>
                  <a:srgbClr val="002060"/>
                </a:solidFill>
                <a:latin typeface="Impact"/>
                <a:cs typeface="Impact"/>
              </a:rPr>
              <a:t>­	</a:t>
            </a:r>
            <a:r>
              <a:rPr sz="2000" spc="-5" dirty="0">
                <a:solidFill>
                  <a:srgbClr val="595959"/>
                </a:solidFill>
                <a:latin typeface="Times New Roman"/>
                <a:cs typeface="Times New Roman"/>
              </a:rPr>
              <a:t>Determiners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a:t>
            </a:r>
            <a:r>
              <a:rPr sz="2000" dirty="0">
                <a:solidFill>
                  <a:srgbClr val="595959"/>
                </a:solidFill>
                <a:latin typeface="Times New Roman"/>
                <a:cs typeface="Times New Roman"/>
              </a:rPr>
              <a:t>nouns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agree in number</a:t>
            </a:r>
            <a:endParaRPr sz="2000">
              <a:latin typeface="Times New Roman"/>
              <a:cs typeface="Times New Roman"/>
            </a:endParaRPr>
          </a:p>
          <a:p>
            <a:pPr marL="12700">
              <a:lnSpc>
                <a:spcPct val="100000"/>
              </a:lnSpc>
              <a:spcBef>
                <a:spcPts val="1200"/>
              </a:spcBef>
            </a:pPr>
            <a:r>
              <a:rPr sz="2000" spc="-5" dirty="0">
                <a:solidFill>
                  <a:srgbClr val="595959"/>
                </a:solidFill>
                <a:latin typeface="Times New Roman"/>
                <a:cs typeface="Times New Roman"/>
              </a:rPr>
              <a:t>Many languages have agreement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systems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far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more complex</a:t>
            </a:r>
            <a:r>
              <a:rPr sz="2000" dirty="0">
                <a:solidFill>
                  <a:srgbClr val="595959"/>
                </a:solidFill>
                <a:latin typeface="Times New Roman"/>
                <a:cs typeface="Times New Roman"/>
              </a:rPr>
              <a:t> </a:t>
            </a:r>
            <a:r>
              <a:rPr sz="2000" spc="-5" dirty="0">
                <a:solidFill>
                  <a:srgbClr val="595959"/>
                </a:solidFill>
                <a:latin typeface="Times New Roman"/>
                <a:cs typeface="Times New Roman"/>
              </a:rPr>
              <a:t>than</a:t>
            </a:r>
            <a:r>
              <a:rPr sz="2000" dirty="0">
                <a:solidFill>
                  <a:srgbClr val="595959"/>
                </a:solidFill>
                <a:latin typeface="Times New Roman"/>
                <a:cs typeface="Times New Roman"/>
              </a:rPr>
              <a:t> </a:t>
            </a:r>
            <a:r>
              <a:rPr sz="2000" spc="-5" dirty="0">
                <a:solidFill>
                  <a:srgbClr val="595959"/>
                </a:solidFill>
                <a:latin typeface="Times New Roman"/>
                <a:cs typeface="Times New Roman"/>
              </a:rPr>
              <a:t>this.</a:t>
            </a:r>
            <a:endParaRPr sz="2000">
              <a:latin typeface="Times New Roman"/>
              <a:cs typeface="Times New Roman"/>
            </a:endParaRPr>
          </a:p>
          <a:p>
            <a:pPr marL="12700" marR="263525">
              <a:lnSpc>
                <a:spcPct val="100000"/>
              </a:lnSpc>
              <a:spcBef>
                <a:spcPts val="1200"/>
              </a:spcBef>
            </a:pPr>
            <a:r>
              <a:rPr sz="2000" spc="-5" dirty="0">
                <a:solidFill>
                  <a:srgbClr val="595959"/>
                </a:solidFill>
                <a:latin typeface="Times New Roman"/>
                <a:cs typeface="Times New Roman"/>
              </a:rPr>
              <a:t>Solution can </a:t>
            </a:r>
            <a:r>
              <a:rPr sz="2000" dirty="0">
                <a:solidFill>
                  <a:srgbClr val="595959"/>
                </a:solidFill>
                <a:latin typeface="Times New Roman"/>
                <a:cs typeface="Times New Roman"/>
              </a:rPr>
              <a:t>be </a:t>
            </a:r>
            <a:r>
              <a:rPr sz="2000" spc="-5" dirty="0">
                <a:solidFill>
                  <a:srgbClr val="595959"/>
                </a:solidFill>
                <a:latin typeface="Times New Roman"/>
                <a:cs typeface="Times New Roman"/>
              </a:rPr>
              <a:t>either to add rules with agreement </a:t>
            </a:r>
            <a:r>
              <a:rPr sz="2000" dirty="0">
                <a:solidFill>
                  <a:srgbClr val="595959"/>
                </a:solidFill>
                <a:latin typeface="Times New Roman"/>
                <a:cs typeface="Times New Roman"/>
              </a:rPr>
              <a:t>or </a:t>
            </a:r>
            <a:r>
              <a:rPr sz="2000" spc="-5" dirty="0">
                <a:solidFill>
                  <a:srgbClr val="595959"/>
                </a:solidFill>
                <a:latin typeface="Times New Roman"/>
                <a:cs typeface="Times New Roman"/>
              </a:rPr>
              <a:t>to have </a:t>
            </a:r>
            <a:r>
              <a:rPr sz="2000" dirty="0">
                <a:solidFill>
                  <a:srgbClr val="595959"/>
                </a:solidFill>
                <a:latin typeface="Times New Roman"/>
                <a:cs typeface="Times New Roman"/>
              </a:rPr>
              <a:t>a </a:t>
            </a:r>
            <a:r>
              <a:rPr sz="2000" spc="-5" dirty="0">
                <a:solidFill>
                  <a:srgbClr val="595959"/>
                </a:solidFill>
                <a:latin typeface="Times New Roman"/>
                <a:cs typeface="Times New Roman"/>
              </a:rPr>
              <a:t>layer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grammar</a:t>
            </a:r>
            <a:r>
              <a:rPr sz="2000" spc="-10" dirty="0">
                <a:solidFill>
                  <a:srgbClr val="595959"/>
                </a:solidFill>
                <a:latin typeface="Times New Roman"/>
                <a:cs typeface="Times New Roman"/>
              </a:rPr>
              <a:t> called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features.</a:t>
            </a:r>
            <a:endParaRPr sz="20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3</a:t>
            </a:fld>
            <a:endParaRPr sz="800" dirty="0">
              <a:latin typeface="Times New Roman"/>
              <a:cs typeface="Times New Roman"/>
            </a:endParaRPr>
          </a:p>
        </p:txBody>
      </p:sp>
      <p:sp>
        <p:nvSpPr>
          <p:cNvPr id="3" name="object 3"/>
          <p:cNvSpPr txBox="1"/>
          <p:nvPr/>
        </p:nvSpPr>
        <p:spPr>
          <a:xfrm>
            <a:off x="776503" y="2014091"/>
            <a:ext cx="7380303" cy="4321696"/>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5 - Resources</a:t>
            </a:r>
          </a:p>
          <a:p>
            <a:pPr algn="l">
              <a:spcBef>
                <a:spcPts val="1200"/>
              </a:spcBef>
            </a:pPr>
            <a:r>
              <a:rPr lang="en-US" sz="1400" i="0" u="sng" dirty="0">
                <a:solidFill>
                  <a:srgbClr val="282828"/>
                </a:solidFill>
                <a:effectLst/>
                <a:latin typeface="Proxima Nova"/>
              </a:rPr>
              <a:t>Linguistic Theory</a:t>
            </a:r>
          </a:p>
          <a:p>
            <a:pPr algn="l">
              <a:spcBef>
                <a:spcPts val="600"/>
              </a:spcBef>
            </a:pPr>
            <a:r>
              <a:rPr lang="en-US" sz="1400" b="0" i="0" dirty="0">
                <a:solidFill>
                  <a:srgbClr val="282828"/>
                </a:solidFill>
                <a:effectLst/>
                <a:latin typeface="Proxima Nova"/>
              </a:rPr>
              <a:t>De </a:t>
            </a:r>
            <a:r>
              <a:rPr lang="en-US" sz="1400" b="0" i="0" dirty="0" err="1">
                <a:solidFill>
                  <a:srgbClr val="282828"/>
                </a:solidFill>
                <a:effectLst/>
                <a:latin typeface="Proxima Nova"/>
              </a:rPr>
              <a:t>Marneffe</a:t>
            </a:r>
            <a:r>
              <a:rPr lang="en-US" sz="1400" b="0" i="0" dirty="0">
                <a:solidFill>
                  <a:srgbClr val="282828"/>
                </a:solidFill>
                <a:effectLst/>
                <a:latin typeface="Proxima Nova"/>
              </a:rPr>
              <a:t>, </a:t>
            </a:r>
            <a:r>
              <a:rPr lang="en-US" sz="1400" b="0" i="0" dirty="0" err="1">
                <a:solidFill>
                  <a:srgbClr val="282828"/>
                </a:solidFill>
                <a:effectLst/>
                <a:latin typeface="Proxima Nova"/>
              </a:rPr>
              <a:t>MacCartney</a:t>
            </a:r>
            <a:r>
              <a:rPr lang="en-US" sz="1400" b="0" i="0" dirty="0">
                <a:solidFill>
                  <a:srgbClr val="282828"/>
                </a:solidFill>
                <a:effectLst/>
                <a:latin typeface="Proxima Nova"/>
              </a:rPr>
              <a:t>, &amp; Manning. (2006). Generating typed dependency parses from phrase structure parses. LREC (Language Resources and Evaluation Conference).</a:t>
            </a:r>
          </a:p>
          <a:p>
            <a:pPr algn="l">
              <a:spcBef>
                <a:spcPts val="1200"/>
              </a:spcBef>
            </a:pPr>
            <a:r>
              <a:rPr lang="en-US" sz="1400" i="0" u="sng" dirty="0">
                <a:solidFill>
                  <a:srgbClr val="282828"/>
                </a:solidFill>
                <a:effectLst/>
                <a:latin typeface="Proxima Nova"/>
              </a:rPr>
              <a:t>Available Parsers:</a:t>
            </a:r>
          </a:p>
          <a:p>
            <a:pPr algn="l">
              <a:spcBef>
                <a:spcPts val="600"/>
              </a:spcBef>
            </a:pPr>
            <a:r>
              <a:rPr lang="en-US" sz="1400" b="0" i="0" dirty="0">
                <a:solidFill>
                  <a:srgbClr val="282828"/>
                </a:solidFill>
                <a:effectLst/>
                <a:latin typeface="Proxima Nova"/>
              </a:rPr>
              <a:t>Among the family of lexicalized statistical parsers are the original Collins parser (Michael Collins 1996, 1999) and the </a:t>
            </a:r>
            <a:r>
              <a:rPr lang="en-US" sz="1400" b="0" i="0" dirty="0" err="1">
                <a:solidFill>
                  <a:srgbClr val="282828"/>
                </a:solidFill>
                <a:effectLst/>
                <a:latin typeface="Proxima Nova"/>
              </a:rPr>
              <a:t>Charniak</a:t>
            </a:r>
            <a:r>
              <a:rPr lang="en-US" sz="1400" b="0" i="0" dirty="0">
                <a:solidFill>
                  <a:srgbClr val="282828"/>
                </a:solidFill>
                <a:effectLst/>
                <a:latin typeface="Proxima Nova"/>
              </a:rPr>
              <a:t> parser (1997). Both are publicly available and widely used, for noncommercial purposes.</a:t>
            </a:r>
          </a:p>
          <a:p>
            <a:pPr algn="l">
              <a:spcBef>
                <a:spcPts val="1200"/>
              </a:spcBef>
            </a:pPr>
            <a:r>
              <a:rPr lang="en-US" sz="1400" b="0" i="0" dirty="0">
                <a:solidFill>
                  <a:srgbClr val="282828"/>
                </a:solidFill>
                <a:effectLst/>
                <a:latin typeface="Proxima Nova"/>
              </a:rPr>
              <a:t>The </a:t>
            </a:r>
            <a:r>
              <a:rPr lang="en-US" sz="1400" b="0" i="0" dirty="0" err="1">
                <a:solidFill>
                  <a:srgbClr val="282828"/>
                </a:solidFill>
                <a:effectLst/>
                <a:latin typeface="Proxima Nova"/>
              </a:rPr>
              <a:t>Charniak</a:t>
            </a:r>
            <a:r>
              <a:rPr lang="en-US" sz="1400" b="0" i="0" dirty="0">
                <a:solidFill>
                  <a:srgbClr val="282828"/>
                </a:solidFill>
                <a:effectLst/>
                <a:latin typeface="Proxima Nova"/>
              </a:rPr>
              <a:t> series of parsers is still under development, by Eugene </a:t>
            </a:r>
            <a:r>
              <a:rPr lang="en-US" sz="1400" b="0" i="0" dirty="0" err="1">
                <a:solidFill>
                  <a:srgbClr val="282828"/>
                </a:solidFill>
                <a:effectLst/>
                <a:latin typeface="Proxima Nova"/>
              </a:rPr>
              <a:t>Charniak</a:t>
            </a:r>
            <a:r>
              <a:rPr lang="en-US" sz="1400" b="0" i="0" dirty="0">
                <a:solidFill>
                  <a:srgbClr val="282828"/>
                </a:solidFill>
                <a:effectLst/>
                <a:latin typeface="Proxima Nova"/>
              </a:rPr>
              <a:t> and his group; it produces N-best parse trees. Its evaluation is on the Penn Treebank at about 91% F measure.</a:t>
            </a:r>
          </a:p>
          <a:p>
            <a:pPr algn="l">
              <a:spcBef>
                <a:spcPts val="600"/>
              </a:spcBef>
            </a:pPr>
            <a:r>
              <a:rPr lang="en-US" sz="1400" b="0" i="0" dirty="0">
                <a:solidFill>
                  <a:srgbClr val="282828"/>
                </a:solidFill>
                <a:effectLst/>
                <a:latin typeface="Proxima Nova"/>
              </a:rPr>
              <a:t>Another top performing parser, originally by Dan Klein and Christopher Manning, is available from the Stanford NLP group. It combines “</a:t>
            </a:r>
            <a:r>
              <a:rPr lang="en-US" sz="1400" b="0" i="0" u="none" strike="noStrike" dirty="0">
                <a:solidFill>
                  <a:srgbClr val="2278B5"/>
                </a:solidFill>
                <a:effectLst/>
                <a:latin typeface="Proxima Nova"/>
                <a:hlinkClick r:id="rId2"/>
              </a:rPr>
              <a:t>separate PCFG phrase structure and lexical dependency experts</a:t>
            </a:r>
            <a:r>
              <a:rPr lang="en-US" sz="1400" b="0" i="0" dirty="0">
                <a:solidFill>
                  <a:srgbClr val="282828"/>
                </a:solidFill>
                <a:effectLst/>
                <a:latin typeface="Proxima Nova"/>
              </a:rPr>
              <a:t>.”</a:t>
            </a:r>
          </a:p>
          <a:p>
            <a:pPr algn="l">
              <a:spcBef>
                <a:spcPts val="600"/>
              </a:spcBef>
            </a:pPr>
            <a:r>
              <a:rPr lang="en-US" sz="1400" b="0" i="0" dirty="0">
                <a:solidFill>
                  <a:srgbClr val="282828"/>
                </a:solidFill>
                <a:effectLst/>
                <a:latin typeface="Proxima Nova"/>
              </a:rPr>
              <a:t>The CCG parsers are available from their open source page </a:t>
            </a:r>
            <a:r>
              <a:rPr lang="en-US" sz="1400" b="0" i="0" u="none" strike="noStrike" dirty="0">
                <a:solidFill>
                  <a:srgbClr val="2278B5"/>
                </a:solidFill>
                <a:effectLst/>
                <a:latin typeface="Proxima Nova"/>
                <a:hlinkClick r:id="rId3"/>
              </a:rPr>
              <a:t>here</a:t>
            </a:r>
            <a:r>
              <a:rPr lang="en-US" sz="1400" b="0" i="0" dirty="0">
                <a:solidFill>
                  <a:srgbClr val="282828"/>
                </a:solidFill>
                <a:effectLst/>
                <a:latin typeface="Proxima Nova"/>
              </a:rPr>
              <a:t>.</a:t>
            </a:r>
          </a:p>
          <a:p>
            <a:pPr algn="l"/>
            <a:r>
              <a:rPr lang="en-US" sz="1400" b="0" i="0" dirty="0">
                <a:solidFill>
                  <a:srgbClr val="282828"/>
                </a:solidFill>
                <a:effectLst/>
                <a:latin typeface="Proxima Nova"/>
              </a:rPr>
              <a:t>Parsers are also available through the </a:t>
            </a:r>
            <a:r>
              <a:rPr lang="en-US" sz="1400" b="0" i="0" dirty="0" err="1">
                <a:solidFill>
                  <a:srgbClr val="282828"/>
                </a:solidFill>
                <a:effectLst/>
                <a:latin typeface="Proxima Nova"/>
              </a:rPr>
              <a:t>OpenNLP</a:t>
            </a:r>
            <a:r>
              <a:rPr lang="en-US" sz="1400" b="0" i="0" dirty="0">
                <a:solidFill>
                  <a:srgbClr val="282828"/>
                </a:solidFill>
                <a:effectLst/>
                <a:latin typeface="Proxima Nova"/>
              </a:rPr>
              <a:t> project, with the</a:t>
            </a:r>
            <a:r>
              <a:rPr lang="en-US" sz="1400" b="0" i="0" u="none" strike="noStrike" dirty="0">
                <a:solidFill>
                  <a:srgbClr val="2278B5"/>
                </a:solidFill>
                <a:effectLst/>
                <a:latin typeface="Proxima Nova"/>
                <a:hlinkClick r:id="rId4"/>
              </a:rPr>
              <a:t> </a:t>
            </a:r>
            <a:r>
              <a:rPr lang="en-US" sz="1400" b="0" i="0" u="none" strike="noStrike" dirty="0" err="1">
                <a:solidFill>
                  <a:srgbClr val="2278B5"/>
                </a:solidFill>
                <a:effectLst/>
                <a:latin typeface="Proxima Nova"/>
                <a:hlinkClick r:id="rId4"/>
              </a:rPr>
              <a:t>OpenNLP</a:t>
            </a:r>
            <a:r>
              <a:rPr lang="en-US" sz="1400" b="0" i="0" u="none" strike="noStrike" dirty="0">
                <a:solidFill>
                  <a:srgbClr val="2278B5"/>
                </a:solidFill>
                <a:effectLst/>
                <a:latin typeface="Proxima Nova"/>
                <a:hlinkClick r:id="rId4"/>
              </a:rPr>
              <a:t> API</a:t>
            </a:r>
            <a:r>
              <a:rPr lang="en-US" sz="1400" b="0" i="0" dirty="0">
                <a:solidFill>
                  <a:srgbClr val="282828"/>
                </a:solidFill>
                <a:effectLst/>
                <a:latin typeface="Proxima Nova"/>
              </a:rPr>
              <a:t>.</a:t>
            </a:r>
          </a:p>
        </p:txBody>
      </p:sp>
    </p:spTree>
    <p:extLst>
      <p:ext uri="{BB962C8B-B14F-4D97-AF65-F5344CB8AC3E}">
        <p14:creationId xmlns:p14="http://schemas.microsoft.com/office/powerpoint/2010/main" val="408511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76065" cy="665480"/>
          </a:xfrm>
          <a:prstGeom prst="rect">
            <a:avLst/>
          </a:prstGeom>
        </p:spPr>
        <p:txBody>
          <a:bodyPr vert="horz" wrap="square" lIns="0" tIns="12700" rIns="0" bIns="0" rtlCol="0">
            <a:spAutoFit/>
          </a:bodyPr>
          <a:lstStyle/>
          <a:p>
            <a:pPr marL="12700">
              <a:lnSpc>
                <a:spcPct val="100000"/>
              </a:lnSpc>
              <a:spcBef>
                <a:spcPts val="100"/>
              </a:spcBef>
            </a:pPr>
            <a:r>
              <a:rPr spc="85" dirty="0"/>
              <a:t>Subcategorization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807888" y="1812430"/>
            <a:ext cx="7634605" cy="367792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Subcategorization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expresses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constraints 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particular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 </a:t>
            </a:r>
            <a:r>
              <a:rPr sz="2200" dirty="0">
                <a:solidFill>
                  <a:srgbClr val="595959"/>
                </a:solidFill>
                <a:latin typeface="Times New Roman"/>
                <a:cs typeface="Times New Roman"/>
              </a:rPr>
              <a:t> </a:t>
            </a:r>
            <a:r>
              <a:rPr sz="2200" spc="-5" dirty="0">
                <a:solidFill>
                  <a:srgbClr val="595959"/>
                </a:solidFill>
                <a:latin typeface="Times New Roman"/>
                <a:cs typeface="Times New Roman"/>
              </a:rPr>
              <a:t>(sometimes called</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predicate)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places </a:t>
            </a:r>
            <a:r>
              <a:rPr sz="2200" dirty="0">
                <a:solidFill>
                  <a:srgbClr val="595959"/>
                </a:solidFill>
                <a:latin typeface="Times New Roman"/>
                <a:cs typeface="Times New Roman"/>
              </a:rPr>
              <a:t>on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number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syntactic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types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arguments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it </a:t>
            </a:r>
            <a:r>
              <a:rPr sz="2200" spc="-5" dirty="0">
                <a:solidFill>
                  <a:srgbClr val="595959"/>
                </a:solidFill>
                <a:latin typeface="Times New Roman"/>
                <a:cs typeface="Times New Roman"/>
              </a:rPr>
              <a:t>wants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take (occur</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Sneeze:</a:t>
            </a:r>
            <a:r>
              <a:rPr sz="2000" spc="-20" dirty="0">
                <a:solidFill>
                  <a:srgbClr val="595959"/>
                </a:solidFill>
                <a:latin typeface="Times New Roman"/>
                <a:cs typeface="Times New Roman"/>
              </a:rPr>
              <a:t> </a:t>
            </a:r>
            <a:r>
              <a:rPr sz="2000" i="1" spc="-5" dirty="0">
                <a:solidFill>
                  <a:srgbClr val="595959"/>
                </a:solidFill>
                <a:latin typeface="Times New Roman"/>
                <a:cs typeface="Times New Roman"/>
              </a:rPr>
              <a:t>John sneezed</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Find:</a:t>
            </a:r>
            <a:r>
              <a:rPr sz="2000" spc="-15" dirty="0">
                <a:solidFill>
                  <a:srgbClr val="595959"/>
                </a:solidFill>
                <a:latin typeface="Times New Roman"/>
                <a:cs typeface="Times New Roman"/>
              </a:rPr>
              <a:t> </a:t>
            </a:r>
            <a:r>
              <a:rPr sz="2000" i="1" spc="-5" dirty="0">
                <a:solidFill>
                  <a:srgbClr val="595959"/>
                </a:solidFill>
                <a:latin typeface="Times New Roman"/>
                <a:cs typeface="Times New Roman"/>
              </a:rPr>
              <a:t>Please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find</a:t>
            </a:r>
            <a:r>
              <a:rPr sz="2000" i="1" spc="-10" dirty="0">
                <a:solidFill>
                  <a:srgbClr val="595959"/>
                </a:solidFill>
                <a:latin typeface="Times New Roman"/>
                <a:cs typeface="Times New Roman"/>
              </a:rPr>
              <a:t> </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flight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NY]NP</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Give:</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Give </a:t>
            </a:r>
            <a:r>
              <a:rPr sz="2000" spc="-5" dirty="0">
                <a:solidFill>
                  <a:srgbClr val="595959"/>
                </a:solidFill>
                <a:latin typeface="Times New Roman"/>
                <a:cs typeface="Times New Roman"/>
              </a:rPr>
              <a:t>[me]NP</a:t>
            </a:r>
            <a:r>
              <a:rPr sz="2000" spc="-75" dirty="0">
                <a:solidFill>
                  <a:srgbClr val="595959"/>
                </a:solidFill>
                <a:latin typeface="Times New Roman"/>
                <a:cs typeface="Times New Roman"/>
              </a:rPr>
              <a:t> </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cheaper fare]NP</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Help:</a:t>
            </a:r>
            <a:r>
              <a:rPr sz="2000" spc="-15" dirty="0">
                <a:solidFill>
                  <a:srgbClr val="595959"/>
                </a:solidFill>
                <a:latin typeface="Times New Roman"/>
                <a:cs typeface="Times New Roman"/>
              </a:rPr>
              <a:t> </a:t>
            </a:r>
            <a:r>
              <a:rPr sz="2000" i="1" dirty="0">
                <a:solidFill>
                  <a:srgbClr val="595959"/>
                </a:solidFill>
                <a:latin typeface="Times New Roman"/>
                <a:cs typeface="Times New Roman"/>
              </a:rPr>
              <a:t>Can</a:t>
            </a:r>
            <a:r>
              <a:rPr sz="2000" i="1" spc="-5" dirty="0">
                <a:solidFill>
                  <a:srgbClr val="595959"/>
                </a:solidFill>
                <a:latin typeface="Times New Roman"/>
                <a:cs typeface="Times New Roman"/>
              </a:rPr>
              <a:t> you</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help </a:t>
            </a:r>
            <a:r>
              <a:rPr sz="2000" spc="-5" dirty="0">
                <a:solidFill>
                  <a:srgbClr val="595959"/>
                </a:solidFill>
                <a:latin typeface="Times New Roman"/>
                <a:cs typeface="Times New Roman"/>
              </a:rPr>
              <a:t>[me]NP</a:t>
            </a:r>
            <a:r>
              <a:rPr sz="2000" spc="420"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flight]PP</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Prefer:</a:t>
            </a:r>
            <a:r>
              <a:rPr sz="2000" spc="-10" dirty="0">
                <a:solidFill>
                  <a:srgbClr val="595959"/>
                </a:solidFill>
                <a:latin typeface="Times New Roman"/>
                <a:cs typeface="Times New Roman"/>
              </a:rPr>
              <a:t> </a:t>
            </a:r>
            <a:r>
              <a:rPr sz="2000" dirty="0">
                <a:solidFill>
                  <a:srgbClr val="595959"/>
                </a:solidFill>
                <a:latin typeface="Times New Roman"/>
                <a:cs typeface="Times New Roman"/>
              </a:rPr>
              <a:t>I</a:t>
            </a:r>
            <a:r>
              <a:rPr sz="2000" spc="-5" dirty="0">
                <a:solidFill>
                  <a:srgbClr val="595959"/>
                </a:solidFill>
                <a:latin typeface="Times New Roman"/>
                <a:cs typeface="Times New Roman"/>
              </a:rPr>
              <a:t> </a:t>
            </a:r>
            <a:r>
              <a:rPr sz="2000" i="1" spc="-20" dirty="0">
                <a:solidFill>
                  <a:srgbClr val="595959"/>
                </a:solidFill>
                <a:latin typeface="Times New Roman"/>
                <a:cs typeface="Times New Roman"/>
              </a:rPr>
              <a:t>prefer</a:t>
            </a:r>
            <a:r>
              <a:rPr sz="2000" i="1" spc="-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leave </a:t>
            </a:r>
            <a:r>
              <a:rPr sz="2000" spc="-10" dirty="0">
                <a:solidFill>
                  <a:srgbClr val="595959"/>
                </a:solidFill>
                <a:latin typeface="Times New Roman"/>
                <a:cs typeface="Times New Roman"/>
              </a:rPr>
              <a:t>earlier]TO-VP</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30" dirty="0">
                <a:solidFill>
                  <a:srgbClr val="595959"/>
                </a:solidFill>
                <a:latin typeface="Times New Roman"/>
                <a:cs typeface="Times New Roman"/>
              </a:rPr>
              <a:t>Told:</a:t>
            </a:r>
            <a:r>
              <a:rPr sz="2000" spc="-15" dirty="0">
                <a:solidFill>
                  <a:srgbClr val="595959"/>
                </a:solidFill>
                <a:latin typeface="Times New Roman"/>
                <a:cs typeface="Times New Roman"/>
              </a:rPr>
              <a:t> </a:t>
            </a:r>
            <a:r>
              <a:rPr sz="2000" i="1" dirty="0">
                <a:solidFill>
                  <a:srgbClr val="595959"/>
                </a:solidFill>
                <a:latin typeface="Times New Roman"/>
                <a:cs typeface="Times New Roman"/>
              </a:rPr>
              <a:t>I</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was</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told </a:t>
            </a:r>
            <a:r>
              <a:rPr sz="2000" spc="-5" dirty="0">
                <a:solidFill>
                  <a:srgbClr val="595959"/>
                </a:solidFill>
                <a:latin typeface="Times New Roman"/>
                <a:cs typeface="Times New Roman"/>
              </a:rPr>
              <a:t>[United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flight]S</a:t>
            </a:r>
            <a:endParaRPr sz="2000">
              <a:latin typeface="Times New Roman"/>
              <a:cs typeface="Times New Roman"/>
            </a:endParaRPr>
          </a:p>
          <a:p>
            <a:pPr marL="49530">
              <a:lnSpc>
                <a:spcPct val="100000"/>
              </a:lnSpc>
              <a:spcBef>
                <a:spcPts val="60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a:t>
            </a:r>
            <a:endParaRPr sz="18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Subcategorization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a:spLocks noGrp="1"/>
          </p:cNvSpPr>
          <p:nvPr>
            <p:ph type="body" idx="1"/>
          </p:nvPr>
        </p:nvSpPr>
        <p:spPr>
          <a:prstGeom prst="rect">
            <a:avLst/>
          </a:prstGeom>
        </p:spPr>
        <p:txBody>
          <a:bodyPr vert="horz" wrap="square" lIns="0" tIns="97155" rIns="0" bIns="0" rtlCol="0">
            <a:spAutoFit/>
          </a:bodyPr>
          <a:lstStyle/>
          <a:p>
            <a:pPr marL="12700">
              <a:lnSpc>
                <a:spcPct val="100000"/>
              </a:lnSpc>
              <a:spcBef>
                <a:spcPts val="765"/>
              </a:spcBef>
            </a:pPr>
            <a:r>
              <a:rPr spc="-5" dirty="0"/>
              <a:t>Should</a:t>
            </a:r>
            <a:r>
              <a:rPr spc="-10" dirty="0"/>
              <a:t> </a:t>
            </a:r>
            <a:r>
              <a:rPr spc="-5" dirty="0"/>
              <a:t>these</a:t>
            </a:r>
            <a:r>
              <a:rPr spc="-15" dirty="0"/>
              <a:t> </a:t>
            </a:r>
            <a:r>
              <a:rPr dirty="0"/>
              <a:t>be</a:t>
            </a:r>
            <a:r>
              <a:rPr spc="-15" dirty="0"/>
              <a:t> </a:t>
            </a:r>
            <a:r>
              <a:rPr spc="-5" dirty="0"/>
              <a:t>correct?</a:t>
            </a:r>
          </a:p>
          <a:p>
            <a:pPr marL="49530">
              <a:lnSpc>
                <a:spcPct val="100000"/>
              </a:lnSpc>
              <a:spcBef>
                <a:spcPts val="6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t>John sneezed</a:t>
            </a:r>
            <a:r>
              <a:rPr sz="1800" spc="-10" dirty="0"/>
              <a:t> </a:t>
            </a:r>
            <a:r>
              <a:rPr sz="1800" spc="-5" dirty="0"/>
              <a:t>the </a:t>
            </a:r>
            <a:r>
              <a:rPr sz="1800" dirty="0"/>
              <a:t>book</a:t>
            </a:r>
            <a:endParaRPr sz="1800">
              <a:latin typeface="Impact"/>
              <a:cs typeface="Impact"/>
            </a:endParaRPr>
          </a:p>
          <a:p>
            <a:pPr marL="49530">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t>I</a:t>
            </a:r>
            <a:r>
              <a:rPr sz="1800" spc="-10" dirty="0"/>
              <a:t> </a:t>
            </a:r>
            <a:r>
              <a:rPr sz="1800" dirty="0"/>
              <a:t>prefer</a:t>
            </a:r>
            <a:r>
              <a:rPr sz="1800" spc="-5" dirty="0"/>
              <a:t> United </a:t>
            </a:r>
            <a:r>
              <a:rPr sz="1800" dirty="0"/>
              <a:t>has</a:t>
            </a:r>
            <a:r>
              <a:rPr sz="1800" spc="-10" dirty="0"/>
              <a:t> </a:t>
            </a:r>
            <a:r>
              <a:rPr sz="1800" dirty="0"/>
              <a:t>a</a:t>
            </a:r>
            <a:r>
              <a:rPr sz="1800" spc="-5" dirty="0"/>
              <a:t> flight</a:t>
            </a:r>
            <a:endParaRPr sz="1800">
              <a:latin typeface="Impact"/>
              <a:cs typeface="Impact"/>
            </a:endParaRPr>
          </a:p>
          <a:p>
            <a:pPr marL="49530">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t>Give with </a:t>
            </a:r>
            <a:r>
              <a:rPr sz="1800" dirty="0"/>
              <a:t>a</a:t>
            </a:r>
            <a:r>
              <a:rPr sz="1800" spc="-10" dirty="0"/>
              <a:t> </a:t>
            </a:r>
            <a:r>
              <a:rPr sz="1800" spc="-5" dirty="0"/>
              <a:t>flight</a:t>
            </a:r>
            <a:endParaRPr sz="1800">
              <a:latin typeface="Impact"/>
              <a:cs typeface="Impact"/>
            </a:endParaRPr>
          </a:p>
          <a:p>
            <a:pPr marL="12700">
              <a:lnSpc>
                <a:spcPct val="100000"/>
              </a:lnSpc>
              <a:spcBef>
                <a:spcPts val="540"/>
              </a:spcBef>
            </a:pPr>
            <a:r>
              <a:rPr dirty="0"/>
              <a:t>The</a:t>
            </a:r>
            <a:r>
              <a:rPr spc="-10" dirty="0"/>
              <a:t> </a:t>
            </a:r>
            <a:r>
              <a:rPr spc="-5" dirty="0"/>
              <a:t>various</a:t>
            </a:r>
            <a:r>
              <a:rPr spc="-10" dirty="0"/>
              <a:t> </a:t>
            </a:r>
            <a:r>
              <a:rPr spc="-5" dirty="0"/>
              <a:t>rules for</a:t>
            </a:r>
            <a:r>
              <a:rPr spc="-45" dirty="0"/>
              <a:t> </a:t>
            </a:r>
            <a:r>
              <a:rPr dirty="0"/>
              <a:t>VPs</a:t>
            </a:r>
            <a:r>
              <a:rPr spc="-10" dirty="0"/>
              <a:t> </a:t>
            </a:r>
            <a:r>
              <a:rPr b="1" spc="-5" dirty="0">
                <a:latin typeface="Times New Roman"/>
                <a:cs typeface="Times New Roman"/>
              </a:rPr>
              <a:t>overgenerate</a:t>
            </a:r>
            <a:r>
              <a:rPr spc="-5" dirty="0"/>
              <a:t>.</a:t>
            </a:r>
          </a:p>
          <a:p>
            <a:pPr marL="186690" marR="5080" indent="-137160">
              <a:lnSpc>
                <a:spcPct val="100000"/>
              </a:lnSpc>
              <a:spcBef>
                <a:spcPts val="600"/>
              </a:spcBef>
            </a:pPr>
            <a:r>
              <a:rPr spc="-15" dirty="0">
                <a:solidFill>
                  <a:srgbClr val="002060"/>
                </a:solidFill>
                <a:latin typeface="Impact"/>
                <a:cs typeface="Impact"/>
              </a:rPr>
              <a:t>­</a:t>
            </a:r>
            <a:r>
              <a:rPr spc="145" dirty="0">
                <a:solidFill>
                  <a:srgbClr val="002060"/>
                </a:solidFill>
                <a:latin typeface="Impact"/>
                <a:cs typeface="Impact"/>
              </a:rPr>
              <a:t> </a:t>
            </a:r>
            <a:r>
              <a:rPr spc="-5" dirty="0"/>
              <a:t>They</a:t>
            </a:r>
            <a:r>
              <a:rPr dirty="0"/>
              <a:t> </a:t>
            </a:r>
            <a:r>
              <a:rPr spc="-5" dirty="0"/>
              <a:t>permit</a:t>
            </a:r>
            <a:r>
              <a:rPr spc="-10" dirty="0"/>
              <a:t> </a:t>
            </a:r>
            <a:r>
              <a:rPr spc="-5" dirty="0"/>
              <a:t>the presence </a:t>
            </a:r>
            <a:r>
              <a:rPr dirty="0"/>
              <a:t>of</a:t>
            </a:r>
            <a:r>
              <a:rPr spc="-5" dirty="0"/>
              <a:t> strings containing</a:t>
            </a:r>
            <a:r>
              <a:rPr dirty="0"/>
              <a:t> </a:t>
            </a:r>
            <a:r>
              <a:rPr spc="-5" dirty="0"/>
              <a:t>verbs and</a:t>
            </a:r>
            <a:r>
              <a:rPr dirty="0"/>
              <a:t> </a:t>
            </a:r>
            <a:r>
              <a:rPr spc="-10" dirty="0"/>
              <a:t>arguments</a:t>
            </a:r>
            <a:r>
              <a:rPr spc="-5" dirty="0"/>
              <a:t> that </a:t>
            </a:r>
            <a:r>
              <a:rPr spc="-484" dirty="0"/>
              <a:t> </a:t>
            </a:r>
            <a:r>
              <a:rPr spc="-5" dirty="0"/>
              <a:t>don’t</a:t>
            </a:r>
            <a:r>
              <a:rPr spc="-15" dirty="0"/>
              <a:t> </a:t>
            </a:r>
            <a:r>
              <a:rPr dirty="0"/>
              <a:t>go </a:t>
            </a:r>
            <a:r>
              <a:rPr spc="-5" dirty="0"/>
              <a:t>together</a:t>
            </a:r>
          </a:p>
          <a:p>
            <a:pPr marL="49530">
              <a:lnSpc>
                <a:spcPct val="100000"/>
              </a:lnSpc>
              <a:spcBef>
                <a:spcPts val="600"/>
              </a:spcBef>
            </a:pPr>
            <a:r>
              <a:rPr spc="-15" dirty="0">
                <a:solidFill>
                  <a:srgbClr val="002060"/>
                </a:solidFill>
                <a:latin typeface="Impact"/>
                <a:cs typeface="Impact"/>
              </a:rPr>
              <a:t>­</a:t>
            </a:r>
            <a:r>
              <a:rPr spc="135" dirty="0">
                <a:solidFill>
                  <a:srgbClr val="002060"/>
                </a:solidFill>
                <a:latin typeface="Impact"/>
                <a:cs typeface="Impact"/>
              </a:rPr>
              <a:t> </a:t>
            </a:r>
            <a:r>
              <a:rPr dirty="0"/>
              <a:t>For</a:t>
            </a:r>
            <a:r>
              <a:rPr spc="-15" dirty="0"/>
              <a:t> </a:t>
            </a:r>
            <a:r>
              <a:rPr spc="-5" dirty="0"/>
              <a:t>example:</a:t>
            </a:r>
            <a:r>
              <a:rPr spc="-50" dirty="0"/>
              <a:t> </a:t>
            </a:r>
            <a:r>
              <a:rPr dirty="0"/>
              <a:t>VP</a:t>
            </a:r>
            <a:r>
              <a:rPr spc="-80" dirty="0"/>
              <a:t> </a:t>
            </a:r>
            <a:r>
              <a:rPr spc="-5" dirty="0"/>
              <a:t>-&gt;</a:t>
            </a:r>
            <a:r>
              <a:rPr spc="-50" dirty="0"/>
              <a:t> </a:t>
            </a:r>
            <a:r>
              <a:rPr dirty="0"/>
              <a:t>V</a:t>
            </a:r>
            <a:r>
              <a:rPr spc="-40" dirty="0"/>
              <a:t> </a:t>
            </a:r>
            <a:r>
              <a:rPr dirty="0"/>
              <a:t>NP</a:t>
            </a:r>
          </a:p>
          <a:p>
            <a:pPr marL="186690" marR="304800" indent="-137160">
              <a:lnSpc>
                <a:spcPct val="100000"/>
              </a:lnSpc>
              <a:spcBef>
                <a:spcPts val="600"/>
              </a:spcBef>
            </a:pPr>
            <a:r>
              <a:rPr spc="-15" dirty="0">
                <a:solidFill>
                  <a:srgbClr val="002060"/>
                </a:solidFill>
                <a:latin typeface="Impact"/>
                <a:cs typeface="Impact"/>
              </a:rPr>
              <a:t>­</a:t>
            </a:r>
            <a:r>
              <a:rPr spc="140" dirty="0">
                <a:solidFill>
                  <a:srgbClr val="002060"/>
                </a:solidFill>
                <a:latin typeface="Impact"/>
                <a:cs typeface="Impact"/>
              </a:rPr>
              <a:t> </a:t>
            </a:r>
            <a:r>
              <a:rPr spc="-5" dirty="0"/>
              <a:t>Therefore,</a:t>
            </a:r>
            <a:r>
              <a:rPr dirty="0"/>
              <a:t> </a:t>
            </a:r>
            <a:r>
              <a:rPr i="1" spc="-5" dirty="0">
                <a:latin typeface="Times New Roman"/>
                <a:cs typeface="Times New Roman"/>
              </a:rPr>
              <a:t>sneezed</a:t>
            </a:r>
            <a:r>
              <a:rPr i="1" dirty="0">
                <a:latin typeface="Times New Roman"/>
                <a:cs typeface="Times New Roman"/>
              </a:rPr>
              <a:t> </a:t>
            </a:r>
            <a:r>
              <a:rPr i="1" spc="-5" dirty="0">
                <a:latin typeface="Times New Roman"/>
                <a:cs typeface="Times New Roman"/>
              </a:rPr>
              <a:t>the </a:t>
            </a:r>
            <a:r>
              <a:rPr i="1" dirty="0">
                <a:latin typeface="Times New Roman"/>
                <a:cs typeface="Times New Roman"/>
              </a:rPr>
              <a:t>book </a:t>
            </a:r>
            <a:r>
              <a:rPr spc="-5" dirty="0"/>
              <a:t>is </a:t>
            </a:r>
            <a:r>
              <a:rPr dirty="0"/>
              <a:t>a</a:t>
            </a:r>
            <a:r>
              <a:rPr spc="-45" dirty="0"/>
              <a:t> </a:t>
            </a:r>
            <a:r>
              <a:rPr dirty="0"/>
              <a:t>VP</a:t>
            </a:r>
            <a:r>
              <a:rPr spc="-75" dirty="0"/>
              <a:t> </a:t>
            </a:r>
            <a:r>
              <a:rPr spc="-5" dirty="0"/>
              <a:t>since</a:t>
            </a:r>
            <a:r>
              <a:rPr dirty="0"/>
              <a:t> </a:t>
            </a:r>
            <a:r>
              <a:rPr spc="-5" dirty="0"/>
              <a:t>“sneeze” is </a:t>
            </a:r>
            <a:r>
              <a:rPr dirty="0"/>
              <a:t>a</a:t>
            </a:r>
            <a:r>
              <a:rPr spc="-5" dirty="0"/>
              <a:t> verb</a:t>
            </a:r>
            <a:r>
              <a:rPr dirty="0"/>
              <a:t> </a:t>
            </a:r>
            <a:r>
              <a:rPr spc="-5" dirty="0"/>
              <a:t>and “the </a:t>
            </a:r>
            <a:r>
              <a:rPr spc="-484" dirty="0"/>
              <a:t> </a:t>
            </a:r>
            <a:r>
              <a:rPr dirty="0"/>
              <a:t>book”</a:t>
            </a:r>
            <a:r>
              <a:rPr spc="-10" dirty="0"/>
              <a:t> </a:t>
            </a:r>
            <a:r>
              <a:rPr spc="-5" dirty="0"/>
              <a:t>is </a:t>
            </a:r>
            <a:r>
              <a:rPr dirty="0"/>
              <a:t>a</a:t>
            </a:r>
            <a:r>
              <a:rPr spc="-5" dirty="0"/>
              <a:t> valid</a:t>
            </a:r>
            <a:r>
              <a:rPr dirty="0"/>
              <a:t> NP</a:t>
            </a:r>
          </a:p>
          <a:p>
            <a:pPr marL="12700">
              <a:lnSpc>
                <a:spcPct val="100000"/>
              </a:lnSpc>
              <a:spcBef>
                <a:spcPts val="600"/>
              </a:spcBef>
            </a:pPr>
            <a:r>
              <a:rPr dirty="0"/>
              <a:t>Now</a:t>
            </a:r>
            <a:r>
              <a:rPr spc="5" dirty="0"/>
              <a:t> </a:t>
            </a:r>
            <a:r>
              <a:rPr spc="-10" dirty="0"/>
              <a:t>overgeneration</a:t>
            </a:r>
            <a:r>
              <a:rPr dirty="0"/>
              <a:t> </a:t>
            </a:r>
            <a:r>
              <a:rPr spc="-5" dirty="0"/>
              <a:t>is</a:t>
            </a:r>
            <a:r>
              <a:rPr dirty="0"/>
              <a:t> a</a:t>
            </a:r>
            <a:r>
              <a:rPr spc="-5" dirty="0"/>
              <a:t> problem</a:t>
            </a:r>
            <a:r>
              <a:rPr spc="-10" dirty="0"/>
              <a:t> </a:t>
            </a:r>
            <a:r>
              <a:rPr spc="-5" dirty="0"/>
              <a:t>for</a:t>
            </a:r>
            <a:r>
              <a:rPr dirty="0"/>
              <a:t> a</a:t>
            </a:r>
            <a:r>
              <a:rPr spc="-5" dirty="0"/>
              <a:t> generative approach.</a:t>
            </a:r>
          </a:p>
          <a:p>
            <a:pPr marL="49530">
              <a:lnSpc>
                <a:spcPct val="100000"/>
              </a:lnSpc>
              <a:spcBef>
                <a:spcPts val="60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t>The</a:t>
            </a:r>
            <a:r>
              <a:rPr sz="1800" spc="5" dirty="0"/>
              <a:t> </a:t>
            </a:r>
            <a:r>
              <a:rPr sz="1800" spc="-5" dirty="0"/>
              <a:t>grammar</a:t>
            </a:r>
            <a:r>
              <a:rPr sz="1800" spc="5" dirty="0"/>
              <a:t> </a:t>
            </a:r>
            <a:r>
              <a:rPr sz="1800" spc="-5" dirty="0"/>
              <a:t>should</a:t>
            </a:r>
            <a:r>
              <a:rPr sz="1800" spc="5" dirty="0"/>
              <a:t> </a:t>
            </a:r>
            <a:r>
              <a:rPr sz="1800" spc="-5" dirty="0"/>
              <a:t>represent</a:t>
            </a:r>
            <a:r>
              <a:rPr sz="1800" dirty="0"/>
              <a:t> </a:t>
            </a:r>
            <a:r>
              <a:rPr sz="1800" spc="-5" dirty="0"/>
              <a:t>all</a:t>
            </a:r>
            <a:r>
              <a:rPr sz="1800" dirty="0"/>
              <a:t> and</a:t>
            </a:r>
            <a:r>
              <a:rPr sz="1800" spc="5" dirty="0"/>
              <a:t> </a:t>
            </a:r>
            <a:r>
              <a:rPr sz="1800" spc="-5" dirty="0"/>
              <a:t>only</a:t>
            </a:r>
            <a:r>
              <a:rPr sz="1800" spc="5" dirty="0"/>
              <a:t> </a:t>
            </a:r>
            <a:r>
              <a:rPr sz="1800" spc="-5" dirty="0"/>
              <a:t>the</a:t>
            </a:r>
            <a:r>
              <a:rPr sz="1800" spc="5" dirty="0"/>
              <a:t> </a:t>
            </a:r>
            <a:r>
              <a:rPr sz="1800" spc="-5" dirty="0"/>
              <a:t>strings</a:t>
            </a:r>
            <a:r>
              <a:rPr sz="1800" dirty="0"/>
              <a:t> </a:t>
            </a:r>
            <a:r>
              <a:rPr sz="1800" spc="-5" dirty="0"/>
              <a:t>in</a:t>
            </a:r>
            <a:r>
              <a:rPr sz="1800" spc="5" dirty="0"/>
              <a:t> </a:t>
            </a:r>
            <a:r>
              <a:rPr sz="1800" dirty="0"/>
              <a:t>a</a:t>
            </a:r>
            <a:r>
              <a:rPr sz="1800" spc="5" dirty="0"/>
              <a:t> </a:t>
            </a:r>
            <a:r>
              <a:rPr sz="1800" spc="-5" dirty="0"/>
              <a:t>language</a:t>
            </a:r>
            <a:endParaRPr sz="1800">
              <a:latin typeface="Impact"/>
              <a:cs typeface="Impact"/>
            </a:endParaRPr>
          </a:p>
          <a:p>
            <a:pPr marL="12700">
              <a:lnSpc>
                <a:spcPct val="100000"/>
              </a:lnSpc>
              <a:spcBef>
                <a:spcPts val="640"/>
              </a:spcBef>
            </a:pPr>
            <a:r>
              <a:rPr spc="-5" dirty="0"/>
              <a:t>From</a:t>
            </a:r>
            <a:r>
              <a:rPr spc="-15" dirty="0"/>
              <a:t> </a:t>
            </a:r>
            <a:r>
              <a:rPr dirty="0"/>
              <a:t>a</a:t>
            </a:r>
            <a:r>
              <a:rPr spc="-5" dirty="0"/>
              <a:t> parsing</a:t>
            </a:r>
            <a:r>
              <a:rPr dirty="0"/>
              <a:t> </a:t>
            </a:r>
            <a:r>
              <a:rPr spc="-5" dirty="0"/>
              <a:t>point</a:t>
            </a:r>
            <a:r>
              <a:rPr spc="-10" dirty="0"/>
              <a:t> </a:t>
            </a:r>
            <a:r>
              <a:rPr dirty="0"/>
              <a:t>of</a:t>
            </a:r>
            <a:r>
              <a:rPr spc="-10" dirty="0"/>
              <a:t> </a:t>
            </a:r>
            <a:r>
              <a:rPr spc="-30" dirty="0"/>
              <a:t>view,</a:t>
            </a:r>
            <a:r>
              <a:rPr dirty="0"/>
              <a:t> </a:t>
            </a:r>
            <a:r>
              <a:rPr spc="-35" dirty="0"/>
              <a:t>it’s</a:t>
            </a:r>
            <a:r>
              <a:rPr spc="-5" dirty="0"/>
              <a:t> </a:t>
            </a:r>
            <a:r>
              <a:rPr dirty="0"/>
              <a:t>not</a:t>
            </a:r>
            <a:r>
              <a:rPr spc="-10" dirty="0"/>
              <a:t> </a:t>
            </a:r>
            <a:r>
              <a:rPr spc="-5" dirty="0"/>
              <a:t>so clear that</a:t>
            </a:r>
            <a:r>
              <a:rPr spc="-10" dirty="0"/>
              <a:t> </a:t>
            </a:r>
            <a:r>
              <a:rPr spc="-20" dirty="0"/>
              <a:t>there’s</a:t>
            </a:r>
            <a:r>
              <a:rPr spc="-5" dirty="0"/>
              <a:t> </a:t>
            </a:r>
            <a:r>
              <a:rPr dirty="0"/>
              <a:t>a</a:t>
            </a:r>
            <a:r>
              <a:rPr spc="-10" dirty="0"/>
              <a:t> </a:t>
            </a:r>
            <a:r>
              <a:rPr spc="-5" dirty="0"/>
              <a:t>problem.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25065" cy="665480"/>
          </a:xfrm>
          <a:prstGeom prst="rect">
            <a:avLst/>
          </a:prstGeom>
        </p:spPr>
        <p:txBody>
          <a:bodyPr vert="horz" wrap="square" lIns="0" tIns="12700" rIns="0" bIns="0" rtlCol="0">
            <a:spAutoFit/>
          </a:bodyPr>
          <a:lstStyle/>
          <a:p>
            <a:pPr marL="12700">
              <a:lnSpc>
                <a:spcPct val="100000"/>
              </a:lnSpc>
              <a:spcBef>
                <a:spcPts val="100"/>
              </a:spcBef>
            </a:pPr>
            <a:r>
              <a:rPr spc="100" dirty="0"/>
              <a:t>M</a:t>
            </a:r>
            <a:r>
              <a:rPr spc="95" dirty="0"/>
              <a:t>ov</a:t>
            </a:r>
            <a:r>
              <a:rPr spc="100" dirty="0"/>
              <a:t>e</a:t>
            </a:r>
            <a:r>
              <a:rPr spc="95" dirty="0"/>
              <a:t>m</a:t>
            </a:r>
            <a:r>
              <a:rPr spc="100" dirty="0"/>
              <a:t>e</a:t>
            </a:r>
            <a:r>
              <a:rPr spc="95" dirty="0"/>
              <a:t>n</a:t>
            </a:r>
            <a:r>
              <a:rPr dirty="0"/>
              <a:t>t</a:t>
            </a:r>
          </a:p>
        </p:txBody>
      </p:sp>
      <p:sp>
        <p:nvSpPr>
          <p:cNvPr id="3" name="object 3"/>
          <p:cNvSpPr txBox="1"/>
          <p:nvPr/>
        </p:nvSpPr>
        <p:spPr>
          <a:xfrm>
            <a:off x="850223" y="1907539"/>
            <a:ext cx="6101080" cy="821690"/>
          </a:xfrm>
          <a:prstGeom prst="rect">
            <a:avLst/>
          </a:prstGeom>
        </p:spPr>
        <p:txBody>
          <a:bodyPr vert="horz" wrap="square" lIns="0" tIns="114935" rIns="0" bIns="0" rtlCol="0">
            <a:spAutoFit/>
          </a:bodyPr>
          <a:lstStyle/>
          <a:p>
            <a:pPr marL="12700">
              <a:lnSpc>
                <a:spcPct val="100000"/>
              </a:lnSpc>
              <a:spcBef>
                <a:spcPts val="905"/>
              </a:spcBef>
            </a:pPr>
            <a:r>
              <a:rPr sz="2200" spc="-5" dirty="0">
                <a:solidFill>
                  <a:srgbClr val="595959"/>
                </a:solidFill>
                <a:latin typeface="Times New Roman"/>
                <a:cs typeface="Times New Roman"/>
              </a:rPr>
              <a:t>Consider</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“booked”</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following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example:</a:t>
            </a:r>
            <a:endParaRPr sz="2200">
              <a:latin typeface="Times New Roman"/>
              <a:cs typeface="Times New Roman"/>
            </a:endParaRPr>
          </a:p>
          <a:p>
            <a:pPr marL="48895">
              <a:lnSpc>
                <a:spcPct val="100000"/>
              </a:lnSpc>
              <a:spcBef>
                <a:spcPts val="6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6AA84F"/>
                </a:solidFill>
                <a:latin typeface="Times New Roman"/>
                <a:cs typeface="Times New Roman"/>
              </a:rPr>
              <a:t>[[My</a:t>
            </a:r>
            <a:r>
              <a:rPr sz="1800" spc="5" dirty="0">
                <a:solidFill>
                  <a:srgbClr val="6AA84F"/>
                </a:solidFill>
                <a:latin typeface="Times New Roman"/>
                <a:cs typeface="Times New Roman"/>
              </a:rPr>
              <a:t> </a:t>
            </a:r>
            <a:r>
              <a:rPr sz="1800" spc="-5" dirty="0">
                <a:solidFill>
                  <a:srgbClr val="6AA84F"/>
                </a:solidFill>
                <a:latin typeface="Times New Roman"/>
                <a:cs typeface="Times New Roman"/>
              </a:rPr>
              <a:t>travel agent]NP</a:t>
            </a:r>
            <a:r>
              <a:rPr sz="1800" spc="-65" dirty="0">
                <a:solidFill>
                  <a:srgbClr val="6AA84F"/>
                </a:solidFill>
                <a:latin typeface="Times New Roman"/>
                <a:cs typeface="Times New Roman"/>
              </a:rPr>
              <a:t> </a:t>
            </a:r>
            <a:r>
              <a:rPr sz="1800" dirty="0">
                <a:solidFill>
                  <a:srgbClr val="6AA84F"/>
                </a:solidFill>
                <a:latin typeface="Times New Roman"/>
                <a:cs typeface="Times New Roman"/>
              </a:rPr>
              <a:t>[booked</a:t>
            </a:r>
            <a:r>
              <a:rPr sz="1800" spc="5" dirty="0">
                <a:solidFill>
                  <a:srgbClr val="6AA84F"/>
                </a:solidFill>
                <a:latin typeface="Times New Roman"/>
                <a:cs typeface="Times New Roman"/>
              </a:rPr>
              <a:t> </a:t>
            </a:r>
            <a:r>
              <a:rPr sz="1800" spc="-5" dirty="0">
                <a:solidFill>
                  <a:srgbClr val="6AA84F"/>
                </a:solidFill>
                <a:latin typeface="Times New Roman"/>
                <a:cs typeface="Times New Roman"/>
              </a:rPr>
              <a:t>[the</a:t>
            </a:r>
            <a:r>
              <a:rPr sz="1800" dirty="0">
                <a:solidFill>
                  <a:srgbClr val="6AA84F"/>
                </a:solidFill>
                <a:latin typeface="Times New Roman"/>
                <a:cs typeface="Times New Roman"/>
              </a:rPr>
              <a:t> </a:t>
            </a:r>
            <a:r>
              <a:rPr sz="1800" spc="-5" dirty="0">
                <a:solidFill>
                  <a:srgbClr val="6AA84F"/>
                </a:solidFill>
                <a:latin typeface="Times New Roman"/>
                <a:cs typeface="Times New Roman"/>
              </a:rPr>
              <a:t>flight]NP]VP]S</a:t>
            </a:r>
            <a:endParaRPr sz="1800">
              <a:latin typeface="Times New Roman"/>
              <a:cs typeface="Times New Roman"/>
            </a:endParaRPr>
          </a:p>
        </p:txBody>
      </p:sp>
      <p:sp>
        <p:nvSpPr>
          <p:cNvPr id="4" name="object 4"/>
          <p:cNvSpPr txBox="1"/>
          <p:nvPr/>
        </p:nvSpPr>
        <p:spPr>
          <a:xfrm>
            <a:off x="850223" y="3991185"/>
            <a:ext cx="7164705" cy="1033780"/>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“book”</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straight-forward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transitive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dirty="0">
                <a:solidFill>
                  <a:srgbClr val="595959"/>
                </a:solidFill>
                <a:latin typeface="Times New Roman"/>
                <a:cs typeface="Times New Roman"/>
              </a:rPr>
              <a:t>It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expects </a:t>
            </a:r>
            <a:r>
              <a:rPr sz="2200" dirty="0">
                <a:solidFill>
                  <a:srgbClr val="595959"/>
                </a:solidFill>
                <a:latin typeface="Times New Roman"/>
                <a:cs typeface="Times New Roman"/>
              </a:rPr>
              <a:t>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single NP </a:t>
            </a:r>
            <a:r>
              <a:rPr sz="2200" spc="-10" dirty="0">
                <a:solidFill>
                  <a:srgbClr val="595959"/>
                </a:solidFill>
                <a:latin typeface="Times New Roman"/>
                <a:cs typeface="Times New Roman"/>
              </a:rPr>
              <a:t>argument </a:t>
            </a:r>
            <a:r>
              <a:rPr sz="2200" spc="-5" dirty="0">
                <a:solidFill>
                  <a:srgbClr val="595959"/>
                </a:solidFill>
                <a:latin typeface="Times New Roman"/>
                <a:cs typeface="Times New Roman"/>
              </a:rPr>
              <a:t>within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VP as an argument, and </a:t>
            </a:r>
            <a:r>
              <a:rPr sz="2200" dirty="0">
                <a:solidFill>
                  <a:srgbClr val="595959"/>
                </a:solidFill>
                <a:latin typeface="Times New Roman"/>
                <a:cs typeface="Times New Roman"/>
              </a:rPr>
              <a:t>a </a:t>
            </a:r>
            <a:r>
              <a:rPr sz="2200" spc="-5" dirty="0">
                <a:solidFill>
                  <a:srgbClr val="595959"/>
                </a:solidFill>
                <a:latin typeface="Times New Roman"/>
                <a:cs typeface="Times New Roman"/>
              </a:rPr>
              <a:t>single </a:t>
            </a:r>
            <a:r>
              <a:rPr sz="2200"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85" dirty="0">
                <a:solidFill>
                  <a:srgbClr val="595959"/>
                </a:solidFill>
                <a:latin typeface="Times New Roman"/>
                <a:cs typeface="Times New Roman"/>
              </a:rPr>
              <a:t> </a:t>
            </a:r>
            <a:r>
              <a:rPr sz="2200" spc="-10" dirty="0">
                <a:solidFill>
                  <a:srgbClr val="595959"/>
                </a:solidFill>
                <a:latin typeface="Times New Roman"/>
                <a:cs typeface="Times New Roman"/>
              </a:rPr>
              <a:t>argument</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subject.</a:t>
            </a:r>
            <a:endParaRPr sz="2200">
              <a:latin typeface="Times New Roman"/>
              <a:cs typeface="Times New Roman"/>
            </a:endParaRPr>
          </a:p>
        </p:txBody>
      </p:sp>
      <p:sp>
        <p:nvSpPr>
          <p:cNvPr id="5" name="object 5"/>
          <p:cNvSpPr/>
          <p:nvPr/>
        </p:nvSpPr>
        <p:spPr>
          <a:xfrm>
            <a:off x="3647457" y="2913355"/>
            <a:ext cx="1102360" cy="327025"/>
          </a:xfrm>
          <a:custGeom>
            <a:avLst/>
            <a:gdLst/>
            <a:ahLst/>
            <a:cxnLst/>
            <a:rect l="l" t="t" r="r" b="b"/>
            <a:pathLst>
              <a:path w="1102360" h="327025">
                <a:moveTo>
                  <a:pt x="20284" y="0"/>
                </a:moveTo>
                <a:lnTo>
                  <a:pt x="63174" y="99108"/>
                </a:lnTo>
                <a:lnTo>
                  <a:pt x="128852" y="177128"/>
                </a:lnTo>
                <a:lnTo>
                  <a:pt x="199297" y="243041"/>
                </a:lnTo>
                <a:lnTo>
                  <a:pt x="237615" y="269858"/>
                </a:lnTo>
                <a:lnTo>
                  <a:pt x="278396" y="291177"/>
                </a:lnTo>
                <a:lnTo>
                  <a:pt x="363006" y="317586"/>
                </a:lnTo>
                <a:lnTo>
                  <a:pt x="453660" y="326466"/>
                </a:lnTo>
                <a:lnTo>
                  <a:pt x="549022" y="317849"/>
                </a:lnTo>
                <a:lnTo>
                  <a:pt x="650303" y="291858"/>
                </a:lnTo>
                <a:lnTo>
                  <a:pt x="707448" y="268400"/>
                </a:lnTo>
                <a:lnTo>
                  <a:pt x="770790" y="235522"/>
                </a:lnTo>
                <a:lnTo>
                  <a:pt x="837323" y="196463"/>
                </a:lnTo>
                <a:lnTo>
                  <a:pt x="904039" y="154341"/>
                </a:lnTo>
                <a:lnTo>
                  <a:pt x="967800" y="112295"/>
                </a:lnTo>
                <a:lnTo>
                  <a:pt x="1045578" y="60067"/>
                </a:lnTo>
                <a:lnTo>
                  <a:pt x="1059425" y="81239"/>
                </a:lnTo>
                <a:lnTo>
                  <a:pt x="1102342" y="7644"/>
                </a:lnTo>
                <a:lnTo>
                  <a:pt x="1017715" y="17467"/>
                </a:lnTo>
                <a:lnTo>
                  <a:pt x="1031674" y="38808"/>
                </a:lnTo>
                <a:lnTo>
                  <a:pt x="953818" y="91090"/>
                </a:lnTo>
                <a:lnTo>
                  <a:pt x="890477" y="132864"/>
                </a:lnTo>
                <a:lnTo>
                  <a:pt x="824458" y="174562"/>
                </a:lnTo>
                <a:lnTo>
                  <a:pt x="759072" y="212987"/>
                </a:lnTo>
                <a:lnTo>
                  <a:pt x="697757" y="244922"/>
                </a:lnTo>
                <a:lnTo>
                  <a:pt x="643950" y="267266"/>
                </a:lnTo>
                <a:lnTo>
                  <a:pt x="545691" y="292648"/>
                </a:lnTo>
                <a:lnTo>
                  <a:pt x="454131" y="300992"/>
                </a:lnTo>
                <a:lnTo>
                  <a:pt x="368479" y="292688"/>
                </a:lnTo>
                <a:lnTo>
                  <a:pt x="288427" y="267768"/>
                </a:lnTo>
                <a:lnTo>
                  <a:pt x="252121" y="249007"/>
                </a:lnTo>
                <a:lnTo>
                  <a:pt x="215962" y="223851"/>
                </a:lnTo>
                <a:lnTo>
                  <a:pt x="148281" y="160768"/>
                </a:lnTo>
                <a:lnTo>
                  <a:pt x="83459" y="83820"/>
                </a:lnTo>
                <a:lnTo>
                  <a:pt x="20284" y="0"/>
                </a:lnTo>
                <a:close/>
              </a:path>
            </a:pathLst>
          </a:custGeom>
          <a:solidFill>
            <a:srgbClr val="000000"/>
          </a:solidFill>
        </p:spPr>
        <p:txBody>
          <a:bodyPr wrap="square" lIns="0" tIns="0" rIns="0" bIns="0" rtlCol="0"/>
          <a:lstStyle/>
          <a:p>
            <a:endParaRPr/>
          </a:p>
        </p:txBody>
      </p:sp>
      <p:sp>
        <p:nvSpPr>
          <p:cNvPr id="6" name="object 6"/>
          <p:cNvSpPr/>
          <p:nvPr/>
        </p:nvSpPr>
        <p:spPr>
          <a:xfrm>
            <a:off x="1638300" y="2911607"/>
            <a:ext cx="1939289" cy="568325"/>
          </a:xfrm>
          <a:custGeom>
            <a:avLst/>
            <a:gdLst/>
            <a:ahLst/>
            <a:cxnLst/>
            <a:rect l="l" t="t" r="r" b="b"/>
            <a:pathLst>
              <a:path w="1939289" h="568325">
                <a:moveTo>
                  <a:pt x="1921851" y="0"/>
                </a:moveTo>
                <a:lnTo>
                  <a:pt x="1809930" y="101860"/>
                </a:lnTo>
                <a:lnTo>
                  <a:pt x="1697888" y="200376"/>
                </a:lnTo>
                <a:lnTo>
                  <a:pt x="1585469" y="292346"/>
                </a:lnTo>
                <a:lnTo>
                  <a:pt x="1472434" y="374567"/>
                </a:lnTo>
                <a:lnTo>
                  <a:pt x="1358574" y="443852"/>
                </a:lnTo>
                <a:lnTo>
                  <a:pt x="1301598" y="472486"/>
                </a:lnTo>
                <a:lnTo>
                  <a:pt x="1244088" y="496872"/>
                </a:lnTo>
                <a:lnTo>
                  <a:pt x="1186289" y="516469"/>
                </a:lnTo>
                <a:lnTo>
                  <a:pt x="1128170" y="530903"/>
                </a:lnTo>
                <a:lnTo>
                  <a:pt x="1069693" y="539805"/>
                </a:lnTo>
                <a:lnTo>
                  <a:pt x="1010805" y="542809"/>
                </a:lnTo>
                <a:lnTo>
                  <a:pt x="951439" y="539676"/>
                </a:lnTo>
                <a:lnTo>
                  <a:pt x="891487" y="530665"/>
                </a:lnTo>
                <a:lnTo>
                  <a:pt x="830935" y="516143"/>
                </a:lnTo>
                <a:lnTo>
                  <a:pt x="769811" y="496470"/>
                </a:lnTo>
                <a:lnTo>
                  <a:pt x="708157" y="472023"/>
                </a:lnTo>
                <a:lnTo>
                  <a:pt x="646015" y="443177"/>
                </a:lnTo>
                <a:lnTo>
                  <a:pt x="520246" y="373717"/>
                </a:lnTo>
                <a:lnTo>
                  <a:pt x="393401" y="291515"/>
                </a:lnTo>
                <a:lnTo>
                  <a:pt x="265512" y="199600"/>
                </a:lnTo>
                <a:lnTo>
                  <a:pt x="136899" y="101168"/>
                </a:lnTo>
                <a:lnTo>
                  <a:pt x="67699" y="46601"/>
                </a:lnTo>
                <a:lnTo>
                  <a:pt x="83426" y="26656"/>
                </a:lnTo>
                <a:lnTo>
                  <a:pt x="0" y="9392"/>
                </a:lnTo>
                <a:lnTo>
                  <a:pt x="36245" y="86492"/>
                </a:lnTo>
                <a:lnTo>
                  <a:pt x="51972" y="66546"/>
                </a:lnTo>
                <a:lnTo>
                  <a:pt x="121462" y="121338"/>
                </a:lnTo>
                <a:lnTo>
                  <a:pt x="250690" y="220228"/>
                </a:lnTo>
                <a:lnTo>
                  <a:pt x="379592" y="312834"/>
                </a:lnTo>
                <a:lnTo>
                  <a:pt x="507970" y="395955"/>
                </a:lnTo>
                <a:lnTo>
                  <a:pt x="635328" y="466219"/>
                </a:lnTo>
                <a:lnTo>
                  <a:pt x="698803" y="495637"/>
                </a:lnTo>
                <a:lnTo>
                  <a:pt x="762044" y="520654"/>
                </a:lnTo>
                <a:lnTo>
                  <a:pt x="825030" y="540846"/>
                </a:lnTo>
                <a:lnTo>
                  <a:pt x="887737" y="555787"/>
                </a:lnTo>
                <a:lnTo>
                  <a:pt x="950130" y="565043"/>
                </a:lnTo>
                <a:lnTo>
                  <a:pt x="1012126" y="568176"/>
                </a:lnTo>
                <a:lnTo>
                  <a:pt x="1073538" y="564913"/>
                </a:lnTo>
                <a:lnTo>
                  <a:pt x="1134310" y="555550"/>
                </a:lnTo>
                <a:lnTo>
                  <a:pt x="1194457" y="540519"/>
                </a:lnTo>
                <a:lnTo>
                  <a:pt x="1254014" y="520252"/>
                </a:lnTo>
                <a:lnTo>
                  <a:pt x="1313018" y="495174"/>
                </a:lnTo>
                <a:lnTo>
                  <a:pt x="1371785" y="465546"/>
                </a:lnTo>
                <a:lnTo>
                  <a:pt x="1487379" y="395105"/>
                </a:lnTo>
                <a:lnTo>
                  <a:pt x="1601553" y="312004"/>
                </a:lnTo>
                <a:lnTo>
                  <a:pt x="1714661" y="219450"/>
                </a:lnTo>
                <a:lnTo>
                  <a:pt x="1827025" y="120646"/>
                </a:lnTo>
                <a:lnTo>
                  <a:pt x="1938948" y="18785"/>
                </a:lnTo>
                <a:lnTo>
                  <a:pt x="1921851" y="0"/>
                </a:lnTo>
                <a:close/>
              </a:path>
            </a:pathLst>
          </a:custGeom>
          <a:solidFill>
            <a:srgbClr val="00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25065" cy="665480"/>
          </a:xfrm>
          <a:prstGeom prst="rect">
            <a:avLst/>
          </a:prstGeom>
        </p:spPr>
        <p:txBody>
          <a:bodyPr vert="horz" wrap="square" lIns="0" tIns="12700" rIns="0" bIns="0" rtlCol="0">
            <a:spAutoFit/>
          </a:bodyPr>
          <a:lstStyle/>
          <a:p>
            <a:pPr marL="12700">
              <a:lnSpc>
                <a:spcPct val="100000"/>
              </a:lnSpc>
              <a:spcBef>
                <a:spcPts val="100"/>
              </a:spcBef>
            </a:pPr>
            <a:r>
              <a:rPr spc="100" dirty="0"/>
              <a:t>M</a:t>
            </a:r>
            <a:r>
              <a:rPr spc="95" dirty="0"/>
              <a:t>ov</a:t>
            </a:r>
            <a:r>
              <a:rPr spc="100" dirty="0"/>
              <a:t>e</a:t>
            </a:r>
            <a:r>
              <a:rPr spc="95" dirty="0"/>
              <a:t>m</a:t>
            </a:r>
            <a:r>
              <a:rPr spc="100" dirty="0"/>
              <a:t>e</a:t>
            </a:r>
            <a:r>
              <a:rPr spc="95" dirty="0"/>
              <a:t>n</a:t>
            </a:r>
            <a:r>
              <a:rPr dirty="0"/>
              <a:t>t</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7</a:t>
            </a:r>
          </a:p>
        </p:txBody>
      </p:sp>
      <p:sp>
        <p:nvSpPr>
          <p:cNvPr id="3" name="object 3"/>
          <p:cNvSpPr txBox="1"/>
          <p:nvPr/>
        </p:nvSpPr>
        <p:spPr>
          <a:xfrm>
            <a:off x="864333" y="1791630"/>
            <a:ext cx="7295515" cy="312801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But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what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about…?</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6AA84F"/>
                </a:solidFill>
                <a:latin typeface="Times New Roman"/>
                <a:cs typeface="Times New Roman"/>
              </a:rPr>
              <a:t>Which flight</a:t>
            </a:r>
            <a:r>
              <a:rPr sz="2000" spc="-10" dirty="0">
                <a:solidFill>
                  <a:srgbClr val="6AA84F"/>
                </a:solidFill>
                <a:latin typeface="Times New Roman"/>
                <a:cs typeface="Times New Roman"/>
              </a:rPr>
              <a:t> </a:t>
            </a:r>
            <a:r>
              <a:rPr sz="2000" dirty="0">
                <a:solidFill>
                  <a:srgbClr val="6AA84F"/>
                </a:solidFill>
                <a:latin typeface="Times New Roman"/>
                <a:cs typeface="Times New Roman"/>
              </a:rPr>
              <a:t>do</a:t>
            </a:r>
            <a:r>
              <a:rPr sz="2000" spc="-5" dirty="0">
                <a:solidFill>
                  <a:srgbClr val="6AA84F"/>
                </a:solidFill>
                <a:latin typeface="Times New Roman"/>
                <a:cs typeface="Times New Roman"/>
              </a:rPr>
              <a:t> </a:t>
            </a:r>
            <a:r>
              <a:rPr sz="2000" dirty="0">
                <a:solidFill>
                  <a:srgbClr val="6AA84F"/>
                </a:solidFill>
                <a:latin typeface="Times New Roman"/>
                <a:cs typeface="Times New Roman"/>
              </a:rPr>
              <a:t>you want</a:t>
            </a:r>
            <a:r>
              <a:rPr sz="2000" spc="-15" dirty="0">
                <a:solidFill>
                  <a:srgbClr val="6AA84F"/>
                </a:solidFill>
                <a:latin typeface="Times New Roman"/>
                <a:cs typeface="Times New Roman"/>
              </a:rPr>
              <a:t> </a:t>
            </a:r>
            <a:r>
              <a:rPr sz="2000" spc="-5" dirty="0">
                <a:solidFill>
                  <a:srgbClr val="6AA84F"/>
                </a:solidFill>
                <a:latin typeface="Times New Roman"/>
                <a:cs typeface="Times New Roman"/>
              </a:rPr>
              <a:t>me to have</a:t>
            </a:r>
            <a:r>
              <a:rPr sz="2000" spc="-10" dirty="0">
                <a:solidFill>
                  <a:srgbClr val="6AA84F"/>
                </a:solidFill>
                <a:latin typeface="Times New Roman"/>
                <a:cs typeface="Times New Roman"/>
              </a:rPr>
              <a:t> </a:t>
            </a:r>
            <a:r>
              <a:rPr sz="2000" spc="-5" dirty="0">
                <a:solidFill>
                  <a:srgbClr val="6AA84F"/>
                </a:solidFill>
                <a:latin typeface="Times New Roman"/>
                <a:cs typeface="Times New Roman"/>
              </a:rPr>
              <a:t>the travel</a:t>
            </a:r>
            <a:r>
              <a:rPr sz="2000" spc="-15" dirty="0">
                <a:solidFill>
                  <a:srgbClr val="6AA84F"/>
                </a:solidFill>
                <a:latin typeface="Times New Roman"/>
                <a:cs typeface="Times New Roman"/>
              </a:rPr>
              <a:t> </a:t>
            </a:r>
            <a:r>
              <a:rPr sz="2000" spc="-5" dirty="0">
                <a:solidFill>
                  <a:srgbClr val="6AA84F"/>
                </a:solidFill>
                <a:latin typeface="Times New Roman"/>
                <a:cs typeface="Times New Roman"/>
              </a:rPr>
              <a:t>agent</a:t>
            </a:r>
            <a:r>
              <a:rPr sz="2000" spc="-10" dirty="0">
                <a:solidFill>
                  <a:srgbClr val="6AA84F"/>
                </a:solidFill>
                <a:latin typeface="Times New Roman"/>
                <a:cs typeface="Times New Roman"/>
              </a:rPr>
              <a:t> </a:t>
            </a:r>
            <a:r>
              <a:rPr sz="2000" dirty="0">
                <a:solidFill>
                  <a:srgbClr val="6AA84F"/>
                </a:solidFill>
                <a:latin typeface="Times New Roman"/>
                <a:cs typeface="Times New Roman"/>
              </a:rPr>
              <a:t>book?</a:t>
            </a:r>
            <a:endParaRPr sz="2000">
              <a:latin typeface="Times New Roman"/>
              <a:cs typeface="Times New Roman"/>
            </a:endParaRPr>
          </a:p>
          <a:p>
            <a:pPr marL="12700" marR="5080">
              <a:lnSpc>
                <a:spcPts val="2600"/>
              </a:lnSpc>
              <a:spcBef>
                <a:spcPts val="132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direct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object</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argument</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“book”</a:t>
            </a:r>
            <a:r>
              <a:rPr sz="2200" dirty="0">
                <a:solidFill>
                  <a:srgbClr val="595959"/>
                </a:solidFill>
                <a:latin typeface="Times New Roman"/>
                <a:cs typeface="Times New Roman"/>
              </a:rPr>
              <a:t> </a:t>
            </a:r>
            <a:r>
              <a:rPr sz="2200" spc="-10" dirty="0">
                <a:solidFill>
                  <a:srgbClr val="595959"/>
                </a:solidFill>
                <a:latin typeface="Times New Roman"/>
                <a:cs typeface="Times New Roman"/>
              </a:rPr>
              <a:t>isn’t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appearing</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right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place. </a:t>
            </a:r>
            <a:r>
              <a:rPr sz="2200" dirty="0">
                <a:solidFill>
                  <a:srgbClr val="595959"/>
                </a:solidFill>
                <a:latin typeface="Times New Roman"/>
                <a:cs typeface="Times New Roman"/>
              </a:rPr>
              <a:t>It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fact</a:t>
            </a:r>
            <a:r>
              <a:rPr sz="2200" dirty="0">
                <a:solidFill>
                  <a:srgbClr val="595959"/>
                </a:solidFill>
                <a:latin typeface="Times New Roman"/>
                <a:cs typeface="Times New Roman"/>
              </a:rPr>
              <a:t> a</a:t>
            </a:r>
            <a:r>
              <a:rPr sz="2200" spc="-10" dirty="0">
                <a:solidFill>
                  <a:srgbClr val="595959"/>
                </a:solidFill>
                <a:latin typeface="Times New Roman"/>
                <a:cs typeface="Times New Roman"/>
              </a:rPr>
              <a:t> </a:t>
            </a:r>
            <a:r>
              <a:rPr sz="2200" dirty="0">
                <a:solidFill>
                  <a:srgbClr val="595959"/>
                </a:solidFill>
                <a:latin typeface="Times New Roman"/>
                <a:cs typeface="Times New Roman"/>
              </a:rPr>
              <a:t>long </a:t>
            </a:r>
            <a:r>
              <a:rPr sz="2200" spc="-5" dirty="0">
                <a:solidFill>
                  <a:srgbClr val="595959"/>
                </a:solidFill>
                <a:latin typeface="Times New Roman"/>
                <a:cs typeface="Times New Roman"/>
              </a:rPr>
              <a:t>way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where</a:t>
            </a:r>
            <a:r>
              <a:rPr sz="2200" spc="-10" dirty="0">
                <a:solidFill>
                  <a:srgbClr val="595959"/>
                </a:solidFill>
                <a:latin typeface="Times New Roman"/>
                <a:cs typeface="Times New Roman"/>
              </a:rPr>
              <a:t> </a:t>
            </a:r>
            <a:r>
              <a:rPr sz="2200" spc="-3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supposed </a:t>
            </a:r>
            <a:r>
              <a:rPr sz="2200" dirty="0">
                <a:solidFill>
                  <a:srgbClr val="595959"/>
                </a:solidFill>
                <a:latin typeface="Times New Roman"/>
                <a:cs typeface="Times New Roman"/>
              </a:rPr>
              <a:t>to </a:t>
            </a:r>
            <a:r>
              <a:rPr sz="2200" spc="-20" dirty="0">
                <a:solidFill>
                  <a:srgbClr val="595959"/>
                </a:solidFill>
                <a:latin typeface="Times New Roman"/>
                <a:cs typeface="Times New Roman"/>
              </a:rPr>
              <a:t>appear.</a:t>
            </a:r>
            <a:endParaRPr sz="2200">
              <a:latin typeface="Times New Roman"/>
              <a:cs typeface="Times New Roman"/>
            </a:endParaRPr>
          </a:p>
          <a:p>
            <a:pPr marL="12700">
              <a:lnSpc>
                <a:spcPct val="100000"/>
              </a:lnSpc>
              <a:spcBef>
                <a:spcPts val="1080"/>
              </a:spcBef>
            </a:pPr>
            <a:r>
              <a:rPr sz="2200" spc="-5" dirty="0">
                <a:solidFill>
                  <a:srgbClr val="595959"/>
                </a:solidFill>
                <a:latin typeface="Times New Roman"/>
                <a:cs typeface="Times New Roman"/>
              </a:rPr>
              <a:t>And</a:t>
            </a:r>
            <a:r>
              <a:rPr sz="2200" dirty="0">
                <a:solidFill>
                  <a:srgbClr val="595959"/>
                </a:solidFill>
                <a:latin typeface="Times New Roman"/>
                <a:cs typeface="Times New Roman"/>
              </a:rPr>
              <a:t> note</a:t>
            </a:r>
            <a:r>
              <a:rPr sz="2200" spc="-5" dirty="0">
                <a:solidFill>
                  <a:srgbClr val="595959"/>
                </a:solidFill>
                <a:latin typeface="Times New Roman"/>
                <a:cs typeface="Times New Roman"/>
              </a:rPr>
              <a:t> that</a:t>
            </a:r>
            <a:r>
              <a:rPr sz="2200" dirty="0">
                <a:solidFill>
                  <a:srgbClr val="595959"/>
                </a:solidFill>
                <a:latin typeface="Times New Roman"/>
                <a:cs typeface="Times New Roman"/>
              </a:rPr>
              <a:t> </a:t>
            </a:r>
            <a:r>
              <a:rPr sz="2200" spc="-3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separated</a:t>
            </a:r>
            <a:r>
              <a:rPr sz="2200" dirty="0">
                <a:solidFill>
                  <a:srgbClr val="595959"/>
                </a:solidFill>
                <a:latin typeface="Times New Roman"/>
                <a:cs typeface="Times New Roman"/>
              </a:rPr>
              <a:t> from 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by </a:t>
            </a:r>
            <a:r>
              <a:rPr sz="2200" spc="-5" dirty="0">
                <a:solidFill>
                  <a:srgbClr val="595959"/>
                </a:solidFill>
                <a:latin typeface="Times New Roman"/>
                <a:cs typeface="Times New Roman"/>
              </a:rPr>
              <a:t>two</a:t>
            </a:r>
            <a:r>
              <a:rPr sz="2200"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verbs.</a:t>
            </a:r>
            <a:endParaRPr sz="2200">
              <a:latin typeface="Times New Roman"/>
              <a:cs typeface="Times New Roman"/>
            </a:endParaRPr>
          </a:p>
          <a:p>
            <a:pPr marL="12700" marR="462280">
              <a:lnSpc>
                <a:spcPts val="2600"/>
              </a:lnSpc>
              <a:spcBef>
                <a:spcPts val="1380"/>
              </a:spcBef>
            </a:pPr>
            <a:r>
              <a:rPr sz="2200" dirty="0">
                <a:solidFill>
                  <a:srgbClr val="595959"/>
                </a:solidFill>
                <a:latin typeface="Times New Roman"/>
                <a:cs typeface="Times New Roman"/>
              </a:rPr>
              <a:t>In </a:t>
            </a:r>
            <a:r>
              <a:rPr sz="2200" spc="-5" dirty="0">
                <a:solidFill>
                  <a:srgbClr val="595959"/>
                </a:solidFill>
                <a:latin typeface="Times New Roman"/>
                <a:cs typeface="Times New Roman"/>
              </a:rPr>
              <a:t>Penn </a:t>
            </a:r>
            <a:r>
              <a:rPr sz="2200" spc="-10" dirty="0">
                <a:solidFill>
                  <a:srgbClr val="595959"/>
                </a:solidFill>
                <a:latin typeface="Times New Roman"/>
                <a:cs typeface="Times New Roman"/>
              </a:rPr>
              <a:t>Treebank, </a:t>
            </a:r>
            <a:r>
              <a:rPr sz="2200" spc="-5" dirty="0">
                <a:solidFill>
                  <a:srgbClr val="595959"/>
                </a:solidFill>
                <a:latin typeface="Times New Roman"/>
                <a:cs typeface="Times New Roman"/>
              </a:rPr>
              <a:t>these types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movement are annotated </a:t>
            </a:r>
            <a:r>
              <a:rPr sz="2200" dirty="0">
                <a:solidFill>
                  <a:srgbClr val="595959"/>
                </a:solidFill>
                <a:latin typeface="Times New Roman"/>
                <a:cs typeface="Times New Roman"/>
              </a:rPr>
              <a:t>by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having</a:t>
            </a:r>
            <a:r>
              <a:rPr sz="220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empty</a:t>
            </a:r>
            <a:r>
              <a:rPr sz="2200" spc="-40" dirty="0">
                <a:solidFill>
                  <a:srgbClr val="595959"/>
                </a:solidFill>
                <a:latin typeface="Times New Roman"/>
                <a:cs typeface="Times New Roman"/>
              </a:rPr>
              <a:t> </a:t>
            </a:r>
            <a:r>
              <a:rPr sz="2200" spc="-20" dirty="0">
                <a:solidFill>
                  <a:srgbClr val="595959"/>
                </a:solidFill>
                <a:latin typeface="Times New Roman"/>
                <a:cs typeface="Times New Roman"/>
              </a:rPr>
              <a:t>Trace</a:t>
            </a:r>
            <a:r>
              <a:rPr sz="2200" dirty="0">
                <a:solidFill>
                  <a:srgbClr val="595959"/>
                </a:solidFill>
                <a:latin typeface="Times New Roman"/>
                <a:cs typeface="Times New Roman"/>
              </a:rPr>
              <a:t> </a:t>
            </a:r>
            <a:r>
              <a:rPr sz="2200" spc="-5" dirty="0">
                <a:solidFill>
                  <a:srgbClr val="595959"/>
                </a:solidFill>
                <a:latin typeface="Times New Roman"/>
                <a:cs typeface="Times New Roman"/>
              </a:rPr>
              <a:t>constituent</a:t>
            </a:r>
            <a:r>
              <a:rPr sz="2200" dirty="0">
                <a:solidFill>
                  <a:srgbClr val="595959"/>
                </a:solidFill>
                <a:latin typeface="Times New Roman"/>
                <a:cs typeface="Times New Roman"/>
              </a:rPr>
              <a:t> </a:t>
            </a:r>
            <a:r>
              <a:rPr sz="2200" spc="-5" dirty="0">
                <a:solidFill>
                  <a:srgbClr val="595959"/>
                </a:solidFill>
                <a:latin typeface="Times New Roman"/>
                <a:cs typeface="Times New Roman"/>
              </a:rPr>
              <a:t>appear</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the right </a:t>
            </a:r>
            <a:r>
              <a:rPr sz="2200" spc="-5" dirty="0">
                <a:solidFill>
                  <a:srgbClr val="595959"/>
                </a:solidFill>
                <a:latin typeface="Times New Roman"/>
                <a:cs typeface="Times New Roman"/>
              </a:rPr>
              <a:t>place.</a:t>
            </a:r>
            <a:endParaRPr sz="22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173345" cy="665480"/>
          </a:xfrm>
          <a:prstGeom prst="rect">
            <a:avLst/>
          </a:prstGeom>
        </p:spPr>
        <p:txBody>
          <a:bodyPr vert="horz" wrap="square" lIns="0" tIns="12700" rIns="0" bIns="0" rtlCol="0">
            <a:spAutoFit/>
          </a:bodyPr>
          <a:lstStyle/>
          <a:p>
            <a:pPr marL="12700">
              <a:lnSpc>
                <a:spcPct val="100000"/>
              </a:lnSpc>
              <a:spcBef>
                <a:spcPts val="100"/>
              </a:spcBef>
            </a:pPr>
            <a:r>
              <a:rPr spc="65" dirty="0"/>
              <a:t>The</a:t>
            </a:r>
            <a:r>
              <a:rPr spc="165" dirty="0"/>
              <a:t> </a:t>
            </a:r>
            <a:r>
              <a:rPr spc="75" dirty="0"/>
              <a:t>Point</a:t>
            </a:r>
            <a:r>
              <a:rPr spc="-55" dirty="0"/>
              <a:t> </a:t>
            </a:r>
            <a:r>
              <a:rPr spc="80" dirty="0"/>
              <a:t>About</a:t>
            </a:r>
            <a:r>
              <a:rPr spc="165" dirty="0"/>
              <a:t> </a:t>
            </a:r>
            <a:r>
              <a:rPr spc="75" dirty="0"/>
              <a:t>CFGs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8</a:t>
            </a:r>
          </a:p>
        </p:txBody>
      </p:sp>
      <p:sp>
        <p:nvSpPr>
          <p:cNvPr id="3" name="object 3"/>
          <p:cNvSpPr txBox="1"/>
          <p:nvPr/>
        </p:nvSpPr>
        <p:spPr>
          <a:xfrm>
            <a:off x="892555" y="2038211"/>
            <a:ext cx="7061200" cy="35306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CFGs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appear</a:t>
            </a:r>
            <a:r>
              <a:rPr sz="2200" dirty="0">
                <a:solidFill>
                  <a:srgbClr val="595959"/>
                </a:solidFill>
                <a:latin typeface="Times New Roman"/>
                <a:cs typeface="Times New Roman"/>
              </a:rPr>
              <a:t> to be</a:t>
            </a:r>
            <a:r>
              <a:rPr sz="2200" spc="-5" dirty="0">
                <a:solidFill>
                  <a:srgbClr val="595959"/>
                </a:solidFill>
                <a:latin typeface="Times New Roman"/>
                <a:cs typeface="Times New Roman"/>
              </a:rPr>
              <a:t> just</a:t>
            </a:r>
            <a:r>
              <a:rPr sz="220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dirty="0">
                <a:solidFill>
                  <a:srgbClr val="595959"/>
                </a:solidFill>
                <a:latin typeface="Times New Roman"/>
                <a:cs typeface="Times New Roman"/>
              </a:rPr>
              <a:t> </a:t>
            </a:r>
            <a:r>
              <a:rPr sz="2200" spc="-5" dirty="0">
                <a:solidFill>
                  <a:srgbClr val="595959"/>
                </a:solidFill>
                <a:latin typeface="Times New Roman"/>
                <a:cs typeface="Times New Roman"/>
              </a:rPr>
              <a:t>what</a:t>
            </a:r>
            <a:r>
              <a:rPr sz="2200" dirty="0">
                <a:solidFill>
                  <a:srgbClr val="595959"/>
                </a:solidFill>
                <a:latin typeface="Times New Roman"/>
                <a:cs typeface="Times New Roman"/>
              </a:rPr>
              <a:t> </a:t>
            </a:r>
            <a:r>
              <a:rPr sz="2200" spc="-5" dirty="0">
                <a:solidFill>
                  <a:srgbClr val="595959"/>
                </a:solidFill>
                <a:latin typeface="Times New Roman"/>
                <a:cs typeface="Times New Roman"/>
              </a:rPr>
              <a:t>we need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account</a:t>
            </a:r>
            <a:r>
              <a:rPr sz="2200" dirty="0">
                <a:solidFill>
                  <a:srgbClr val="595959"/>
                </a:solidFill>
                <a:latin typeface="Times New Roman"/>
                <a:cs typeface="Times New Roman"/>
              </a:rPr>
              <a:t> for a</a:t>
            </a:r>
            <a:r>
              <a:rPr sz="2200" spc="-5" dirty="0">
                <a:solidFill>
                  <a:srgbClr val="595959"/>
                </a:solidFill>
                <a:latin typeface="Times New Roman"/>
                <a:cs typeface="Times New Roman"/>
              </a:rPr>
              <a:t> </a:t>
            </a:r>
            <a:r>
              <a:rPr sz="2200" dirty="0">
                <a:solidFill>
                  <a:srgbClr val="595959"/>
                </a:solidFill>
                <a:latin typeface="Times New Roman"/>
                <a:cs typeface="Times New Roman"/>
              </a:rPr>
              <a:t>lot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basic syntactic structure </a:t>
            </a:r>
            <a:r>
              <a:rPr sz="2200" dirty="0">
                <a:solidFill>
                  <a:srgbClr val="595959"/>
                </a:solidFill>
                <a:latin typeface="Times New Roman"/>
                <a:cs typeface="Times New Roman"/>
              </a:rPr>
              <a:t>in </a:t>
            </a:r>
            <a:r>
              <a:rPr sz="2200" spc="-5" dirty="0">
                <a:solidFill>
                  <a:srgbClr val="595959"/>
                </a:solidFill>
                <a:latin typeface="Times New Roman"/>
                <a:cs typeface="Times New Roman"/>
              </a:rPr>
              <a:t>English.</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But there are problems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endParaRPr sz="2200">
              <a:latin typeface="Times New Roman"/>
              <a:cs typeface="Times New Roman"/>
            </a:endParaRPr>
          </a:p>
          <a:p>
            <a:pPr marL="186690" marR="384175" indent="-137160">
              <a:lnSpc>
                <a:spcPct val="100000"/>
              </a:lnSpc>
              <a:spcBef>
                <a:spcPts val="12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 </a:t>
            </a:r>
            <a:r>
              <a:rPr sz="2000" spc="-5" dirty="0">
                <a:solidFill>
                  <a:srgbClr val="595959"/>
                </a:solidFill>
                <a:latin typeface="Times New Roman"/>
                <a:cs typeface="Times New Roman"/>
              </a:rPr>
              <a:t>dealt with </a:t>
            </a:r>
            <a:r>
              <a:rPr sz="2000" spc="-20" dirty="0">
                <a:solidFill>
                  <a:srgbClr val="595959"/>
                </a:solidFill>
                <a:latin typeface="Times New Roman"/>
                <a:cs typeface="Times New Roman"/>
              </a:rPr>
              <a:t>adequately, </a:t>
            </a:r>
            <a:r>
              <a:rPr sz="2000" spc="-5" dirty="0">
                <a:solidFill>
                  <a:srgbClr val="595959"/>
                </a:solidFill>
                <a:latin typeface="Times New Roman"/>
                <a:cs typeface="Times New Roman"/>
              </a:rPr>
              <a:t>although </a:t>
            </a:r>
            <a:r>
              <a:rPr sz="2000" dirty="0">
                <a:solidFill>
                  <a:srgbClr val="595959"/>
                </a:solidFill>
                <a:latin typeface="Times New Roman"/>
                <a:cs typeface="Times New Roman"/>
              </a:rPr>
              <a:t>not </a:t>
            </a:r>
            <a:r>
              <a:rPr sz="2000" spc="-20" dirty="0">
                <a:solidFill>
                  <a:srgbClr val="595959"/>
                </a:solidFill>
                <a:latin typeface="Times New Roman"/>
                <a:cs typeface="Times New Roman"/>
              </a:rPr>
              <a:t>elegantly, </a:t>
            </a:r>
            <a:r>
              <a:rPr sz="2000" dirty="0">
                <a:solidFill>
                  <a:srgbClr val="595959"/>
                </a:solidFill>
                <a:latin typeface="Times New Roman"/>
                <a:cs typeface="Times New Roman"/>
              </a:rPr>
              <a:t>by </a:t>
            </a:r>
            <a:r>
              <a:rPr sz="2000" spc="-5" dirty="0">
                <a:solidFill>
                  <a:srgbClr val="595959"/>
                </a:solidFill>
                <a:latin typeface="Times New Roman"/>
                <a:cs typeface="Times New Roman"/>
              </a:rPr>
              <a:t>staying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within the </a:t>
            </a:r>
            <a:r>
              <a:rPr sz="2000" dirty="0">
                <a:solidFill>
                  <a:srgbClr val="595959"/>
                </a:solidFill>
                <a:latin typeface="Times New Roman"/>
                <a:cs typeface="Times New Roman"/>
              </a:rPr>
              <a:t>CFG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framework</a:t>
            </a:r>
            <a:endParaRPr sz="2000">
              <a:latin typeface="Times New Roman"/>
              <a:cs typeface="Times New Roman"/>
            </a:endParaRPr>
          </a:p>
          <a:p>
            <a:pPr marL="12700" marR="270510">
              <a:lnSpc>
                <a:spcPct val="102299"/>
              </a:lnSpc>
              <a:spcBef>
                <a:spcPts val="1035"/>
              </a:spcBef>
            </a:pPr>
            <a:r>
              <a:rPr sz="2200" dirty="0">
                <a:solidFill>
                  <a:srgbClr val="595959"/>
                </a:solidFill>
                <a:latin typeface="Times New Roman"/>
                <a:cs typeface="Times New Roman"/>
              </a:rPr>
              <a:t>There</a:t>
            </a:r>
            <a:r>
              <a:rPr sz="2200" spc="-5" dirty="0">
                <a:solidFill>
                  <a:srgbClr val="595959"/>
                </a:solidFill>
                <a:latin typeface="Times New Roman"/>
                <a:cs typeface="Times New Roman"/>
              </a:rPr>
              <a:t> are </a:t>
            </a:r>
            <a:r>
              <a:rPr sz="2200" spc="-15" dirty="0">
                <a:solidFill>
                  <a:srgbClr val="595959"/>
                </a:solidFill>
                <a:latin typeface="Times New Roman"/>
                <a:cs typeface="Times New Roman"/>
              </a:rPr>
              <a:t>simpler,</a:t>
            </a:r>
            <a:r>
              <a:rPr sz="2200" spc="5"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elegant,</a:t>
            </a:r>
            <a:r>
              <a:rPr sz="2200" dirty="0">
                <a:solidFill>
                  <a:srgbClr val="595959"/>
                </a:solidFill>
                <a:latin typeface="Times New Roman"/>
                <a:cs typeface="Times New Roman"/>
              </a:rPr>
              <a:t> </a:t>
            </a:r>
            <a:r>
              <a:rPr sz="2200" spc="-5" dirty="0">
                <a:solidFill>
                  <a:srgbClr val="595959"/>
                </a:solidFill>
                <a:latin typeface="Times New Roman"/>
                <a:cs typeface="Times New Roman"/>
              </a:rPr>
              <a:t>solutions 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take</a:t>
            </a:r>
            <a:r>
              <a:rPr sz="2200" dirty="0">
                <a:solidFill>
                  <a:srgbClr val="595959"/>
                </a:solidFill>
                <a:latin typeface="Times New Roman"/>
                <a:cs typeface="Times New Roman"/>
              </a:rPr>
              <a:t> us</a:t>
            </a:r>
            <a:r>
              <a:rPr sz="2200" spc="-10" dirty="0">
                <a:solidFill>
                  <a:srgbClr val="595959"/>
                </a:solidFill>
                <a:latin typeface="Times New Roman"/>
                <a:cs typeface="Times New Roman"/>
              </a:rPr>
              <a:t> </a:t>
            </a:r>
            <a:r>
              <a:rPr sz="2200" dirty="0">
                <a:solidFill>
                  <a:srgbClr val="595959"/>
                </a:solidFill>
                <a:latin typeface="Times New Roman"/>
                <a:cs typeface="Times New Roman"/>
              </a:rPr>
              <a:t>out of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CFG framework</a:t>
            </a:r>
            <a:r>
              <a:rPr sz="2200" dirty="0">
                <a:solidFill>
                  <a:srgbClr val="595959"/>
                </a:solidFill>
                <a:latin typeface="Times New Roman"/>
                <a:cs typeface="Times New Roman"/>
              </a:rPr>
              <a:t> </a:t>
            </a:r>
            <a:r>
              <a:rPr sz="2200" spc="-5" dirty="0">
                <a:solidFill>
                  <a:srgbClr val="595959"/>
                </a:solidFill>
                <a:latin typeface="Times New Roman"/>
                <a:cs typeface="Times New Roman"/>
              </a:rPr>
              <a:t>(beyond</a:t>
            </a:r>
            <a:r>
              <a:rPr sz="2200" dirty="0">
                <a:solidFill>
                  <a:srgbClr val="595959"/>
                </a:solidFill>
                <a:latin typeface="Times New Roman"/>
                <a:cs typeface="Times New Roman"/>
              </a:rPr>
              <a:t> 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formal</a:t>
            </a:r>
            <a:r>
              <a:rPr sz="2200" dirty="0">
                <a:solidFill>
                  <a:srgbClr val="595959"/>
                </a:solidFill>
                <a:latin typeface="Times New Roman"/>
                <a:cs typeface="Times New Roman"/>
              </a:rPr>
              <a:t> </a:t>
            </a:r>
            <a:r>
              <a:rPr sz="2200" spc="-5" dirty="0">
                <a:solidFill>
                  <a:srgbClr val="595959"/>
                </a:solidFill>
                <a:latin typeface="Times New Roman"/>
                <a:cs typeface="Times New Roman"/>
              </a:rPr>
              <a:t>power).</a:t>
            </a:r>
            <a:endParaRPr sz="2200">
              <a:latin typeface="Times New Roman"/>
              <a:cs typeface="Times New Roman"/>
            </a:endParaRPr>
          </a:p>
          <a:p>
            <a:pPr marL="186690" marR="120650" indent="-137160">
              <a:lnSpc>
                <a:spcPct val="100000"/>
              </a:lnSpc>
              <a:spcBef>
                <a:spcPts val="1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 feature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CFGs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place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constraints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a:t>
            </a:r>
            <a:r>
              <a:rPr sz="2000" spc="-5" dirty="0">
                <a:solidFill>
                  <a:srgbClr val="595959"/>
                </a:solidFill>
                <a:latin typeface="Times New Roman"/>
                <a:cs typeface="Times New Roman"/>
              </a:rPr>
              <a:t> </a:t>
            </a:r>
            <a:r>
              <a:rPr sz="2000" dirty="0">
                <a:solidFill>
                  <a:srgbClr val="595959"/>
                </a:solidFill>
                <a:latin typeface="Times New Roman"/>
                <a:cs typeface="Times New Roman"/>
              </a:rPr>
              <a:t>how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rules 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applied</a:t>
            </a:r>
            <a:endParaRPr sz="20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5.3.5</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9</a:t>
            </a:r>
            <a:endParaRPr sz="800" dirty="0">
              <a:latin typeface="Times New Roman"/>
              <a:cs typeface="Times New Roman"/>
            </a:endParaRPr>
          </a:p>
        </p:txBody>
      </p:sp>
      <p:sp>
        <p:nvSpPr>
          <p:cNvPr id="3" name="object 3"/>
          <p:cNvSpPr txBox="1"/>
          <p:nvPr/>
        </p:nvSpPr>
        <p:spPr>
          <a:xfrm>
            <a:off x="738175" y="1679376"/>
            <a:ext cx="7924800" cy="4691028"/>
          </a:xfrm>
          <a:prstGeom prst="rect">
            <a:avLst/>
          </a:prstGeom>
        </p:spPr>
        <p:txBody>
          <a:bodyPr vert="horz" wrap="square" lIns="0" tIns="12700" rIns="0" bIns="0" rtlCol="0">
            <a:spAutoFit/>
          </a:bodyPr>
          <a:lstStyle/>
          <a:p>
            <a:pPr algn="l"/>
            <a:r>
              <a:rPr lang="en-US" sz="1400" dirty="0">
                <a:solidFill>
                  <a:srgbClr val="282828"/>
                </a:solidFill>
                <a:latin typeface="Proxima Nova"/>
              </a:rPr>
              <a:t>Download the file: “exerciseweek5.cfgexample.ppt.pdf” from Week 5 Lectures</a:t>
            </a:r>
          </a:p>
          <a:p>
            <a:pPr algn="l"/>
            <a:endParaRPr lang="en-US" sz="1400" b="0" i="0" dirty="0">
              <a:solidFill>
                <a:srgbClr val="282828"/>
              </a:solidFill>
              <a:effectLst/>
              <a:latin typeface="Proxima Nova"/>
            </a:endParaRPr>
          </a:p>
          <a:p>
            <a:pPr algn="l"/>
            <a:r>
              <a:rPr lang="en-US" sz="1400" b="0" i="0" dirty="0">
                <a:solidFill>
                  <a:srgbClr val="282828"/>
                </a:solidFill>
                <a:effectLst/>
                <a:latin typeface="Proxima Nova"/>
              </a:rPr>
              <a:t>CFG Grammar:</a:t>
            </a:r>
          </a:p>
          <a:p>
            <a:pPr algn="l"/>
            <a:r>
              <a:rPr lang="en-US" sz="1200" b="0" i="0" dirty="0">
                <a:solidFill>
                  <a:srgbClr val="282828"/>
                </a:solidFill>
                <a:effectLst/>
                <a:latin typeface="Proxima Nova"/>
              </a:rPr>
              <a:t>S -&gt; NP VP</a:t>
            </a:r>
          </a:p>
          <a:p>
            <a:pPr algn="l"/>
            <a:r>
              <a:rPr lang="en-US" sz="1200" b="0" i="0" dirty="0">
                <a:solidFill>
                  <a:srgbClr val="282828"/>
                </a:solidFill>
                <a:effectLst/>
                <a:latin typeface="Proxima Nova"/>
              </a:rPr>
              <a:t>VP -&gt; V NP | V NP PP | V PP</a:t>
            </a:r>
          </a:p>
          <a:p>
            <a:pPr algn="l"/>
            <a:r>
              <a:rPr lang="en-US" sz="1200" b="0" i="0" dirty="0">
                <a:solidFill>
                  <a:srgbClr val="282828"/>
                </a:solidFill>
                <a:effectLst/>
                <a:latin typeface="Proxima Nova"/>
              </a:rPr>
              <a:t>NP -&gt; Prop | Det N | Det N PP</a:t>
            </a:r>
          </a:p>
          <a:p>
            <a:pPr algn="l"/>
            <a:r>
              <a:rPr lang="en-US" sz="1200" b="0" i="0" dirty="0">
                <a:solidFill>
                  <a:srgbClr val="282828"/>
                </a:solidFill>
                <a:effectLst/>
                <a:latin typeface="Proxima Nova"/>
              </a:rPr>
              <a:t>PP -&gt; P NP</a:t>
            </a:r>
          </a:p>
          <a:p>
            <a:pPr algn="l"/>
            <a:r>
              <a:rPr lang="en-US" sz="1200" b="0" i="0" dirty="0">
                <a:solidFill>
                  <a:srgbClr val="282828"/>
                </a:solidFill>
                <a:effectLst/>
                <a:latin typeface="Proxima Nova"/>
              </a:rPr>
              <a:t>V -&gt; "saw" | "ate" | "walked"</a:t>
            </a:r>
          </a:p>
          <a:p>
            <a:pPr algn="l"/>
            <a:r>
              <a:rPr lang="en-US" sz="1200" b="0" i="0" dirty="0">
                <a:solidFill>
                  <a:srgbClr val="282828"/>
                </a:solidFill>
                <a:effectLst/>
                <a:latin typeface="Proxima Nova"/>
              </a:rPr>
              <a:t>Prop -&gt; "John" | "Mary" | "Bob"</a:t>
            </a:r>
          </a:p>
          <a:p>
            <a:pPr algn="l"/>
            <a:r>
              <a:rPr lang="en-US" sz="1200" b="0" i="0" dirty="0">
                <a:solidFill>
                  <a:srgbClr val="282828"/>
                </a:solidFill>
                <a:effectLst/>
                <a:latin typeface="Proxima Nova"/>
              </a:rPr>
              <a:t>Det -&gt; "a" | "an" | "the" | "my"</a:t>
            </a:r>
          </a:p>
          <a:p>
            <a:pPr algn="l"/>
            <a:r>
              <a:rPr lang="en-US" sz="1200" b="0" i="0" dirty="0">
                <a:solidFill>
                  <a:srgbClr val="282828"/>
                </a:solidFill>
                <a:effectLst/>
                <a:latin typeface="Proxima Nova"/>
              </a:rPr>
              <a:t>N -&gt; "man" | "dog" | "cat" | "telescope" | "park"</a:t>
            </a:r>
          </a:p>
          <a:p>
            <a:pPr algn="l"/>
            <a:r>
              <a:rPr lang="en-US" sz="1200" b="0" i="0" dirty="0">
                <a:solidFill>
                  <a:srgbClr val="282828"/>
                </a:solidFill>
                <a:effectLst/>
                <a:latin typeface="Proxima Nova"/>
              </a:rPr>
              <a:t>P -&gt; "in" | "on" | "by" | "with"</a:t>
            </a:r>
          </a:p>
          <a:p>
            <a:pPr algn="l"/>
            <a:endParaRPr lang="en-US" sz="1400" b="0" i="0" dirty="0">
              <a:solidFill>
                <a:srgbClr val="282828"/>
              </a:solidFill>
              <a:effectLst/>
              <a:latin typeface="Proxima Nova"/>
            </a:endParaRPr>
          </a:p>
          <a:p>
            <a:pPr algn="l"/>
            <a:r>
              <a:rPr lang="en-US" sz="1400" b="0" i="0" dirty="0">
                <a:solidFill>
                  <a:srgbClr val="282828"/>
                </a:solidFill>
                <a:effectLst/>
                <a:latin typeface="Proxima Nova"/>
              </a:rPr>
              <a:t>Demonstration example sentence: Bob walked my dog. (Ref. </a:t>
            </a:r>
            <a:r>
              <a:rPr lang="en-US" sz="1400" dirty="0">
                <a:solidFill>
                  <a:srgbClr val="282828"/>
                </a:solidFill>
                <a:latin typeface="Proxima Nova"/>
              </a:rPr>
              <a:t>exerciseweek5.cfgexample.ppt.pdf) </a:t>
            </a:r>
            <a:endParaRPr lang="en-US" sz="1400" b="0" i="0" dirty="0">
              <a:solidFill>
                <a:srgbClr val="282828"/>
              </a:solidFill>
              <a:effectLst/>
              <a:latin typeface="Proxima Nova"/>
            </a:endParaRPr>
          </a:p>
          <a:p>
            <a:pPr algn="l"/>
            <a:r>
              <a:rPr lang="en-US" sz="1400" b="0" i="0" dirty="0">
                <a:solidFill>
                  <a:srgbClr val="282828"/>
                </a:solidFill>
                <a:effectLst/>
                <a:latin typeface="Proxima Nova"/>
              </a:rPr>
              <a:t>Give at least one parse tree showing how these sentences are derived from this grammar.</a:t>
            </a:r>
          </a:p>
          <a:p>
            <a:pPr marL="228600" indent="-228600" algn="l">
              <a:buFont typeface="+mj-lt"/>
              <a:buAutoNum type="arabicPeriod"/>
            </a:pPr>
            <a:r>
              <a:rPr lang="en-US" sz="1200" b="0" i="0" dirty="0">
                <a:solidFill>
                  <a:srgbClr val="282828"/>
                </a:solidFill>
                <a:effectLst/>
                <a:latin typeface="Proxima Nova"/>
              </a:rPr>
              <a:t>John ate in the park.</a:t>
            </a:r>
          </a:p>
          <a:p>
            <a:pPr algn="l"/>
            <a:r>
              <a:rPr lang="en-US" sz="1200" b="0" i="0" dirty="0">
                <a:solidFill>
                  <a:srgbClr val="282828"/>
                </a:solidFill>
                <a:effectLst/>
                <a:latin typeface="Proxima Nova"/>
              </a:rPr>
              <a:t>2. The man with a cat saw my dog.</a:t>
            </a:r>
          </a:p>
          <a:p>
            <a:pPr algn="l"/>
            <a:r>
              <a:rPr lang="en-US" sz="1200" b="0" i="0" dirty="0">
                <a:solidFill>
                  <a:srgbClr val="282828"/>
                </a:solidFill>
                <a:effectLst/>
                <a:latin typeface="Proxima Nova"/>
              </a:rPr>
              <a:t>3. Bob saw a man in the park with a telescope.</a:t>
            </a:r>
          </a:p>
          <a:p>
            <a:pPr algn="l"/>
            <a:endParaRPr lang="en-US" sz="1400" b="0" i="0" dirty="0">
              <a:solidFill>
                <a:srgbClr val="282828"/>
              </a:solidFill>
              <a:effectLst/>
              <a:latin typeface="Proxima Nova"/>
            </a:endParaRPr>
          </a:p>
          <a:p>
            <a:pPr algn="l"/>
            <a:r>
              <a:rPr lang="en-US" sz="1400" b="0" i="0" dirty="0">
                <a:solidFill>
                  <a:srgbClr val="282828"/>
                </a:solidFill>
                <a:effectLst/>
                <a:latin typeface="Proxima Nova"/>
              </a:rPr>
              <a:t>For this exercise, you can draw the parse trees on your own paper following the example in the presented </a:t>
            </a:r>
            <a:r>
              <a:rPr lang="en-US" sz="1400" dirty="0">
                <a:solidFill>
                  <a:srgbClr val="282828"/>
                </a:solidFill>
                <a:latin typeface="Proxima Nova"/>
              </a:rPr>
              <a:t>for the demo sentence (above).</a:t>
            </a:r>
            <a:endParaRPr lang="en-US" sz="1400" b="0" i="0" dirty="0">
              <a:solidFill>
                <a:srgbClr val="282828"/>
              </a:solidFill>
              <a:effectLst/>
              <a:latin typeface="Proxima Nova"/>
            </a:endParaRP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2527166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352" y="5346217"/>
            <a:ext cx="5532120" cy="665480"/>
          </a:xfrm>
          <a:prstGeom prst="rect">
            <a:avLst/>
          </a:prstGeom>
        </p:spPr>
        <p:txBody>
          <a:bodyPr vert="horz" wrap="square" lIns="0" tIns="12700" rIns="0" bIns="0" rtlCol="0">
            <a:spAutoFit/>
          </a:bodyPr>
          <a:lstStyle/>
          <a:p>
            <a:pPr marL="12700">
              <a:lnSpc>
                <a:spcPct val="100000"/>
              </a:lnSpc>
              <a:spcBef>
                <a:spcPts val="100"/>
              </a:spcBef>
            </a:pPr>
            <a:r>
              <a:rPr sz="4200" spc="175" dirty="0">
                <a:solidFill>
                  <a:srgbClr val="EE5612"/>
                </a:solidFill>
                <a:latin typeface="Times New Roman"/>
                <a:cs typeface="Times New Roman"/>
              </a:rPr>
              <a:t>Dependency</a:t>
            </a:r>
            <a:r>
              <a:rPr sz="4200" spc="350" dirty="0">
                <a:solidFill>
                  <a:srgbClr val="EE5612"/>
                </a:solidFill>
                <a:latin typeface="Times New Roman"/>
                <a:cs typeface="Times New Roman"/>
              </a:rPr>
              <a:t> </a:t>
            </a:r>
            <a:r>
              <a:rPr sz="4200" spc="170" dirty="0">
                <a:solidFill>
                  <a:srgbClr val="EE5612"/>
                </a:solidFill>
                <a:latin typeface="Times New Roman"/>
                <a:cs typeface="Times New Roman"/>
              </a:rPr>
              <a:t>Grammars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03520" cy="665480"/>
          </a:xfrm>
          <a:prstGeom prst="rect">
            <a:avLst/>
          </a:prstGeom>
        </p:spPr>
        <p:txBody>
          <a:bodyPr vert="horz" wrap="square" lIns="0" tIns="12700" rIns="0" bIns="0" rtlCol="0">
            <a:spAutoFit/>
          </a:bodyPr>
          <a:lstStyle/>
          <a:p>
            <a:pPr marL="12700">
              <a:lnSpc>
                <a:spcPct val="100000"/>
              </a:lnSpc>
              <a:spcBef>
                <a:spcPts val="100"/>
              </a:spcBef>
            </a:pPr>
            <a:r>
              <a:rPr spc="85" dirty="0"/>
              <a:t>Dependency</a:t>
            </a:r>
            <a:r>
              <a:rPr spc="135" dirty="0"/>
              <a:t> </a:t>
            </a:r>
            <a:r>
              <a:rPr spc="85" dirty="0"/>
              <a:t>Grammars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a:t>
            </a:r>
          </a:p>
        </p:txBody>
      </p:sp>
      <p:sp>
        <p:nvSpPr>
          <p:cNvPr id="3" name="object 3"/>
          <p:cNvSpPr txBox="1"/>
          <p:nvPr/>
        </p:nvSpPr>
        <p:spPr>
          <a:xfrm>
            <a:off x="850691" y="2041141"/>
            <a:ext cx="7092950" cy="3497579"/>
          </a:xfrm>
          <a:prstGeom prst="rect">
            <a:avLst/>
          </a:prstGeom>
        </p:spPr>
        <p:txBody>
          <a:bodyPr vert="horz" wrap="square" lIns="0" tIns="5080" rIns="0" bIns="0" rtlCol="0">
            <a:spAutoFit/>
          </a:bodyPr>
          <a:lstStyle/>
          <a:p>
            <a:pPr marL="12700" marR="742315">
              <a:lnSpc>
                <a:spcPct val="102299"/>
              </a:lnSpc>
              <a:spcBef>
                <a:spcPts val="40"/>
              </a:spcBef>
            </a:pPr>
            <a:r>
              <a:rPr sz="2200" spc="-5" dirty="0">
                <a:solidFill>
                  <a:srgbClr val="595959"/>
                </a:solidFill>
                <a:latin typeface="Times New Roman"/>
                <a:cs typeface="Times New Roman"/>
              </a:rPr>
              <a:t>Dependency grammars</a:t>
            </a:r>
            <a:r>
              <a:rPr sz="2200" spc="-10" dirty="0">
                <a:solidFill>
                  <a:srgbClr val="595959"/>
                </a:solidFill>
                <a:latin typeface="Times New Roman"/>
                <a:cs typeface="Times New Roman"/>
              </a:rPr>
              <a:t> offer</a:t>
            </a:r>
            <a:r>
              <a:rPr sz="2200" dirty="0">
                <a:solidFill>
                  <a:srgbClr val="595959"/>
                </a:solidFill>
                <a:latin typeface="Times New Roman"/>
                <a:cs typeface="Times New Roman"/>
              </a:rPr>
              <a:t> 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different</a:t>
            </a:r>
            <a:r>
              <a:rPr sz="2200" dirty="0">
                <a:solidFill>
                  <a:srgbClr val="595959"/>
                </a:solidFill>
                <a:latin typeface="Times New Roman"/>
                <a:cs typeface="Times New Roman"/>
              </a:rPr>
              <a:t> </a:t>
            </a:r>
            <a:r>
              <a:rPr sz="2200" spc="-5" dirty="0">
                <a:solidFill>
                  <a:srgbClr val="595959"/>
                </a:solidFill>
                <a:latin typeface="Times New Roman"/>
                <a:cs typeface="Times New Roman"/>
              </a:rPr>
              <a:t>way</a:t>
            </a:r>
            <a:r>
              <a:rPr sz="2200" dirty="0">
                <a:solidFill>
                  <a:srgbClr val="595959"/>
                </a:solidFill>
                <a:latin typeface="Times New Roman"/>
                <a:cs typeface="Times New Roman"/>
              </a:rPr>
              <a:t> to </a:t>
            </a:r>
            <a:r>
              <a:rPr sz="2200" spc="-5" dirty="0">
                <a:solidFill>
                  <a:srgbClr val="595959"/>
                </a:solidFill>
                <a:latin typeface="Times New Roman"/>
                <a:cs typeface="Times New Roman"/>
              </a:rPr>
              <a:t>represent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syntactic</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structure.</a:t>
            </a:r>
            <a:endParaRPr sz="2200">
              <a:latin typeface="Times New Roman"/>
              <a:cs typeface="Times New Roman"/>
            </a:endParaRPr>
          </a:p>
          <a:p>
            <a:pPr marL="186690" marR="633095" indent="-137160">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CFGs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represent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constituents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 derive the </a:t>
            </a:r>
            <a:r>
              <a:rPr sz="2000" spc="-484"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sentence.</a:t>
            </a:r>
            <a:endParaRPr sz="2000">
              <a:latin typeface="Times New Roman"/>
              <a:cs typeface="Times New Roman"/>
            </a:endParaRPr>
          </a:p>
          <a:p>
            <a:pPr marL="186690" marR="384810"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grammars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represent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relations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between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show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structure.</a:t>
            </a:r>
            <a:endParaRPr sz="2000">
              <a:latin typeface="Times New Roman"/>
              <a:cs typeface="Times New Roman"/>
            </a:endParaRPr>
          </a:p>
          <a:p>
            <a:pPr marL="186690" marR="360045"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30" dirty="0">
                <a:solidFill>
                  <a:srgbClr val="595959"/>
                </a:solidFill>
                <a:latin typeface="Times New Roman"/>
                <a:cs typeface="Times New Roman"/>
              </a:rPr>
              <a:t>Typed</a:t>
            </a:r>
            <a:r>
              <a:rPr sz="2000" spc="-5" dirty="0">
                <a:solidFill>
                  <a:srgbClr val="595959"/>
                </a:solidFill>
                <a:latin typeface="Times New Roman"/>
                <a:cs typeface="Times New Roman"/>
              </a:rPr>
              <a:t> 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grammars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label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those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as to </a:t>
            </a:r>
            <a:r>
              <a:rPr sz="2000" dirty="0">
                <a:solidFill>
                  <a:srgbClr val="595959"/>
                </a:solidFill>
                <a:latin typeface="Times New Roman"/>
                <a:cs typeface="Times New Roman"/>
              </a:rPr>
              <a:t>what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structure is.</a:t>
            </a:r>
            <a:endParaRPr sz="2000">
              <a:latin typeface="Times New Roman"/>
              <a:cs typeface="Times New Roman"/>
            </a:endParaRPr>
          </a:p>
          <a:p>
            <a:pPr marL="12700" marR="5080">
              <a:lnSpc>
                <a:spcPts val="2600"/>
              </a:lnSpc>
              <a:spcBef>
                <a:spcPts val="720"/>
              </a:spcBef>
            </a:pPr>
            <a:r>
              <a:rPr sz="2200" spc="-5" dirty="0">
                <a:solidFill>
                  <a:srgbClr val="595959"/>
                </a:solidFill>
                <a:latin typeface="Times New Roman"/>
                <a:cs typeface="Times New Roman"/>
              </a:rPr>
              <a:t>Syntactic</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set</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relations between</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(a.k.a.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head</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dependents.</a:t>
            </a:r>
            <a:endParaRPr sz="22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0" y="6454861"/>
            <a:ext cx="1992229" cy="302561"/>
          </a:xfrm>
          <a:prstGeom prst="rect">
            <a:avLst/>
          </a:prstGeom>
        </p:spPr>
      </p:pic>
      <p:sp>
        <p:nvSpPr>
          <p:cNvPr id="3" name="object 3"/>
          <p:cNvSpPr txBox="1"/>
          <p:nvPr/>
        </p:nvSpPr>
        <p:spPr>
          <a:xfrm>
            <a:off x="4446485" y="840845"/>
            <a:ext cx="1840864" cy="1010919"/>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S</a:t>
            </a:r>
            <a:endParaRPr sz="1600">
              <a:latin typeface="Times New Roman"/>
              <a:cs typeface="Times New Roman"/>
            </a:endParaRPr>
          </a:p>
          <a:p>
            <a:pPr>
              <a:lnSpc>
                <a:spcPct val="100000"/>
              </a:lnSpc>
              <a:spcBef>
                <a:spcPts val="35"/>
              </a:spcBef>
            </a:pPr>
            <a:endParaRPr sz="1500">
              <a:latin typeface="Times New Roman"/>
              <a:cs typeface="Times New Roman"/>
            </a:endParaRPr>
          </a:p>
          <a:p>
            <a:pPr marL="339725" algn="ctr">
              <a:lnSpc>
                <a:spcPct val="100000"/>
              </a:lnSpc>
              <a:spcBef>
                <a:spcPts val="5"/>
              </a:spcBef>
            </a:pPr>
            <a:r>
              <a:rPr sz="1600" spc="-10" dirty="0">
                <a:solidFill>
                  <a:srgbClr val="595959"/>
                </a:solidFill>
                <a:latin typeface="Times New Roman"/>
                <a:cs typeface="Times New Roman"/>
              </a:rPr>
              <a:t>VP</a:t>
            </a:r>
            <a:endParaRPr sz="1600">
              <a:latin typeface="Times New Roman"/>
              <a:cs typeface="Times New Roman"/>
            </a:endParaRPr>
          </a:p>
          <a:p>
            <a:pPr marL="1589405" algn="ctr">
              <a:lnSpc>
                <a:spcPct val="100000"/>
              </a:lnSpc>
              <a:spcBef>
                <a:spcPts val="229"/>
              </a:spcBef>
            </a:pPr>
            <a:r>
              <a:rPr sz="1600" spc="-5" dirty="0">
                <a:solidFill>
                  <a:srgbClr val="595959"/>
                </a:solidFill>
                <a:latin typeface="Times New Roman"/>
                <a:cs typeface="Times New Roman"/>
              </a:rPr>
              <a:t>PP</a:t>
            </a:r>
            <a:endParaRPr sz="1600">
              <a:latin typeface="Times New Roman"/>
              <a:cs typeface="Times New Roman"/>
            </a:endParaRPr>
          </a:p>
        </p:txBody>
      </p:sp>
      <p:sp>
        <p:nvSpPr>
          <p:cNvPr id="4" name="object 4"/>
          <p:cNvSpPr/>
          <p:nvPr/>
        </p:nvSpPr>
        <p:spPr>
          <a:xfrm>
            <a:off x="2762250" y="1098550"/>
            <a:ext cx="1676400" cy="876300"/>
          </a:xfrm>
          <a:custGeom>
            <a:avLst/>
            <a:gdLst/>
            <a:ahLst/>
            <a:cxnLst/>
            <a:rect l="l" t="t" r="r" b="b"/>
            <a:pathLst>
              <a:path w="1676400" h="876300">
                <a:moveTo>
                  <a:pt x="1676400" y="0"/>
                </a:moveTo>
                <a:lnTo>
                  <a:pt x="0" y="876300"/>
                </a:lnTo>
              </a:path>
            </a:pathLst>
          </a:custGeom>
          <a:ln w="12700">
            <a:solidFill>
              <a:srgbClr val="595959"/>
            </a:solidFill>
          </a:ln>
        </p:spPr>
        <p:txBody>
          <a:bodyPr wrap="square" lIns="0" tIns="0" rIns="0" bIns="0" rtlCol="0"/>
          <a:lstStyle/>
          <a:p>
            <a:endParaRPr/>
          </a:p>
        </p:txBody>
      </p:sp>
      <p:sp>
        <p:nvSpPr>
          <p:cNvPr id="5" name="object 5"/>
          <p:cNvSpPr/>
          <p:nvPr/>
        </p:nvSpPr>
        <p:spPr>
          <a:xfrm>
            <a:off x="4667250" y="1098550"/>
            <a:ext cx="711200" cy="304800"/>
          </a:xfrm>
          <a:custGeom>
            <a:avLst/>
            <a:gdLst/>
            <a:ahLst/>
            <a:cxnLst/>
            <a:rect l="l" t="t" r="r" b="b"/>
            <a:pathLst>
              <a:path w="711200" h="304800">
                <a:moveTo>
                  <a:pt x="0" y="0"/>
                </a:moveTo>
                <a:lnTo>
                  <a:pt x="711200" y="304800"/>
                </a:lnTo>
              </a:path>
            </a:pathLst>
          </a:custGeom>
          <a:ln w="12700">
            <a:solidFill>
              <a:srgbClr val="595959"/>
            </a:solidFill>
          </a:ln>
        </p:spPr>
        <p:txBody>
          <a:bodyPr wrap="square" lIns="0" tIns="0" rIns="0" bIns="0" rtlCol="0"/>
          <a:lstStyle/>
          <a:p>
            <a:endParaRPr/>
          </a:p>
        </p:txBody>
      </p:sp>
      <p:sp>
        <p:nvSpPr>
          <p:cNvPr id="6" name="object 6"/>
          <p:cNvSpPr/>
          <p:nvPr/>
        </p:nvSpPr>
        <p:spPr>
          <a:xfrm>
            <a:off x="5657850" y="1504950"/>
            <a:ext cx="342900" cy="152400"/>
          </a:xfrm>
          <a:custGeom>
            <a:avLst/>
            <a:gdLst/>
            <a:ahLst/>
            <a:cxnLst/>
            <a:rect l="l" t="t" r="r" b="b"/>
            <a:pathLst>
              <a:path w="342900" h="152400">
                <a:moveTo>
                  <a:pt x="0" y="0"/>
                </a:moveTo>
                <a:lnTo>
                  <a:pt x="342900" y="152400"/>
                </a:lnTo>
              </a:path>
            </a:pathLst>
          </a:custGeom>
          <a:ln w="12700">
            <a:solidFill>
              <a:srgbClr val="595959"/>
            </a:solidFill>
          </a:ln>
        </p:spPr>
        <p:txBody>
          <a:bodyPr wrap="square" lIns="0" tIns="0" rIns="0" bIns="0" rtlCol="0"/>
          <a:lstStyle/>
          <a:p>
            <a:endParaRPr/>
          </a:p>
        </p:txBody>
      </p:sp>
      <p:sp>
        <p:nvSpPr>
          <p:cNvPr id="7" name="object 7"/>
          <p:cNvSpPr txBox="1"/>
          <p:nvPr/>
        </p:nvSpPr>
        <p:spPr>
          <a:xfrm>
            <a:off x="2453551" y="1939955"/>
            <a:ext cx="28384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NP</a:t>
            </a:r>
            <a:endParaRPr sz="1600">
              <a:latin typeface="Times New Roman"/>
              <a:cs typeface="Times New Roman"/>
            </a:endParaRPr>
          </a:p>
        </p:txBody>
      </p:sp>
      <p:sp>
        <p:nvSpPr>
          <p:cNvPr id="8" name="object 8"/>
          <p:cNvSpPr/>
          <p:nvPr/>
        </p:nvSpPr>
        <p:spPr>
          <a:xfrm>
            <a:off x="4527550" y="1492250"/>
            <a:ext cx="825500" cy="419100"/>
          </a:xfrm>
          <a:custGeom>
            <a:avLst/>
            <a:gdLst/>
            <a:ahLst/>
            <a:cxnLst/>
            <a:rect l="l" t="t" r="r" b="b"/>
            <a:pathLst>
              <a:path w="825500" h="419100">
                <a:moveTo>
                  <a:pt x="825500" y="0"/>
                </a:moveTo>
                <a:lnTo>
                  <a:pt x="0" y="419100"/>
                </a:lnTo>
              </a:path>
            </a:pathLst>
          </a:custGeom>
          <a:ln w="12700">
            <a:solidFill>
              <a:srgbClr val="595959"/>
            </a:solidFill>
          </a:ln>
        </p:spPr>
        <p:txBody>
          <a:bodyPr wrap="square" lIns="0" tIns="0" rIns="0" bIns="0" rtlCol="0"/>
          <a:lstStyle/>
          <a:p>
            <a:endParaRPr/>
          </a:p>
        </p:txBody>
      </p:sp>
      <p:sp>
        <p:nvSpPr>
          <p:cNvPr id="9" name="object 9"/>
          <p:cNvSpPr/>
          <p:nvPr/>
        </p:nvSpPr>
        <p:spPr>
          <a:xfrm>
            <a:off x="1733550" y="2178050"/>
            <a:ext cx="685800" cy="254000"/>
          </a:xfrm>
          <a:custGeom>
            <a:avLst/>
            <a:gdLst/>
            <a:ahLst/>
            <a:cxnLst/>
            <a:rect l="l" t="t" r="r" b="b"/>
            <a:pathLst>
              <a:path w="685800" h="254000">
                <a:moveTo>
                  <a:pt x="685800" y="0"/>
                </a:moveTo>
                <a:lnTo>
                  <a:pt x="0" y="254000"/>
                </a:lnTo>
              </a:path>
            </a:pathLst>
          </a:custGeom>
          <a:ln w="12700">
            <a:solidFill>
              <a:srgbClr val="595959"/>
            </a:solidFill>
          </a:ln>
        </p:spPr>
        <p:txBody>
          <a:bodyPr wrap="square" lIns="0" tIns="0" rIns="0" bIns="0" rtlCol="0"/>
          <a:lstStyle/>
          <a:p>
            <a:endParaRPr/>
          </a:p>
        </p:txBody>
      </p:sp>
      <p:sp>
        <p:nvSpPr>
          <p:cNvPr id="10" name="object 10"/>
          <p:cNvSpPr/>
          <p:nvPr/>
        </p:nvSpPr>
        <p:spPr>
          <a:xfrm>
            <a:off x="2711450" y="2139950"/>
            <a:ext cx="203200" cy="152400"/>
          </a:xfrm>
          <a:custGeom>
            <a:avLst/>
            <a:gdLst/>
            <a:ahLst/>
            <a:cxnLst/>
            <a:rect l="l" t="t" r="r" b="b"/>
            <a:pathLst>
              <a:path w="203200" h="152400">
                <a:moveTo>
                  <a:pt x="0" y="0"/>
                </a:moveTo>
                <a:lnTo>
                  <a:pt x="203200" y="152400"/>
                </a:lnTo>
              </a:path>
            </a:pathLst>
          </a:custGeom>
          <a:ln w="12700">
            <a:solidFill>
              <a:srgbClr val="595959"/>
            </a:solidFill>
          </a:ln>
        </p:spPr>
        <p:txBody>
          <a:bodyPr wrap="square" lIns="0" tIns="0" rIns="0" bIns="0" rtlCol="0"/>
          <a:lstStyle/>
          <a:p>
            <a:endParaRPr/>
          </a:p>
        </p:txBody>
      </p:sp>
      <p:sp>
        <p:nvSpPr>
          <p:cNvPr id="11" name="object 11"/>
          <p:cNvSpPr txBox="1"/>
          <p:nvPr/>
        </p:nvSpPr>
        <p:spPr>
          <a:xfrm>
            <a:off x="906361" y="2363599"/>
            <a:ext cx="953769"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a:t>
            </a:r>
            <a:r>
              <a:rPr sz="1600" spc="5" dirty="0">
                <a:solidFill>
                  <a:srgbClr val="595959"/>
                </a:solidFill>
                <a:latin typeface="Times New Roman"/>
                <a:cs typeface="Times New Roman"/>
              </a:rPr>
              <a:t>t</a:t>
            </a:r>
            <a:r>
              <a:rPr sz="1600" dirty="0">
                <a:solidFill>
                  <a:srgbClr val="595959"/>
                </a:solidFill>
                <a:latin typeface="Times New Roman"/>
                <a:cs typeface="Times New Roman"/>
              </a:rPr>
              <a:t>er</a:t>
            </a:r>
            <a:r>
              <a:rPr sz="1600" spc="5" dirty="0">
                <a:solidFill>
                  <a:srgbClr val="595959"/>
                </a:solidFill>
                <a:latin typeface="Times New Roman"/>
                <a:cs typeface="Times New Roman"/>
              </a:rPr>
              <a:t>mi</a:t>
            </a:r>
            <a:r>
              <a:rPr sz="1600" dirty="0">
                <a:solidFill>
                  <a:srgbClr val="595959"/>
                </a:solidFill>
                <a:latin typeface="Times New Roman"/>
                <a:cs typeface="Times New Roman"/>
              </a:rPr>
              <a:t>ner</a:t>
            </a:r>
            <a:endParaRPr sz="1600">
              <a:latin typeface="Times New Roman"/>
              <a:cs typeface="Times New Roman"/>
            </a:endParaRPr>
          </a:p>
        </p:txBody>
      </p:sp>
      <p:sp>
        <p:nvSpPr>
          <p:cNvPr id="12" name="object 12"/>
          <p:cNvSpPr txBox="1"/>
          <p:nvPr/>
        </p:nvSpPr>
        <p:spPr>
          <a:xfrm>
            <a:off x="2747238" y="2275819"/>
            <a:ext cx="38608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a:t>
            </a:r>
            <a:r>
              <a:rPr sz="1600" spc="-5" dirty="0">
                <a:solidFill>
                  <a:srgbClr val="595959"/>
                </a:solidFill>
                <a:latin typeface="Times New Roman"/>
                <a:cs typeface="Times New Roman"/>
              </a:rPr>
              <a:t>P</a:t>
            </a:r>
            <a:r>
              <a:rPr sz="1600" dirty="0">
                <a:solidFill>
                  <a:srgbClr val="595959"/>
                </a:solidFill>
                <a:latin typeface="Times New Roman"/>
                <a:cs typeface="Times New Roman"/>
              </a:rPr>
              <a:t>2</a:t>
            </a:r>
            <a:endParaRPr sz="1600">
              <a:latin typeface="Times New Roman"/>
              <a:cs typeface="Times New Roman"/>
            </a:endParaRPr>
          </a:p>
        </p:txBody>
      </p:sp>
      <p:sp>
        <p:nvSpPr>
          <p:cNvPr id="13" name="object 13"/>
          <p:cNvSpPr txBox="1"/>
          <p:nvPr/>
        </p:nvSpPr>
        <p:spPr>
          <a:xfrm>
            <a:off x="4177400" y="1877839"/>
            <a:ext cx="38608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V</a:t>
            </a:r>
            <a:r>
              <a:rPr sz="1600" spc="-5" dirty="0">
                <a:solidFill>
                  <a:srgbClr val="595959"/>
                </a:solidFill>
                <a:latin typeface="Times New Roman"/>
                <a:cs typeface="Times New Roman"/>
              </a:rPr>
              <a:t>P</a:t>
            </a:r>
            <a:r>
              <a:rPr sz="1600" dirty="0">
                <a:solidFill>
                  <a:srgbClr val="595959"/>
                </a:solidFill>
                <a:latin typeface="Times New Roman"/>
                <a:cs typeface="Times New Roman"/>
              </a:rPr>
              <a:t>2</a:t>
            </a:r>
            <a:endParaRPr sz="1600">
              <a:latin typeface="Times New Roman"/>
              <a:cs typeface="Times New Roman"/>
            </a:endParaRPr>
          </a:p>
        </p:txBody>
      </p:sp>
      <p:sp>
        <p:nvSpPr>
          <p:cNvPr id="14" name="object 14"/>
          <p:cNvSpPr txBox="1"/>
          <p:nvPr/>
        </p:nvSpPr>
        <p:spPr>
          <a:xfrm>
            <a:off x="5460429" y="1897296"/>
            <a:ext cx="39878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rep</a:t>
            </a:r>
            <a:endParaRPr sz="1600">
              <a:latin typeface="Times New Roman"/>
              <a:cs typeface="Times New Roman"/>
            </a:endParaRPr>
          </a:p>
        </p:txBody>
      </p:sp>
      <p:sp>
        <p:nvSpPr>
          <p:cNvPr id="15" name="object 15"/>
          <p:cNvSpPr/>
          <p:nvPr/>
        </p:nvSpPr>
        <p:spPr>
          <a:xfrm>
            <a:off x="3981450" y="2127250"/>
            <a:ext cx="368300" cy="228600"/>
          </a:xfrm>
          <a:custGeom>
            <a:avLst/>
            <a:gdLst/>
            <a:ahLst/>
            <a:cxnLst/>
            <a:rect l="l" t="t" r="r" b="b"/>
            <a:pathLst>
              <a:path w="368300" h="228600">
                <a:moveTo>
                  <a:pt x="368300" y="0"/>
                </a:moveTo>
                <a:lnTo>
                  <a:pt x="38100" y="228600"/>
                </a:lnTo>
              </a:path>
              <a:path w="368300" h="228600">
                <a:moveTo>
                  <a:pt x="368300" y="0"/>
                </a:moveTo>
                <a:lnTo>
                  <a:pt x="0" y="203200"/>
                </a:lnTo>
              </a:path>
            </a:pathLst>
          </a:custGeom>
          <a:ln w="12700">
            <a:solidFill>
              <a:srgbClr val="595959"/>
            </a:solidFill>
          </a:ln>
        </p:spPr>
        <p:txBody>
          <a:bodyPr wrap="square" lIns="0" tIns="0" rIns="0" bIns="0" rtlCol="0"/>
          <a:lstStyle/>
          <a:p>
            <a:endParaRPr/>
          </a:p>
        </p:txBody>
      </p:sp>
      <p:sp>
        <p:nvSpPr>
          <p:cNvPr id="16" name="object 16"/>
          <p:cNvSpPr/>
          <p:nvPr/>
        </p:nvSpPr>
        <p:spPr>
          <a:xfrm>
            <a:off x="5873750" y="1809750"/>
            <a:ext cx="406400" cy="165100"/>
          </a:xfrm>
          <a:custGeom>
            <a:avLst/>
            <a:gdLst/>
            <a:ahLst/>
            <a:cxnLst/>
            <a:rect l="l" t="t" r="r" b="b"/>
            <a:pathLst>
              <a:path w="406400" h="165100">
                <a:moveTo>
                  <a:pt x="406400" y="0"/>
                </a:moveTo>
                <a:lnTo>
                  <a:pt x="63500" y="165100"/>
                </a:lnTo>
              </a:path>
              <a:path w="406400" h="165100">
                <a:moveTo>
                  <a:pt x="406400" y="0"/>
                </a:moveTo>
                <a:lnTo>
                  <a:pt x="0" y="165100"/>
                </a:lnTo>
              </a:path>
            </a:pathLst>
          </a:custGeom>
          <a:ln w="12700">
            <a:solidFill>
              <a:srgbClr val="595959"/>
            </a:solidFill>
          </a:ln>
        </p:spPr>
        <p:txBody>
          <a:bodyPr wrap="square" lIns="0" tIns="0" rIns="0" bIns="0" rtlCol="0"/>
          <a:lstStyle/>
          <a:p>
            <a:endParaRPr/>
          </a:p>
        </p:txBody>
      </p:sp>
      <p:sp>
        <p:nvSpPr>
          <p:cNvPr id="17" name="object 17"/>
          <p:cNvSpPr txBox="1"/>
          <p:nvPr/>
        </p:nvSpPr>
        <p:spPr>
          <a:xfrm>
            <a:off x="3677032" y="2312394"/>
            <a:ext cx="3746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A</a:t>
            </a:r>
            <a:r>
              <a:rPr sz="1600" dirty="0">
                <a:solidFill>
                  <a:srgbClr val="595959"/>
                </a:solidFill>
                <a:latin typeface="Times New Roman"/>
                <a:cs typeface="Times New Roman"/>
              </a:rPr>
              <a:t>ux</a:t>
            </a:r>
            <a:endParaRPr sz="1600">
              <a:latin typeface="Times New Roman"/>
              <a:cs typeface="Times New Roman"/>
            </a:endParaRPr>
          </a:p>
        </p:txBody>
      </p:sp>
      <p:sp>
        <p:nvSpPr>
          <p:cNvPr id="18" name="object 18"/>
          <p:cNvSpPr txBox="1"/>
          <p:nvPr/>
        </p:nvSpPr>
        <p:spPr>
          <a:xfrm>
            <a:off x="4550530" y="2312394"/>
            <a:ext cx="409575" cy="269240"/>
          </a:xfrm>
          <a:prstGeom prst="rect">
            <a:avLst/>
          </a:prstGeom>
        </p:spPr>
        <p:txBody>
          <a:bodyPr vert="horz" wrap="square" lIns="0" tIns="12700" rIns="0" bIns="0" rtlCol="0">
            <a:spAutoFit/>
          </a:bodyPr>
          <a:lstStyle/>
          <a:p>
            <a:pPr marL="12700">
              <a:lnSpc>
                <a:spcPct val="100000"/>
              </a:lnSpc>
              <a:spcBef>
                <a:spcPts val="100"/>
              </a:spcBef>
            </a:pPr>
            <a:r>
              <a:rPr sz="1600" spc="-185" dirty="0">
                <a:solidFill>
                  <a:srgbClr val="595959"/>
                </a:solidFill>
                <a:latin typeface="Times New Roman"/>
                <a:cs typeface="Times New Roman"/>
              </a:rPr>
              <a:t>V</a:t>
            </a:r>
            <a:r>
              <a:rPr sz="1600" dirty="0">
                <a:solidFill>
                  <a:srgbClr val="595959"/>
                </a:solidFill>
                <a:latin typeface="Times New Roman"/>
                <a:cs typeface="Times New Roman"/>
              </a:rPr>
              <a:t>erb</a:t>
            </a:r>
            <a:endParaRPr sz="1600">
              <a:latin typeface="Times New Roman"/>
              <a:cs typeface="Times New Roman"/>
            </a:endParaRPr>
          </a:p>
        </p:txBody>
      </p:sp>
      <p:sp>
        <p:nvSpPr>
          <p:cNvPr id="19" name="object 19"/>
          <p:cNvSpPr/>
          <p:nvPr/>
        </p:nvSpPr>
        <p:spPr>
          <a:xfrm>
            <a:off x="5657850" y="2178050"/>
            <a:ext cx="0" cy="1028700"/>
          </a:xfrm>
          <a:custGeom>
            <a:avLst/>
            <a:gdLst/>
            <a:ahLst/>
            <a:cxnLst/>
            <a:rect l="l" t="t" r="r" b="b"/>
            <a:pathLst>
              <a:path h="1028700">
                <a:moveTo>
                  <a:pt x="0" y="0"/>
                </a:moveTo>
                <a:lnTo>
                  <a:pt x="1" y="1028700"/>
                </a:lnTo>
              </a:path>
            </a:pathLst>
          </a:custGeom>
          <a:ln w="12700">
            <a:solidFill>
              <a:srgbClr val="595959"/>
            </a:solidFill>
          </a:ln>
        </p:spPr>
        <p:txBody>
          <a:bodyPr wrap="square" lIns="0" tIns="0" rIns="0" bIns="0" rtlCol="0"/>
          <a:lstStyle/>
          <a:p>
            <a:endParaRPr/>
          </a:p>
        </p:txBody>
      </p:sp>
      <p:sp>
        <p:nvSpPr>
          <p:cNvPr id="20" name="object 20"/>
          <p:cNvSpPr txBox="1"/>
          <p:nvPr/>
        </p:nvSpPr>
        <p:spPr>
          <a:xfrm>
            <a:off x="5990930" y="1778500"/>
            <a:ext cx="1002030" cy="746125"/>
          </a:xfrm>
          <a:prstGeom prst="rect">
            <a:avLst/>
          </a:prstGeom>
        </p:spPr>
        <p:txBody>
          <a:bodyPr vert="horz" wrap="square" lIns="0" tIns="128905" rIns="0" bIns="0" rtlCol="0">
            <a:spAutoFit/>
          </a:bodyPr>
          <a:lstStyle/>
          <a:p>
            <a:pPr marR="5080" algn="r">
              <a:lnSpc>
                <a:spcPct val="100000"/>
              </a:lnSpc>
              <a:spcBef>
                <a:spcPts val="1015"/>
              </a:spcBef>
            </a:pPr>
            <a:r>
              <a:rPr sz="1600" spc="-10" dirty="0">
                <a:solidFill>
                  <a:srgbClr val="595959"/>
                </a:solidFill>
                <a:latin typeface="Times New Roman"/>
                <a:cs typeface="Times New Roman"/>
              </a:rPr>
              <a:t>NP</a:t>
            </a:r>
            <a:endParaRPr sz="1600">
              <a:latin typeface="Times New Roman"/>
              <a:cs typeface="Times New Roman"/>
            </a:endParaRPr>
          </a:p>
          <a:p>
            <a:pPr marL="12700">
              <a:lnSpc>
                <a:spcPct val="100000"/>
              </a:lnSpc>
              <a:spcBef>
                <a:spcPts val="915"/>
              </a:spcBef>
            </a:pPr>
            <a:r>
              <a:rPr sz="1600" dirty="0">
                <a:solidFill>
                  <a:srgbClr val="595959"/>
                </a:solidFill>
                <a:latin typeface="Times New Roman"/>
                <a:cs typeface="Times New Roman"/>
              </a:rPr>
              <a:t>Determiner</a:t>
            </a:r>
            <a:endParaRPr sz="1600">
              <a:latin typeface="Times New Roman"/>
              <a:cs typeface="Times New Roman"/>
            </a:endParaRPr>
          </a:p>
        </p:txBody>
      </p:sp>
      <p:sp>
        <p:nvSpPr>
          <p:cNvPr id="21" name="object 21"/>
          <p:cNvSpPr/>
          <p:nvPr/>
        </p:nvSpPr>
        <p:spPr>
          <a:xfrm>
            <a:off x="6965950" y="2127250"/>
            <a:ext cx="342900" cy="152400"/>
          </a:xfrm>
          <a:custGeom>
            <a:avLst/>
            <a:gdLst/>
            <a:ahLst/>
            <a:cxnLst/>
            <a:rect l="l" t="t" r="r" b="b"/>
            <a:pathLst>
              <a:path w="342900" h="152400">
                <a:moveTo>
                  <a:pt x="0" y="0"/>
                </a:moveTo>
                <a:lnTo>
                  <a:pt x="342900" y="152400"/>
                </a:lnTo>
              </a:path>
            </a:pathLst>
          </a:custGeom>
          <a:ln w="12700">
            <a:solidFill>
              <a:srgbClr val="595959"/>
            </a:solidFill>
          </a:ln>
        </p:spPr>
        <p:txBody>
          <a:bodyPr wrap="square" lIns="0" tIns="0" rIns="0" bIns="0" rtlCol="0"/>
          <a:lstStyle/>
          <a:p>
            <a:endParaRPr/>
          </a:p>
        </p:txBody>
      </p:sp>
      <p:sp>
        <p:nvSpPr>
          <p:cNvPr id="22" name="object 22"/>
          <p:cNvSpPr txBox="1"/>
          <p:nvPr/>
        </p:nvSpPr>
        <p:spPr>
          <a:xfrm>
            <a:off x="7177360" y="2245377"/>
            <a:ext cx="38608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a:t>
            </a:r>
            <a:r>
              <a:rPr sz="1600" spc="-5" dirty="0">
                <a:solidFill>
                  <a:srgbClr val="595959"/>
                </a:solidFill>
                <a:latin typeface="Times New Roman"/>
                <a:cs typeface="Times New Roman"/>
              </a:rPr>
              <a:t>P</a:t>
            </a:r>
            <a:r>
              <a:rPr sz="1600" dirty="0">
                <a:solidFill>
                  <a:srgbClr val="595959"/>
                </a:solidFill>
                <a:latin typeface="Times New Roman"/>
                <a:cs typeface="Times New Roman"/>
              </a:rPr>
              <a:t>2</a:t>
            </a:r>
            <a:endParaRPr sz="1600">
              <a:latin typeface="Times New Roman"/>
              <a:cs typeface="Times New Roman"/>
            </a:endParaRPr>
          </a:p>
        </p:txBody>
      </p:sp>
      <p:sp>
        <p:nvSpPr>
          <p:cNvPr id="23" name="object 23"/>
          <p:cNvSpPr/>
          <p:nvPr/>
        </p:nvSpPr>
        <p:spPr>
          <a:xfrm>
            <a:off x="7372350" y="2546350"/>
            <a:ext cx="0" cy="254000"/>
          </a:xfrm>
          <a:custGeom>
            <a:avLst/>
            <a:gdLst/>
            <a:ahLst/>
            <a:cxnLst/>
            <a:rect l="l" t="t" r="r" b="b"/>
            <a:pathLst>
              <a:path h="254000">
                <a:moveTo>
                  <a:pt x="0" y="0"/>
                </a:moveTo>
                <a:lnTo>
                  <a:pt x="0" y="254000"/>
                </a:lnTo>
              </a:path>
            </a:pathLst>
          </a:custGeom>
          <a:ln w="12700">
            <a:solidFill>
              <a:srgbClr val="595959"/>
            </a:solidFill>
          </a:ln>
        </p:spPr>
        <p:txBody>
          <a:bodyPr wrap="square" lIns="0" tIns="0" rIns="0" bIns="0" rtlCol="0"/>
          <a:lstStyle/>
          <a:p>
            <a:endParaRPr/>
          </a:p>
        </p:txBody>
      </p:sp>
      <p:sp>
        <p:nvSpPr>
          <p:cNvPr id="24" name="object 24"/>
          <p:cNvSpPr txBox="1"/>
          <p:nvPr/>
        </p:nvSpPr>
        <p:spPr>
          <a:xfrm>
            <a:off x="7132115" y="2734123"/>
            <a:ext cx="4762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a:t>
            </a:r>
            <a:r>
              <a:rPr sz="1600" dirty="0">
                <a:solidFill>
                  <a:srgbClr val="595959"/>
                </a:solidFill>
                <a:latin typeface="Times New Roman"/>
                <a:cs typeface="Times New Roman"/>
              </a:rPr>
              <a:t>oun</a:t>
            </a:r>
            <a:endParaRPr sz="1600">
              <a:latin typeface="Times New Roman"/>
              <a:cs typeface="Times New Roman"/>
            </a:endParaRPr>
          </a:p>
        </p:txBody>
      </p:sp>
      <p:sp>
        <p:nvSpPr>
          <p:cNvPr id="25" name="object 25"/>
          <p:cNvSpPr/>
          <p:nvPr/>
        </p:nvSpPr>
        <p:spPr>
          <a:xfrm>
            <a:off x="7372350" y="3003550"/>
            <a:ext cx="0" cy="203200"/>
          </a:xfrm>
          <a:custGeom>
            <a:avLst/>
            <a:gdLst/>
            <a:ahLst/>
            <a:cxnLst/>
            <a:rect l="l" t="t" r="r" b="b"/>
            <a:pathLst>
              <a:path h="203200">
                <a:moveTo>
                  <a:pt x="0" y="0"/>
                </a:moveTo>
                <a:lnTo>
                  <a:pt x="0" y="203200"/>
                </a:lnTo>
              </a:path>
            </a:pathLst>
          </a:custGeom>
          <a:ln w="12700">
            <a:solidFill>
              <a:srgbClr val="595959"/>
            </a:solidFill>
          </a:ln>
        </p:spPr>
        <p:txBody>
          <a:bodyPr wrap="square" lIns="0" tIns="0" rIns="0" bIns="0" rtlCol="0"/>
          <a:lstStyle/>
          <a:p>
            <a:endParaRPr/>
          </a:p>
        </p:txBody>
      </p:sp>
      <p:sp>
        <p:nvSpPr>
          <p:cNvPr id="26" name="object 26"/>
          <p:cNvSpPr txBox="1"/>
          <p:nvPr/>
        </p:nvSpPr>
        <p:spPr>
          <a:xfrm>
            <a:off x="7097190" y="3179233"/>
            <a:ext cx="54610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w</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er</a:t>
            </a:r>
            <a:endParaRPr sz="1600">
              <a:latin typeface="Times New Roman"/>
              <a:cs typeface="Times New Roman"/>
            </a:endParaRPr>
          </a:p>
        </p:txBody>
      </p:sp>
      <p:sp>
        <p:nvSpPr>
          <p:cNvPr id="27" name="object 27"/>
          <p:cNvSpPr/>
          <p:nvPr/>
        </p:nvSpPr>
        <p:spPr>
          <a:xfrm>
            <a:off x="6470650" y="2533650"/>
            <a:ext cx="0" cy="673100"/>
          </a:xfrm>
          <a:custGeom>
            <a:avLst/>
            <a:gdLst/>
            <a:ahLst/>
            <a:cxnLst/>
            <a:rect l="l" t="t" r="r" b="b"/>
            <a:pathLst>
              <a:path h="673100">
                <a:moveTo>
                  <a:pt x="0" y="0"/>
                </a:moveTo>
                <a:lnTo>
                  <a:pt x="1" y="673100"/>
                </a:lnTo>
              </a:path>
            </a:pathLst>
          </a:custGeom>
          <a:ln w="12700">
            <a:solidFill>
              <a:srgbClr val="595959"/>
            </a:solidFill>
          </a:ln>
        </p:spPr>
        <p:txBody>
          <a:bodyPr wrap="square" lIns="0" tIns="0" rIns="0" bIns="0" rtlCol="0"/>
          <a:lstStyle/>
          <a:p>
            <a:endParaRPr/>
          </a:p>
        </p:txBody>
      </p:sp>
      <p:sp>
        <p:nvSpPr>
          <p:cNvPr id="28" name="object 28"/>
          <p:cNvSpPr txBox="1"/>
          <p:nvPr/>
        </p:nvSpPr>
        <p:spPr>
          <a:xfrm>
            <a:off x="6320926" y="3179233"/>
            <a:ext cx="27495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t</a:t>
            </a:r>
            <a:r>
              <a:rPr sz="1600" dirty="0">
                <a:solidFill>
                  <a:srgbClr val="595959"/>
                </a:solidFill>
                <a:latin typeface="Times New Roman"/>
                <a:cs typeface="Times New Roman"/>
              </a:rPr>
              <a:t>he</a:t>
            </a:r>
            <a:endParaRPr sz="1600">
              <a:latin typeface="Times New Roman"/>
              <a:cs typeface="Times New Roman"/>
            </a:endParaRPr>
          </a:p>
        </p:txBody>
      </p:sp>
      <p:sp>
        <p:nvSpPr>
          <p:cNvPr id="29" name="object 29"/>
          <p:cNvSpPr txBox="1"/>
          <p:nvPr/>
        </p:nvSpPr>
        <p:spPr>
          <a:xfrm>
            <a:off x="5557737" y="3179233"/>
            <a:ext cx="1854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in</a:t>
            </a:r>
            <a:endParaRPr sz="1600">
              <a:latin typeface="Times New Roman"/>
              <a:cs typeface="Times New Roman"/>
            </a:endParaRPr>
          </a:p>
        </p:txBody>
      </p:sp>
      <p:sp>
        <p:nvSpPr>
          <p:cNvPr id="30" name="object 30"/>
          <p:cNvSpPr/>
          <p:nvPr/>
        </p:nvSpPr>
        <p:spPr>
          <a:xfrm>
            <a:off x="4756150" y="2584450"/>
            <a:ext cx="0" cy="622300"/>
          </a:xfrm>
          <a:custGeom>
            <a:avLst/>
            <a:gdLst/>
            <a:ahLst/>
            <a:cxnLst/>
            <a:rect l="l" t="t" r="r" b="b"/>
            <a:pathLst>
              <a:path h="622300">
                <a:moveTo>
                  <a:pt x="0" y="0"/>
                </a:moveTo>
                <a:lnTo>
                  <a:pt x="1" y="622300"/>
                </a:lnTo>
              </a:path>
            </a:pathLst>
          </a:custGeom>
          <a:ln w="12700">
            <a:solidFill>
              <a:srgbClr val="595959"/>
            </a:solidFill>
          </a:ln>
        </p:spPr>
        <p:txBody>
          <a:bodyPr wrap="square" lIns="0" tIns="0" rIns="0" bIns="0" rtlCol="0"/>
          <a:lstStyle/>
          <a:p>
            <a:endParaRPr/>
          </a:p>
        </p:txBody>
      </p:sp>
      <p:sp>
        <p:nvSpPr>
          <p:cNvPr id="31" name="object 31"/>
          <p:cNvSpPr/>
          <p:nvPr/>
        </p:nvSpPr>
        <p:spPr>
          <a:xfrm>
            <a:off x="1390650" y="2635250"/>
            <a:ext cx="0" cy="571500"/>
          </a:xfrm>
          <a:custGeom>
            <a:avLst/>
            <a:gdLst/>
            <a:ahLst/>
            <a:cxnLst/>
            <a:rect l="l" t="t" r="r" b="b"/>
            <a:pathLst>
              <a:path h="571500">
                <a:moveTo>
                  <a:pt x="0" y="0"/>
                </a:moveTo>
                <a:lnTo>
                  <a:pt x="0" y="571500"/>
                </a:lnTo>
              </a:path>
            </a:pathLst>
          </a:custGeom>
          <a:ln w="12700">
            <a:solidFill>
              <a:srgbClr val="595959"/>
            </a:solidFill>
          </a:ln>
        </p:spPr>
        <p:txBody>
          <a:bodyPr wrap="square" lIns="0" tIns="0" rIns="0" bIns="0" rtlCol="0"/>
          <a:lstStyle/>
          <a:p>
            <a:endParaRPr/>
          </a:p>
        </p:txBody>
      </p:sp>
      <p:sp>
        <p:nvSpPr>
          <p:cNvPr id="32" name="object 32"/>
          <p:cNvSpPr/>
          <p:nvPr/>
        </p:nvSpPr>
        <p:spPr>
          <a:xfrm>
            <a:off x="2495550" y="2546350"/>
            <a:ext cx="406400" cy="203200"/>
          </a:xfrm>
          <a:custGeom>
            <a:avLst/>
            <a:gdLst/>
            <a:ahLst/>
            <a:cxnLst/>
            <a:rect l="l" t="t" r="r" b="b"/>
            <a:pathLst>
              <a:path w="406400" h="203200">
                <a:moveTo>
                  <a:pt x="406400" y="0"/>
                </a:moveTo>
                <a:lnTo>
                  <a:pt x="0" y="203200"/>
                </a:lnTo>
              </a:path>
            </a:pathLst>
          </a:custGeom>
          <a:ln w="12700">
            <a:solidFill>
              <a:srgbClr val="595959"/>
            </a:solidFill>
          </a:ln>
        </p:spPr>
        <p:txBody>
          <a:bodyPr wrap="square" lIns="0" tIns="0" rIns="0" bIns="0" rtlCol="0"/>
          <a:lstStyle/>
          <a:p>
            <a:endParaRPr/>
          </a:p>
        </p:txBody>
      </p:sp>
      <p:sp>
        <p:nvSpPr>
          <p:cNvPr id="33" name="object 33"/>
          <p:cNvSpPr txBox="1"/>
          <p:nvPr/>
        </p:nvSpPr>
        <p:spPr>
          <a:xfrm>
            <a:off x="1904105" y="2712508"/>
            <a:ext cx="817244"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A</a:t>
            </a:r>
            <a:r>
              <a:rPr sz="1600" dirty="0">
                <a:solidFill>
                  <a:srgbClr val="595959"/>
                </a:solidFill>
                <a:latin typeface="Times New Roman"/>
                <a:cs typeface="Times New Roman"/>
              </a:rPr>
              <a:t>d</a:t>
            </a:r>
            <a:r>
              <a:rPr sz="1600" spc="5" dirty="0">
                <a:solidFill>
                  <a:srgbClr val="595959"/>
                </a:solidFill>
                <a:latin typeface="Times New Roman"/>
                <a:cs typeface="Times New Roman"/>
              </a:rPr>
              <a:t>j</a:t>
            </a:r>
            <a:r>
              <a:rPr sz="1600" dirty="0">
                <a:solidFill>
                  <a:srgbClr val="595959"/>
                </a:solidFill>
                <a:latin typeface="Times New Roman"/>
                <a:cs typeface="Times New Roman"/>
              </a:rPr>
              <a:t>ec</a:t>
            </a:r>
            <a:r>
              <a:rPr sz="1600" spc="5" dirty="0">
                <a:solidFill>
                  <a:srgbClr val="595959"/>
                </a:solidFill>
                <a:latin typeface="Times New Roman"/>
                <a:cs typeface="Times New Roman"/>
              </a:rPr>
              <a:t>ti</a:t>
            </a:r>
            <a:r>
              <a:rPr sz="1600" dirty="0">
                <a:solidFill>
                  <a:srgbClr val="595959"/>
                </a:solidFill>
                <a:latin typeface="Times New Roman"/>
                <a:cs typeface="Times New Roman"/>
              </a:rPr>
              <a:t>ve</a:t>
            </a:r>
            <a:endParaRPr sz="1600">
              <a:latin typeface="Times New Roman"/>
              <a:cs typeface="Times New Roman"/>
            </a:endParaRPr>
          </a:p>
        </p:txBody>
      </p:sp>
      <p:sp>
        <p:nvSpPr>
          <p:cNvPr id="34" name="object 34"/>
          <p:cNvSpPr/>
          <p:nvPr/>
        </p:nvSpPr>
        <p:spPr>
          <a:xfrm>
            <a:off x="2901950" y="2546350"/>
            <a:ext cx="342900" cy="203200"/>
          </a:xfrm>
          <a:custGeom>
            <a:avLst/>
            <a:gdLst/>
            <a:ahLst/>
            <a:cxnLst/>
            <a:rect l="l" t="t" r="r" b="b"/>
            <a:pathLst>
              <a:path w="342900" h="203200">
                <a:moveTo>
                  <a:pt x="0" y="0"/>
                </a:moveTo>
                <a:lnTo>
                  <a:pt x="342900" y="203200"/>
                </a:lnTo>
              </a:path>
            </a:pathLst>
          </a:custGeom>
          <a:ln w="12700">
            <a:solidFill>
              <a:srgbClr val="595959"/>
            </a:solidFill>
          </a:ln>
        </p:spPr>
        <p:txBody>
          <a:bodyPr wrap="square" lIns="0" tIns="0" rIns="0" bIns="0" rtlCol="0"/>
          <a:lstStyle/>
          <a:p>
            <a:endParaRPr/>
          </a:p>
        </p:txBody>
      </p:sp>
      <p:sp>
        <p:nvSpPr>
          <p:cNvPr id="35" name="object 35"/>
          <p:cNvSpPr txBox="1"/>
          <p:nvPr/>
        </p:nvSpPr>
        <p:spPr>
          <a:xfrm>
            <a:off x="3002654" y="2712508"/>
            <a:ext cx="47625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a:t>
            </a:r>
            <a:r>
              <a:rPr sz="1600" dirty="0">
                <a:solidFill>
                  <a:srgbClr val="595959"/>
                </a:solidFill>
                <a:latin typeface="Times New Roman"/>
                <a:cs typeface="Times New Roman"/>
              </a:rPr>
              <a:t>oun</a:t>
            </a:r>
            <a:endParaRPr sz="1600">
              <a:latin typeface="Times New Roman"/>
              <a:cs typeface="Times New Roman"/>
            </a:endParaRPr>
          </a:p>
        </p:txBody>
      </p:sp>
      <p:sp>
        <p:nvSpPr>
          <p:cNvPr id="36" name="object 36"/>
          <p:cNvSpPr/>
          <p:nvPr/>
        </p:nvSpPr>
        <p:spPr>
          <a:xfrm>
            <a:off x="2317750" y="2952750"/>
            <a:ext cx="0" cy="254000"/>
          </a:xfrm>
          <a:custGeom>
            <a:avLst/>
            <a:gdLst/>
            <a:ahLst/>
            <a:cxnLst/>
            <a:rect l="l" t="t" r="r" b="b"/>
            <a:pathLst>
              <a:path h="254000">
                <a:moveTo>
                  <a:pt x="0" y="0"/>
                </a:moveTo>
                <a:lnTo>
                  <a:pt x="0" y="254000"/>
                </a:lnTo>
              </a:path>
            </a:pathLst>
          </a:custGeom>
          <a:ln w="12700">
            <a:solidFill>
              <a:srgbClr val="595959"/>
            </a:solidFill>
          </a:ln>
        </p:spPr>
        <p:txBody>
          <a:bodyPr wrap="square" lIns="0" tIns="0" rIns="0" bIns="0" rtlCol="0"/>
          <a:lstStyle/>
          <a:p>
            <a:endParaRPr/>
          </a:p>
        </p:txBody>
      </p:sp>
      <p:sp>
        <p:nvSpPr>
          <p:cNvPr id="37" name="object 37"/>
          <p:cNvSpPr/>
          <p:nvPr/>
        </p:nvSpPr>
        <p:spPr>
          <a:xfrm>
            <a:off x="3244850" y="3003550"/>
            <a:ext cx="0" cy="203200"/>
          </a:xfrm>
          <a:custGeom>
            <a:avLst/>
            <a:gdLst/>
            <a:ahLst/>
            <a:cxnLst/>
            <a:rect l="l" t="t" r="r" b="b"/>
            <a:pathLst>
              <a:path h="203200">
                <a:moveTo>
                  <a:pt x="0" y="0"/>
                </a:moveTo>
                <a:lnTo>
                  <a:pt x="0" y="203200"/>
                </a:lnTo>
              </a:path>
            </a:pathLst>
          </a:custGeom>
          <a:ln w="12700">
            <a:solidFill>
              <a:srgbClr val="595959"/>
            </a:solidFill>
          </a:ln>
        </p:spPr>
        <p:txBody>
          <a:bodyPr wrap="square" lIns="0" tIns="0" rIns="0" bIns="0" rtlCol="0"/>
          <a:lstStyle/>
          <a:p>
            <a:endParaRPr/>
          </a:p>
        </p:txBody>
      </p:sp>
      <p:sp>
        <p:nvSpPr>
          <p:cNvPr id="38" name="object 38"/>
          <p:cNvSpPr/>
          <p:nvPr/>
        </p:nvSpPr>
        <p:spPr>
          <a:xfrm>
            <a:off x="6597650" y="2127250"/>
            <a:ext cx="368300" cy="165100"/>
          </a:xfrm>
          <a:custGeom>
            <a:avLst/>
            <a:gdLst/>
            <a:ahLst/>
            <a:cxnLst/>
            <a:rect l="l" t="t" r="r" b="b"/>
            <a:pathLst>
              <a:path w="368300" h="165100">
                <a:moveTo>
                  <a:pt x="368300" y="0"/>
                </a:moveTo>
                <a:lnTo>
                  <a:pt x="0" y="165100"/>
                </a:lnTo>
              </a:path>
            </a:pathLst>
          </a:custGeom>
          <a:ln w="12700">
            <a:solidFill>
              <a:srgbClr val="595959"/>
            </a:solidFill>
          </a:ln>
        </p:spPr>
        <p:txBody>
          <a:bodyPr wrap="square" lIns="0" tIns="0" rIns="0" bIns="0" rtlCol="0"/>
          <a:lstStyle/>
          <a:p>
            <a:endParaRPr/>
          </a:p>
        </p:txBody>
      </p:sp>
      <p:sp>
        <p:nvSpPr>
          <p:cNvPr id="39" name="object 39"/>
          <p:cNvSpPr/>
          <p:nvPr/>
        </p:nvSpPr>
        <p:spPr>
          <a:xfrm>
            <a:off x="3867150" y="2584450"/>
            <a:ext cx="0" cy="622300"/>
          </a:xfrm>
          <a:custGeom>
            <a:avLst/>
            <a:gdLst/>
            <a:ahLst/>
            <a:cxnLst/>
            <a:rect l="l" t="t" r="r" b="b"/>
            <a:pathLst>
              <a:path h="622300">
                <a:moveTo>
                  <a:pt x="0" y="0"/>
                </a:moveTo>
                <a:lnTo>
                  <a:pt x="1" y="622300"/>
                </a:lnTo>
              </a:path>
            </a:pathLst>
          </a:custGeom>
          <a:ln w="12700">
            <a:solidFill>
              <a:srgbClr val="595959"/>
            </a:solidFill>
          </a:ln>
        </p:spPr>
        <p:txBody>
          <a:bodyPr wrap="square" lIns="0" tIns="0" rIns="0" bIns="0" rtlCol="0"/>
          <a:lstStyle/>
          <a:p>
            <a:endParaRPr/>
          </a:p>
        </p:txBody>
      </p:sp>
      <p:sp>
        <p:nvSpPr>
          <p:cNvPr id="40" name="object 40"/>
          <p:cNvSpPr txBox="1"/>
          <p:nvPr/>
        </p:nvSpPr>
        <p:spPr>
          <a:xfrm>
            <a:off x="840591" y="3179233"/>
            <a:ext cx="4142740" cy="897890"/>
          </a:xfrm>
          <a:prstGeom prst="rect">
            <a:avLst/>
          </a:prstGeom>
        </p:spPr>
        <p:txBody>
          <a:bodyPr vert="horz" wrap="square" lIns="0" tIns="12700" rIns="0" bIns="0" rtlCol="0">
            <a:spAutoFit/>
          </a:bodyPr>
          <a:lstStyle/>
          <a:p>
            <a:pPr marL="452120">
              <a:lnSpc>
                <a:spcPct val="100000"/>
              </a:lnSpc>
              <a:spcBef>
                <a:spcPts val="100"/>
              </a:spcBef>
              <a:tabLst>
                <a:tab pos="1137920" algn="l"/>
                <a:tab pos="2258695" algn="l"/>
                <a:tab pos="2864485" algn="l"/>
                <a:tab pos="3698875" algn="l"/>
              </a:tabLst>
            </a:pPr>
            <a:r>
              <a:rPr sz="1600" spc="5" dirty="0">
                <a:solidFill>
                  <a:srgbClr val="595959"/>
                </a:solidFill>
                <a:latin typeface="Times New Roman"/>
                <a:cs typeface="Times New Roman"/>
              </a:rPr>
              <a:t>t</a:t>
            </a:r>
            <a:r>
              <a:rPr sz="1600" dirty="0">
                <a:solidFill>
                  <a:srgbClr val="595959"/>
                </a:solidFill>
                <a:latin typeface="Times New Roman"/>
                <a:cs typeface="Times New Roman"/>
              </a:rPr>
              <a:t>he	g</a:t>
            </a:r>
            <a:r>
              <a:rPr sz="1600" spc="5" dirty="0">
                <a:solidFill>
                  <a:srgbClr val="595959"/>
                </a:solidFill>
                <a:latin typeface="Times New Roman"/>
                <a:cs typeface="Times New Roman"/>
              </a:rPr>
              <a:t>l</a:t>
            </a:r>
            <a:r>
              <a:rPr sz="1600" dirty="0">
                <a:solidFill>
                  <a:srgbClr val="595959"/>
                </a:solidFill>
                <a:latin typeface="Times New Roman"/>
                <a:cs typeface="Times New Roman"/>
              </a:rPr>
              <a:t>or</a:t>
            </a:r>
            <a:r>
              <a:rPr sz="1600" spc="5" dirty="0">
                <a:solidFill>
                  <a:srgbClr val="595959"/>
                </a:solidFill>
                <a:latin typeface="Times New Roman"/>
                <a:cs typeface="Times New Roman"/>
              </a:rPr>
              <a:t>i</a:t>
            </a:r>
            <a:r>
              <a:rPr sz="1600" dirty="0">
                <a:solidFill>
                  <a:srgbClr val="595959"/>
                </a:solidFill>
                <a:latin typeface="Times New Roman"/>
                <a:cs typeface="Times New Roman"/>
              </a:rPr>
              <a:t>ous	sun	</a:t>
            </a:r>
            <a:r>
              <a:rPr sz="1600" spc="-10" dirty="0">
                <a:solidFill>
                  <a:srgbClr val="595959"/>
                </a:solidFill>
                <a:latin typeface="Times New Roman"/>
                <a:cs typeface="Times New Roman"/>
              </a:rPr>
              <a:t>w</a:t>
            </a:r>
            <a:r>
              <a:rPr sz="1600" spc="5" dirty="0">
                <a:solidFill>
                  <a:srgbClr val="595959"/>
                </a:solidFill>
                <a:latin typeface="Times New Roman"/>
                <a:cs typeface="Times New Roman"/>
              </a:rPr>
              <a:t>il</a:t>
            </a:r>
            <a:r>
              <a:rPr sz="1600" dirty="0">
                <a:solidFill>
                  <a:srgbClr val="595959"/>
                </a:solidFill>
                <a:latin typeface="Times New Roman"/>
                <a:cs typeface="Times New Roman"/>
              </a:rPr>
              <a:t>l	sh</a:t>
            </a:r>
            <a:r>
              <a:rPr sz="1600" spc="5" dirty="0">
                <a:solidFill>
                  <a:srgbClr val="595959"/>
                </a:solidFill>
                <a:latin typeface="Times New Roman"/>
                <a:cs typeface="Times New Roman"/>
              </a:rPr>
              <a:t>i</a:t>
            </a:r>
            <a:r>
              <a:rPr sz="1600" dirty="0">
                <a:solidFill>
                  <a:srgbClr val="595959"/>
                </a:solidFill>
                <a:latin typeface="Times New Roman"/>
                <a:cs typeface="Times New Roman"/>
              </a:rPr>
              <a:t>ne</a:t>
            </a:r>
            <a:endParaRPr sz="1600">
              <a:latin typeface="Times New Roman"/>
              <a:cs typeface="Times New Roman"/>
            </a:endParaRPr>
          </a:p>
          <a:p>
            <a:pPr>
              <a:lnSpc>
                <a:spcPct val="100000"/>
              </a:lnSpc>
              <a:spcBef>
                <a:spcPts val="5"/>
              </a:spcBef>
            </a:pPr>
            <a:endParaRPr sz="2000">
              <a:latin typeface="Times New Roman"/>
              <a:cs typeface="Times New Roman"/>
            </a:endParaRPr>
          </a:p>
          <a:p>
            <a:pPr marL="12700">
              <a:lnSpc>
                <a:spcPct val="100000"/>
              </a:lnSpc>
            </a:pPr>
            <a:r>
              <a:rPr sz="2200" b="1" spc="-5" dirty="0">
                <a:solidFill>
                  <a:srgbClr val="595959"/>
                </a:solidFill>
                <a:latin typeface="Times New Roman"/>
                <a:cs typeface="Times New Roman"/>
              </a:rPr>
              <a:t>Dependency Relation</a:t>
            </a:r>
            <a:r>
              <a:rPr sz="2200" b="1" dirty="0">
                <a:solidFill>
                  <a:srgbClr val="595959"/>
                </a:solidFill>
                <a:latin typeface="Times New Roman"/>
                <a:cs typeface="Times New Roman"/>
              </a:rPr>
              <a:t> </a:t>
            </a:r>
            <a:r>
              <a:rPr sz="2200" b="1" spc="-10" dirty="0">
                <a:solidFill>
                  <a:srgbClr val="595959"/>
                </a:solidFill>
                <a:latin typeface="Times New Roman"/>
                <a:cs typeface="Times New Roman"/>
              </a:rPr>
              <a:t>Structure</a:t>
            </a:r>
            <a:endParaRPr sz="2200">
              <a:latin typeface="Times New Roman"/>
              <a:cs typeface="Times New Roman"/>
            </a:endParaRPr>
          </a:p>
        </p:txBody>
      </p:sp>
      <p:sp>
        <p:nvSpPr>
          <p:cNvPr id="41" name="object 41"/>
          <p:cNvSpPr txBox="1">
            <a:spLocks noGrp="1"/>
          </p:cNvSpPr>
          <p:nvPr>
            <p:ph type="title"/>
          </p:nvPr>
        </p:nvSpPr>
        <p:spPr>
          <a:xfrm>
            <a:off x="711948" y="352375"/>
            <a:ext cx="4692015" cy="3606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595959"/>
                </a:solidFill>
                <a:latin typeface="Times New Roman"/>
                <a:cs typeface="Times New Roman"/>
              </a:rPr>
              <a:t>Context-Free</a:t>
            </a:r>
            <a:r>
              <a:rPr sz="2200" b="1" spc="-15" dirty="0">
                <a:solidFill>
                  <a:srgbClr val="595959"/>
                </a:solidFill>
                <a:latin typeface="Times New Roman"/>
                <a:cs typeface="Times New Roman"/>
              </a:rPr>
              <a:t> </a:t>
            </a:r>
            <a:r>
              <a:rPr sz="2200" b="1" spc="-5" dirty="0">
                <a:solidFill>
                  <a:srgbClr val="595959"/>
                </a:solidFill>
                <a:latin typeface="Times New Roman"/>
                <a:cs typeface="Times New Roman"/>
              </a:rPr>
              <a:t>Grammar</a:t>
            </a:r>
            <a:r>
              <a:rPr sz="2200" b="1" spc="-95" dirty="0">
                <a:solidFill>
                  <a:srgbClr val="595959"/>
                </a:solidFill>
                <a:latin typeface="Times New Roman"/>
                <a:cs typeface="Times New Roman"/>
              </a:rPr>
              <a:t> </a:t>
            </a:r>
            <a:r>
              <a:rPr sz="2200" b="1" spc="-55" dirty="0">
                <a:solidFill>
                  <a:srgbClr val="595959"/>
                </a:solidFill>
                <a:latin typeface="Times New Roman"/>
                <a:cs typeface="Times New Roman"/>
              </a:rPr>
              <a:t>Tree</a:t>
            </a:r>
            <a:r>
              <a:rPr sz="2200" b="1" spc="-15" dirty="0">
                <a:solidFill>
                  <a:srgbClr val="595959"/>
                </a:solidFill>
                <a:latin typeface="Times New Roman"/>
                <a:cs typeface="Times New Roman"/>
              </a:rPr>
              <a:t> </a:t>
            </a:r>
            <a:r>
              <a:rPr sz="2200" b="1" spc="-10" dirty="0">
                <a:solidFill>
                  <a:srgbClr val="595959"/>
                </a:solidFill>
                <a:latin typeface="Times New Roman"/>
                <a:cs typeface="Times New Roman"/>
              </a:rPr>
              <a:t>Structure</a:t>
            </a:r>
            <a:endParaRPr sz="2200">
              <a:latin typeface="Times New Roman"/>
              <a:cs typeface="Times New Roman"/>
            </a:endParaRPr>
          </a:p>
        </p:txBody>
      </p:sp>
      <p:sp>
        <p:nvSpPr>
          <p:cNvPr id="42" name="object 42"/>
          <p:cNvSpPr txBox="1"/>
          <p:nvPr/>
        </p:nvSpPr>
        <p:spPr>
          <a:xfrm>
            <a:off x="1261964" y="4809308"/>
            <a:ext cx="31877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et</a:t>
            </a:r>
            <a:endParaRPr sz="1600">
              <a:latin typeface="Times New Roman"/>
              <a:cs typeface="Times New Roman"/>
            </a:endParaRPr>
          </a:p>
        </p:txBody>
      </p:sp>
      <p:sp>
        <p:nvSpPr>
          <p:cNvPr id="43" name="object 43"/>
          <p:cNvSpPr txBox="1"/>
          <p:nvPr/>
        </p:nvSpPr>
        <p:spPr>
          <a:xfrm>
            <a:off x="6411996" y="5158967"/>
            <a:ext cx="31877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et</a:t>
            </a:r>
            <a:endParaRPr sz="1600">
              <a:latin typeface="Times New Roman"/>
              <a:cs typeface="Times New Roman"/>
            </a:endParaRPr>
          </a:p>
        </p:txBody>
      </p:sp>
      <p:sp>
        <p:nvSpPr>
          <p:cNvPr id="44" name="object 44"/>
          <p:cNvSpPr txBox="1"/>
          <p:nvPr/>
        </p:nvSpPr>
        <p:spPr>
          <a:xfrm>
            <a:off x="3515057" y="4809308"/>
            <a:ext cx="51054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a:t>
            </a:r>
            <a:r>
              <a:rPr sz="1600" dirty="0">
                <a:solidFill>
                  <a:srgbClr val="595959"/>
                </a:solidFill>
                <a:latin typeface="Times New Roman"/>
                <a:cs typeface="Times New Roman"/>
              </a:rPr>
              <a:t>subj</a:t>
            </a:r>
            <a:endParaRPr sz="1600">
              <a:latin typeface="Times New Roman"/>
              <a:cs typeface="Times New Roman"/>
            </a:endParaRPr>
          </a:p>
        </p:txBody>
      </p:sp>
      <p:sp>
        <p:nvSpPr>
          <p:cNvPr id="45" name="object 45"/>
          <p:cNvSpPr txBox="1"/>
          <p:nvPr/>
        </p:nvSpPr>
        <p:spPr>
          <a:xfrm>
            <a:off x="5288091" y="4809308"/>
            <a:ext cx="39878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rep</a:t>
            </a:r>
            <a:endParaRPr sz="1600">
              <a:latin typeface="Times New Roman"/>
              <a:cs typeface="Times New Roman"/>
            </a:endParaRPr>
          </a:p>
        </p:txBody>
      </p:sp>
      <p:sp>
        <p:nvSpPr>
          <p:cNvPr id="46" name="object 46"/>
          <p:cNvSpPr txBox="1"/>
          <p:nvPr/>
        </p:nvSpPr>
        <p:spPr>
          <a:xfrm>
            <a:off x="7004768" y="4809308"/>
            <a:ext cx="39814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obj</a:t>
            </a:r>
            <a:endParaRPr sz="1600">
              <a:latin typeface="Times New Roman"/>
              <a:cs typeface="Times New Roman"/>
            </a:endParaRPr>
          </a:p>
        </p:txBody>
      </p:sp>
      <p:grpSp>
        <p:nvGrpSpPr>
          <p:cNvPr id="47" name="object 47"/>
          <p:cNvGrpSpPr/>
          <p:nvPr/>
        </p:nvGrpSpPr>
        <p:grpSpPr>
          <a:xfrm>
            <a:off x="1084974" y="5118099"/>
            <a:ext cx="2065020" cy="558800"/>
            <a:chOff x="1084974" y="5118099"/>
            <a:chExt cx="2065020" cy="558800"/>
          </a:xfrm>
        </p:grpSpPr>
        <p:sp>
          <p:nvSpPr>
            <p:cNvPr id="48" name="object 48"/>
            <p:cNvSpPr/>
            <p:nvPr/>
          </p:nvSpPr>
          <p:spPr>
            <a:xfrm>
              <a:off x="1091325" y="5124449"/>
              <a:ext cx="1080135" cy="368300"/>
            </a:xfrm>
            <a:custGeom>
              <a:avLst/>
              <a:gdLst/>
              <a:ahLst/>
              <a:cxnLst/>
              <a:rect l="l" t="t" r="r" b="b"/>
              <a:pathLst>
                <a:path w="1080135" h="368300">
                  <a:moveTo>
                    <a:pt x="1079596" y="0"/>
                  </a:moveTo>
                  <a:lnTo>
                    <a:pt x="987437" y="0"/>
                  </a:lnTo>
                  <a:lnTo>
                    <a:pt x="924502" y="765"/>
                  </a:lnTo>
                  <a:lnTo>
                    <a:pt x="862475" y="3035"/>
                  </a:lnTo>
                  <a:lnTo>
                    <a:pt x="801496" y="6767"/>
                  </a:lnTo>
                  <a:lnTo>
                    <a:pt x="741710" y="11919"/>
                  </a:lnTo>
                  <a:lnTo>
                    <a:pt x="683259" y="18449"/>
                  </a:lnTo>
                  <a:lnTo>
                    <a:pt x="626284" y="26316"/>
                  </a:lnTo>
                  <a:lnTo>
                    <a:pt x="570930" y="35478"/>
                  </a:lnTo>
                  <a:lnTo>
                    <a:pt x="517339" y="45892"/>
                  </a:lnTo>
                  <a:lnTo>
                    <a:pt x="465653" y="57517"/>
                  </a:lnTo>
                  <a:lnTo>
                    <a:pt x="416015" y="70311"/>
                  </a:lnTo>
                  <a:lnTo>
                    <a:pt x="368568" y="84232"/>
                  </a:lnTo>
                  <a:lnTo>
                    <a:pt x="323455" y="99238"/>
                  </a:lnTo>
                  <a:lnTo>
                    <a:pt x="280818" y="115288"/>
                  </a:lnTo>
                  <a:lnTo>
                    <a:pt x="240799" y="132339"/>
                  </a:lnTo>
                  <a:lnTo>
                    <a:pt x="203542" y="150350"/>
                  </a:lnTo>
                  <a:lnTo>
                    <a:pt x="169190" y="169279"/>
                  </a:lnTo>
                  <a:lnTo>
                    <a:pt x="109768" y="209722"/>
                  </a:lnTo>
                  <a:lnTo>
                    <a:pt x="63675" y="253335"/>
                  </a:lnTo>
                  <a:lnTo>
                    <a:pt x="45983" y="276225"/>
                  </a:lnTo>
                  <a:lnTo>
                    <a:pt x="0" y="276225"/>
                  </a:lnTo>
                  <a:lnTo>
                    <a:pt x="61185" y="368300"/>
                  </a:lnTo>
                  <a:lnTo>
                    <a:pt x="184124" y="276225"/>
                  </a:lnTo>
                  <a:lnTo>
                    <a:pt x="138142" y="276225"/>
                  </a:lnTo>
                  <a:lnTo>
                    <a:pt x="155834" y="253335"/>
                  </a:lnTo>
                  <a:lnTo>
                    <a:pt x="201927" y="209722"/>
                  </a:lnTo>
                  <a:lnTo>
                    <a:pt x="261349" y="169279"/>
                  </a:lnTo>
                  <a:lnTo>
                    <a:pt x="295702" y="150350"/>
                  </a:lnTo>
                  <a:lnTo>
                    <a:pt x="332958" y="132339"/>
                  </a:lnTo>
                  <a:lnTo>
                    <a:pt x="372977" y="115288"/>
                  </a:lnTo>
                  <a:lnTo>
                    <a:pt x="415614" y="99238"/>
                  </a:lnTo>
                  <a:lnTo>
                    <a:pt x="460728" y="84232"/>
                  </a:lnTo>
                  <a:lnTo>
                    <a:pt x="508175" y="70311"/>
                  </a:lnTo>
                  <a:lnTo>
                    <a:pt x="557813" y="57517"/>
                  </a:lnTo>
                  <a:lnTo>
                    <a:pt x="609498" y="45892"/>
                  </a:lnTo>
                  <a:lnTo>
                    <a:pt x="663090" y="35478"/>
                  </a:lnTo>
                  <a:lnTo>
                    <a:pt x="718444" y="26316"/>
                  </a:lnTo>
                  <a:lnTo>
                    <a:pt x="775418" y="18449"/>
                  </a:lnTo>
                  <a:lnTo>
                    <a:pt x="833869" y="11919"/>
                  </a:lnTo>
                  <a:lnTo>
                    <a:pt x="893656" y="6767"/>
                  </a:lnTo>
                  <a:lnTo>
                    <a:pt x="954634" y="3035"/>
                  </a:lnTo>
                  <a:lnTo>
                    <a:pt x="1016661" y="765"/>
                  </a:lnTo>
                  <a:lnTo>
                    <a:pt x="1079596" y="0"/>
                  </a:lnTo>
                  <a:close/>
                </a:path>
              </a:pathLst>
            </a:custGeom>
            <a:solidFill>
              <a:srgbClr val="1CADE4"/>
            </a:solidFill>
          </p:spPr>
          <p:txBody>
            <a:bodyPr wrap="square" lIns="0" tIns="0" rIns="0" bIns="0" rtlCol="0"/>
            <a:lstStyle/>
            <a:p>
              <a:endParaRPr/>
            </a:p>
          </p:txBody>
        </p:sp>
        <p:sp>
          <p:nvSpPr>
            <p:cNvPr id="49" name="object 49"/>
            <p:cNvSpPr/>
            <p:nvPr/>
          </p:nvSpPr>
          <p:spPr>
            <a:xfrm>
              <a:off x="2124842" y="5124449"/>
              <a:ext cx="1018540" cy="368300"/>
            </a:xfrm>
            <a:custGeom>
              <a:avLst/>
              <a:gdLst/>
              <a:ahLst/>
              <a:cxnLst/>
              <a:rect l="l" t="t" r="r" b="b"/>
              <a:pathLst>
                <a:path w="1018539" h="368300">
                  <a:moveTo>
                    <a:pt x="46079" y="0"/>
                  </a:moveTo>
                  <a:lnTo>
                    <a:pt x="0" y="414"/>
                  </a:lnTo>
                  <a:lnTo>
                    <a:pt x="66978" y="2485"/>
                  </a:lnTo>
                  <a:lnTo>
                    <a:pt x="132554" y="6229"/>
                  </a:lnTo>
                  <a:lnTo>
                    <a:pt x="196580" y="11588"/>
                  </a:lnTo>
                  <a:lnTo>
                    <a:pt x="258911" y="18504"/>
                  </a:lnTo>
                  <a:lnTo>
                    <a:pt x="319400" y="26918"/>
                  </a:lnTo>
                  <a:lnTo>
                    <a:pt x="377901" y="36773"/>
                  </a:lnTo>
                  <a:lnTo>
                    <a:pt x="434266" y="48009"/>
                  </a:lnTo>
                  <a:lnTo>
                    <a:pt x="488350" y="60570"/>
                  </a:lnTo>
                  <a:lnTo>
                    <a:pt x="540006" y="74396"/>
                  </a:lnTo>
                  <a:lnTo>
                    <a:pt x="589088" y="89430"/>
                  </a:lnTo>
                  <a:lnTo>
                    <a:pt x="635449" y="105614"/>
                  </a:lnTo>
                  <a:lnTo>
                    <a:pt x="678942" y="122889"/>
                  </a:lnTo>
                  <a:lnTo>
                    <a:pt x="719422" y="141196"/>
                  </a:lnTo>
                  <a:lnTo>
                    <a:pt x="756742" y="160479"/>
                  </a:lnTo>
                  <a:lnTo>
                    <a:pt x="790755" y="180679"/>
                  </a:lnTo>
                  <a:lnTo>
                    <a:pt x="848276" y="223596"/>
                  </a:lnTo>
                  <a:lnTo>
                    <a:pt x="890813" y="269482"/>
                  </a:lnTo>
                  <a:lnTo>
                    <a:pt x="917194" y="317872"/>
                  </a:lnTo>
                  <a:lnTo>
                    <a:pt x="926249" y="368301"/>
                  </a:lnTo>
                  <a:lnTo>
                    <a:pt x="1018407" y="368300"/>
                  </a:lnTo>
                  <a:lnTo>
                    <a:pt x="1009531" y="318323"/>
                  </a:lnTo>
                  <a:lnTo>
                    <a:pt x="983675" y="270391"/>
                  </a:lnTo>
                  <a:lnTo>
                    <a:pt x="941997" y="224940"/>
                  </a:lnTo>
                  <a:lnTo>
                    <a:pt x="885656" y="182411"/>
                  </a:lnTo>
                  <a:lnTo>
                    <a:pt x="852349" y="162379"/>
                  </a:lnTo>
                  <a:lnTo>
                    <a:pt x="815810" y="143242"/>
                  </a:lnTo>
                  <a:lnTo>
                    <a:pt x="776185" y="125055"/>
                  </a:lnTo>
                  <a:lnTo>
                    <a:pt x="733619" y="107872"/>
                  </a:lnTo>
                  <a:lnTo>
                    <a:pt x="688255" y="91748"/>
                  </a:lnTo>
                  <a:lnTo>
                    <a:pt x="640240" y="76739"/>
                  </a:lnTo>
                  <a:lnTo>
                    <a:pt x="589717" y="62899"/>
                  </a:lnTo>
                  <a:lnTo>
                    <a:pt x="536832" y="50283"/>
                  </a:lnTo>
                  <a:lnTo>
                    <a:pt x="481729" y="38946"/>
                  </a:lnTo>
                  <a:lnTo>
                    <a:pt x="424553" y="28942"/>
                  </a:lnTo>
                  <a:lnTo>
                    <a:pt x="365449" y="20327"/>
                  </a:lnTo>
                  <a:lnTo>
                    <a:pt x="304562" y="13155"/>
                  </a:lnTo>
                  <a:lnTo>
                    <a:pt x="242037" y="7482"/>
                  </a:lnTo>
                  <a:lnTo>
                    <a:pt x="178018" y="3362"/>
                  </a:lnTo>
                  <a:lnTo>
                    <a:pt x="112650" y="849"/>
                  </a:lnTo>
                  <a:lnTo>
                    <a:pt x="46079" y="0"/>
                  </a:lnTo>
                  <a:close/>
                </a:path>
              </a:pathLst>
            </a:custGeom>
            <a:solidFill>
              <a:srgbClr val="178BB7"/>
            </a:solidFill>
          </p:spPr>
          <p:txBody>
            <a:bodyPr wrap="square" lIns="0" tIns="0" rIns="0" bIns="0" rtlCol="0"/>
            <a:lstStyle/>
            <a:p>
              <a:endParaRPr/>
            </a:p>
          </p:txBody>
        </p:sp>
        <p:sp>
          <p:nvSpPr>
            <p:cNvPr id="50" name="object 50"/>
            <p:cNvSpPr/>
            <p:nvPr/>
          </p:nvSpPr>
          <p:spPr>
            <a:xfrm>
              <a:off x="1091324" y="5124449"/>
              <a:ext cx="2052320" cy="368300"/>
            </a:xfrm>
            <a:custGeom>
              <a:avLst/>
              <a:gdLst/>
              <a:ahLst/>
              <a:cxnLst/>
              <a:rect l="l" t="t" r="r" b="b"/>
              <a:pathLst>
                <a:path w="2052320" h="368300">
                  <a:moveTo>
                    <a:pt x="1033517" y="414"/>
                  </a:moveTo>
                  <a:lnTo>
                    <a:pt x="1100495" y="2485"/>
                  </a:lnTo>
                  <a:lnTo>
                    <a:pt x="1166071" y="6230"/>
                  </a:lnTo>
                  <a:lnTo>
                    <a:pt x="1230097" y="11589"/>
                  </a:lnTo>
                  <a:lnTo>
                    <a:pt x="1292428" y="18505"/>
                  </a:lnTo>
                  <a:lnTo>
                    <a:pt x="1352917" y="26919"/>
                  </a:lnTo>
                  <a:lnTo>
                    <a:pt x="1411417" y="36773"/>
                  </a:lnTo>
                  <a:lnTo>
                    <a:pt x="1467783" y="48010"/>
                  </a:lnTo>
                  <a:lnTo>
                    <a:pt x="1521867" y="60570"/>
                  </a:lnTo>
                  <a:lnTo>
                    <a:pt x="1573523" y="74397"/>
                  </a:lnTo>
                  <a:lnTo>
                    <a:pt x="1622605" y="89431"/>
                  </a:lnTo>
                  <a:lnTo>
                    <a:pt x="1668966" y="105614"/>
                  </a:lnTo>
                  <a:lnTo>
                    <a:pt x="1712459" y="122889"/>
                  </a:lnTo>
                  <a:lnTo>
                    <a:pt x="1752939" y="141197"/>
                  </a:lnTo>
                  <a:lnTo>
                    <a:pt x="1790259" y="160480"/>
                  </a:lnTo>
                  <a:lnTo>
                    <a:pt x="1824272" y="180679"/>
                  </a:lnTo>
                  <a:lnTo>
                    <a:pt x="1881793" y="223596"/>
                  </a:lnTo>
                  <a:lnTo>
                    <a:pt x="1924330" y="269482"/>
                  </a:lnTo>
                  <a:lnTo>
                    <a:pt x="1950711" y="317872"/>
                  </a:lnTo>
                  <a:lnTo>
                    <a:pt x="1959765" y="368300"/>
                  </a:lnTo>
                  <a:lnTo>
                    <a:pt x="2051925" y="368300"/>
                  </a:lnTo>
                  <a:lnTo>
                    <a:pt x="2043048" y="318324"/>
                  </a:lnTo>
                  <a:lnTo>
                    <a:pt x="2017192" y="270391"/>
                  </a:lnTo>
                  <a:lnTo>
                    <a:pt x="1975514" y="224941"/>
                  </a:lnTo>
                  <a:lnTo>
                    <a:pt x="1919173" y="182412"/>
                  </a:lnTo>
                  <a:lnTo>
                    <a:pt x="1885866" y="162380"/>
                  </a:lnTo>
                  <a:lnTo>
                    <a:pt x="1849328" y="143243"/>
                  </a:lnTo>
                  <a:lnTo>
                    <a:pt x="1809703" y="125055"/>
                  </a:lnTo>
                  <a:lnTo>
                    <a:pt x="1767136" y="107872"/>
                  </a:lnTo>
                  <a:lnTo>
                    <a:pt x="1721773" y="91749"/>
                  </a:lnTo>
                  <a:lnTo>
                    <a:pt x="1673757" y="76740"/>
                  </a:lnTo>
                  <a:lnTo>
                    <a:pt x="1623234" y="62900"/>
                  </a:lnTo>
                  <a:lnTo>
                    <a:pt x="1570349" y="50283"/>
                  </a:lnTo>
                  <a:lnTo>
                    <a:pt x="1515246" y="38946"/>
                  </a:lnTo>
                  <a:lnTo>
                    <a:pt x="1458070" y="28943"/>
                  </a:lnTo>
                  <a:lnTo>
                    <a:pt x="1398966" y="20327"/>
                  </a:lnTo>
                  <a:lnTo>
                    <a:pt x="1338079" y="13156"/>
                  </a:lnTo>
                  <a:lnTo>
                    <a:pt x="1275554" y="7482"/>
                  </a:lnTo>
                  <a:lnTo>
                    <a:pt x="1211535" y="3362"/>
                  </a:lnTo>
                  <a:lnTo>
                    <a:pt x="1146168" y="849"/>
                  </a:lnTo>
                  <a:lnTo>
                    <a:pt x="1079596" y="0"/>
                  </a:lnTo>
                  <a:lnTo>
                    <a:pt x="987437" y="0"/>
                  </a:lnTo>
                  <a:lnTo>
                    <a:pt x="924502" y="766"/>
                  </a:lnTo>
                  <a:lnTo>
                    <a:pt x="862475" y="3035"/>
                  </a:lnTo>
                  <a:lnTo>
                    <a:pt x="801496" y="6767"/>
                  </a:lnTo>
                  <a:lnTo>
                    <a:pt x="741710" y="11919"/>
                  </a:lnTo>
                  <a:lnTo>
                    <a:pt x="683259" y="18450"/>
                  </a:lnTo>
                  <a:lnTo>
                    <a:pt x="626285" y="26316"/>
                  </a:lnTo>
                  <a:lnTo>
                    <a:pt x="570931" y="35478"/>
                  </a:lnTo>
                  <a:lnTo>
                    <a:pt x="517339" y="45892"/>
                  </a:lnTo>
                  <a:lnTo>
                    <a:pt x="465653" y="57517"/>
                  </a:lnTo>
                  <a:lnTo>
                    <a:pt x="416016" y="70311"/>
                  </a:lnTo>
                  <a:lnTo>
                    <a:pt x="368569" y="84232"/>
                  </a:lnTo>
                  <a:lnTo>
                    <a:pt x="323455" y="99238"/>
                  </a:lnTo>
                  <a:lnTo>
                    <a:pt x="280818" y="115288"/>
                  </a:lnTo>
                  <a:lnTo>
                    <a:pt x="240799" y="132339"/>
                  </a:lnTo>
                  <a:lnTo>
                    <a:pt x="203543" y="150350"/>
                  </a:lnTo>
                  <a:lnTo>
                    <a:pt x="169190" y="169279"/>
                  </a:lnTo>
                  <a:lnTo>
                    <a:pt x="109768" y="209723"/>
                  </a:lnTo>
                  <a:lnTo>
                    <a:pt x="63675" y="253335"/>
                  </a:lnTo>
                  <a:lnTo>
                    <a:pt x="45984" y="276225"/>
                  </a:lnTo>
                  <a:lnTo>
                    <a:pt x="0" y="276225"/>
                  </a:lnTo>
                  <a:lnTo>
                    <a:pt x="61186" y="368300"/>
                  </a:lnTo>
                  <a:lnTo>
                    <a:pt x="184125" y="276225"/>
                  </a:lnTo>
                  <a:lnTo>
                    <a:pt x="138143" y="276225"/>
                  </a:lnTo>
                  <a:lnTo>
                    <a:pt x="155834" y="253335"/>
                  </a:lnTo>
                  <a:lnTo>
                    <a:pt x="201927" y="209722"/>
                  </a:lnTo>
                  <a:lnTo>
                    <a:pt x="261349" y="169279"/>
                  </a:lnTo>
                  <a:lnTo>
                    <a:pt x="295702" y="150350"/>
                  </a:lnTo>
                  <a:lnTo>
                    <a:pt x="332958" y="132339"/>
                  </a:lnTo>
                  <a:lnTo>
                    <a:pt x="372977" y="115288"/>
                  </a:lnTo>
                  <a:lnTo>
                    <a:pt x="415614" y="99238"/>
                  </a:lnTo>
                  <a:lnTo>
                    <a:pt x="460728" y="84232"/>
                  </a:lnTo>
                  <a:lnTo>
                    <a:pt x="508175" y="70311"/>
                  </a:lnTo>
                  <a:lnTo>
                    <a:pt x="557812" y="57517"/>
                  </a:lnTo>
                  <a:lnTo>
                    <a:pt x="609498" y="45892"/>
                  </a:lnTo>
                  <a:lnTo>
                    <a:pt x="663090" y="35478"/>
                  </a:lnTo>
                  <a:lnTo>
                    <a:pt x="718444" y="26316"/>
                  </a:lnTo>
                  <a:lnTo>
                    <a:pt x="775418" y="18449"/>
                  </a:lnTo>
                  <a:lnTo>
                    <a:pt x="833869" y="11919"/>
                  </a:lnTo>
                  <a:lnTo>
                    <a:pt x="893656" y="6767"/>
                  </a:lnTo>
                  <a:lnTo>
                    <a:pt x="954634" y="3035"/>
                  </a:lnTo>
                  <a:lnTo>
                    <a:pt x="1016662" y="765"/>
                  </a:lnTo>
                  <a:lnTo>
                    <a:pt x="1079596" y="0"/>
                  </a:lnTo>
                </a:path>
              </a:pathLst>
            </a:custGeom>
            <a:ln w="12700">
              <a:solidFill>
                <a:srgbClr val="000000"/>
              </a:solidFill>
            </a:ln>
          </p:spPr>
          <p:txBody>
            <a:bodyPr wrap="square" lIns="0" tIns="0" rIns="0" bIns="0" rtlCol="0"/>
            <a:lstStyle/>
            <a:p>
              <a:endParaRPr/>
            </a:p>
          </p:txBody>
        </p:sp>
        <p:sp>
          <p:nvSpPr>
            <p:cNvPr id="51" name="object 51"/>
            <p:cNvSpPr/>
            <p:nvPr/>
          </p:nvSpPr>
          <p:spPr>
            <a:xfrm>
              <a:off x="2079301" y="5403849"/>
              <a:ext cx="574675" cy="266700"/>
            </a:xfrm>
            <a:custGeom>
              <a:avLst/>
              <a:gdLst/>
              <a:ahLst/>
              <a:cxnLst/>
              <a:rect l="l" t="t" r="r" b="b"/>
              <a:pathLst>
                <a:path w="574675" h="266700">
                  <a:moveTo>
                    <a:pt x="574205" y="0"/>
                  </a:moveTo>
                  <a:lnTo>
                    <a:pt x="507530" y="0"/>
                  </a:lnTo>
                  <a:lnTo>
                    <a:pt x="447408" y="2004"/>
                  </a:lnTo>
                  <a:lnTo>
                    <a:pt x="389189" y="7877"/>
                  </a:lnTo>
                  <a:lnTo>
                    <a:pt x="333373" y="17409"/>
                  </a:lnTo>
                  <a:lnTo>
                    <a:pt x="280459" y="30386"/>
                  </a:lnTo>
                  <a:lnTo>
                    <a:pt x="230947" y="46600"/>
                  </a:lnTo>
                  <a:lnTo>
                    <a:pt x="185339" y="65839"/>
                  </a:lnTo>
                  <a:lnTo>
                    <a:pt x="144133" y="87892"/>
                  </a:lnTo>
                  <a:lnTo>
                    <a:pt x="107830" y="112548"/>
                  </a:lnTo>
                  <a:lnTo>
                    <a:pt x="76929" y="139596"/>
                  </a:lnTo>
                  <a:lnTo>
                    <a:pt x="51932" y="168825"/>
                  </a:lnTo>
                  <a:lnTo>
                    <a:pt x="33337" y="200025"/>
                  </a:lnTo>
                  <a:lnTo>
                    <a:pt x="0" y="200025"/>
                  </a:lnTo>
                  <a:lnTo>
                    <a:pt x="51122" y="266700"/>
                  </a:lnTo>
                  <a:lnTo>
                    <a:pt x="133350" y="200025"/>
                  </a:lnTo>
                  <a:lnTo>
                    <a:pt x="100012" y="200025"/>
                  </a:lnTo>
                  <a:lnTo>
                    <a:pt x="118607" y="168826"/>
                  </a:lnTo>
                  <a:lnTo>
                    <a:pt x="143604" y="139596"/>
                  </a:lnTo>
                  <a:lnTo>
                    <a:pt x="174504" y="112548"/>
                  </a:lnTo>
                  <a:lnTo>
                    <a:pt x="210807" y="87892"/>
                  </a:lnTo>
                  <a:lnTo>
                    <a:pt x="252013" y="65839"/>
                  </a:lnTo>
                  <a:lnTo>
                    <a:pt x="297622" y="46601"/>
                  </a:lnTo>
                  <a:lnTo>
                    <a:pt x="347133" y="30387"/>
                  </a:lnTo>
                  <a:lnTo>
                    <a:pt x="400047" y="17409"/>
                  </a:lnTo>
                  <a:lnTo>
                    <a:pt x="455864" y="7878"/>
                  </a:lnTo>
                  <a:lnTo>
                    <a:pt x="514083" y="2004"/>
                  </a:lnTo>
                  <a:lnTo>
                    <a:pt x="574205" y="0"/>
                  </a:lnTo>
                  <a:close/>
                </a:path>
              </a:pathLst>
            </a:custGeom>
            <a:solidFill>
              <a:srgbClr val="1CADE4"/>
            </a:solidFill>
          </p:spPr>
          <p:txBody>
            <a:bodyPr wrap="square" lIns="0" tIns="0" rIns="0" bIns="0" rtlCol="0"/>
            <a:lstStyle/>
            <a:p>
              <a:endParaRPr/>
            </a:p>
          </p:txBody>
        </p:sp>
        <p:sp>
          <p:nvSpPr>
            <p:cNvPr id="52" name="object 52"/>
            <p:cNvSpPr/>
            <p:nvPr/>
          </p:nvSpPr>
          <p:spPr>
            <a:xfrm>
              <a:off x="2620168" y="5403849"/>
              <a:ext cx="523240" cy="266700"/>
            </a:xfrm>
            <a:custGeom>
              <a:avLst/>
              <a:gdLst/>
              <a:ahLst/>
              <a:cxnLst/>
              <a:rect l="l" t="t" r="r" b="b"/>
              <a:pathLst>
                <a:path w="523239" h="266700">
                  <a:moveTo>
                    <a:pt x="33337" y="0"/>
                  </a:moveTo>
                  <a:lnTo>
                    <a:pt x="0" y="618"/>
                  </a:lnTo>
                  <a:lnTo>
                    <a:pt x="62955" y="5180"/>
                  </a:lnTo>
                  <a:lnTo>
                    <a:pt x="123023" y="13903"/>
                  </a:lnTo>
                  <a:lnTo>
                    <a:pt x="179710" y="26498"/>
                  </a:lnTo>
                  <a:lnTo>
                    <a:pt x="232523" y="42679"/>
                  </a:lnTo>
                  <a:lnTo>
                    <a:pt x="280969" y="62157"/>
                  </a:lnTo>
                  <a:lnTo>
                    <a:pt x="324556" y="84645"/>
                  </a:lnTo>
                  <a:lnTo>
                    <a:pt x="362789" y="109857"/>
                  </a:lnTo>
                  <a:lnTo>
                    <a:pt x="395176" y="137504"/>
                  </a:lnTo>
                  <a:lnTo>
                    <a:pt x="421225" y="167299"/>
                  </a:lnTo>
                  <a:lnTo>
                    <a:pt x="452332" y="232184"/>
                  </a:lnTo>
                  <a:lnTo>
                    <a:pt x="456406" y="266700"/>
                  </a:lnTo>
                  <a:lnTo>
                    <a:pt x="523081" y="266700"/>
                  </a:lnTo>
                  <a:lnTo>
                    <a:pt x="508124" y="201031"/>
                  </a:lnTo>
                  <a:lnTo>
                    <a:pt x="465700" y="141322"/>
                  </a:lnTo>
                  <a:lnTo>
                    <a:pt x="435335" y="114328"/>
                  </a:lnTo>
                  <a:lnTo>
                    <a:pt x="399481" y="89573"/>
                  </a:lnTo>
                  <a:lnTo>
                    <a:pt x="358595" y="67308"/>
                  </a:lnTo>
                  <a:lnTo>
                    <a:pt x="313138" y="47783"/>
                  </a:lnTo>
                  <a:lnTo>
                    <a:pt x="263568" y="31248"/>
                  </a:lnTo>
                  <a:lnTo>
                    <a:pt x="210344" y="17951"/>
                  </a:lnTo>
                  <a:lnTo>
                    <a:pt x="153925" y="8145"/>
                  </a:lnTo>
                  <a:lnTo>
                    <a:pt x="94769" y="2077"/>
                  </a:lnTo>
                  <a:lnTo>
                    <a:pt x="33337" y="0"/>
                  </a:lnTo>
                  <a:close/>
                </a:path>
              </a:pathLst>
            </a:custGeom>
            <a:solidFill>
              <a:srgbClr val="178BB7"/>
            </a:solidFill>
          </p:spPr>
          <p:txBody>
            <a:bodyPr wrap="square" lIns="0" tIns="0" rIns="0" bIns="0" rtlCol="0"/>
            <a:lstStyle/>
            <a:p>
              <a:endParaRPr/>
            </a:p>
          </p:txBody>
        </p:sp>
        <p:sp>
          <p:nvSpPr>
            <p:cNvPr id="53" name="object 53"/>
            <p:cNvSpPr/>
            <p:nvPr/>
          </p:nvSpPr>
          <p:spPr>
            <a:xfrm>
              <a:off x="2079300" y="5403849"/>
              <a:ext cx="1064260" cy="266700"/>
            </a:xfrm>
            <a:custGeom>
              <a:avLst/>
              <a:gdLst/>
              <a:ahLst/>
              <a:cxnLst/>
              <a:rect l="l" t="t" r="r" b="b"/>
              <a:pathLst>
                <a:path w="1064260" h="266700">
                  <a:moveTo>
                    <a:pt x="540867" y="618"/>
                  </a:moveTo>
                  <a:lnTo>
                    <a:pt x="603823" y="5181"/>
                  </a:lnTo>
                  <a:lnTo>
                    <a:pt x="663890" y="13903"/>
                  </a:lnTo>
                  <a:lnTo>
                    <a:pt x="720577" y="26499"/>
                  </a:lnTo>
                  <a:lnTo>
                    <a:pt x="773391" y="42679"/>
                  </a:lnTo>
                  <a:lnTo>
                    <a:pt x="821837" y="62157"/>
                  </a:lnTo>
                  <a:lnTo>
                    <a:pt x="865423" y="84646"/>
                  </a:lnTo>
                  <a:lnTo>
                    <a:pt x="903656" y="109857"/>
                  </a:lnTo>
                  <a:lnTo>
                    <a:pt x="936044" y="137505"/>
                  </a:lnTo>
                  <a:lnTo>
                    <a:pt x="962092" y="167300"/>
                  </a:lnTo>
                  <a:lnTo>
                    <a:pt x="993200" y="232185"/>
                  </a:lnTo>
                  <a:lnTo>
                    <a:pt x="997273" y="266700"/>
                  </a:lnTo>
                  <a:lnTo>
                    <a:pt x="1063949" y="266700"/>
                  </a:lnTo>
                  <a:lnTo>
                    <a:pt x="1048991" y="201031"/>
                  </a:lnTo>
                  <a:lnTo>
                    <a:pt x="1006567" y="141323"/>
                  </a:lnTo>
                  <a:lnTo>
                    <a:pt x="976203" y="114328"/>
                  </a:lnTo>
                  <a:lnTo>
                    <a:pt x="940348" y="89573"/>
                  </a:lnTo>
                  <a:lnTo>
                    <a:pt x="899463" y="67309"/>
                  </a:lnTo>
                  <a:lnTo>
                    <a:pt x="854006" y="47783"/>
                  </a:lnTo>
                  <a:lnTo>
                    <a:pt x="804436" y="31248"/>
                  </a:lnTo>
                  <a:lnTo>
                    <a:pt x="751212" y="17951"/>
                  </a:lnTo>
                  <a:lnTo>
                    <a:pt x="694792" y="8145"/>
                  </a:lnTo>
                  <a:lnTo>
                    <a:pt x="635637" y="2077"/>
                  </a:lnTo>
                  <a:lnTo>
                    <a:pt x="574205" y="0"/>
                  </a:lnTo>
                  <a:lnTo>
                    <a:pt x="507530" y="0"/>
                  </a:lnTo>
                  <a:lnTo>
                    <a:pt x="447409" y="2004"/>
                  </a:lnTo>
                  <a:lnTo>
                    <a:pt x="389190" y="7877"/>
                  </a:lnTo>
                  <a:lnTo>
                    <a:pt x="333373" y="17409"/>
                  </a:lnTo>
                  <a:lnTo>
                    <a:pt x="280459" y="30386"/>
                  </a:lnTo>
                  <a:lnTo>
                    <a:pt x="230948" y="46600"/>
                  </a:lnTo>
                  <a:lnTo>
                    <a:pt x="185339" y="65839"/>
                  </a:lnTo>
                  <a:lnTo>
                    <a:pt x="144133" y="87892"/>
                  </a:lnTo>
                  <a:lnTo>
                    <a:pt x="107830" y="112548"/>
                  </a:lnTo>
                  <a:lnTo>
                    <a:pt x="76930" y="139596"/>
                  </a:lnTo>
                  <a:lnTo>
                    <a:pt x="51932" y="168825"/>
                  </a:lnTo>
                  <a:lnTo>
                    <a:pt x="33338" y="200025"/>
                  </a:lnTo>
                  <a:lnTo>
                    <a:pt x="0" y="200025"/>
                  </a:lnTo>
                  <a:lnTo>
                    <a:pt x="51123" y="266700"/>
                  </a:lnTo>
                  <a:lnTo>
                    <a:pt x="133350" y="200025"/>
                  </a:lnTo>
                  <a:lnTo>
                    <a:pt x="100012" y="200025"/>
                  </a:lnTo>
                  <a:lnTo>
                    <a:pt x="118606" y="168825"/>
                  </a:lnTo>
                  <a:lnTo>
                    <a:pt x="143604" y="139596"/>
                  </a:lnTo>
                  <a:lnTo>
                    <a:pt x="174504" y="112548"/>
                  </a:lnTo>
                  <a:lnTo>
                    <a:pt x="210808" y="87892"/>
                  </a:lnTo>
                  <a:lnTo>
                    <a:pt x="252014" y="65840"/>
                  </a:lnTo>
                  <a:lnTo>
                    <a:pt x="297622" y="46601"/>
                  </a:lnTo>
                  <a:lnTo>
                    <a:pt x="347134" y="30387"/>
                  </a:lnTo>
                  <a:lnTo>
                    <a:pt x="400047" y="17409"/>
                  </a:lnTo>
                  <a:lnTo>
                    <a:pt x="455864" y="7878"/>
                  </a:lnTo>
                  <a:lnTo>
                    <a:pt x="514083" y="2005"/>
                  </a:lnTo>
                  <a:lnTo>
                    <a:pt x="574205" y="0"/>
                  </a:lnTo>
                </a:path>
              </a:pathLst>
            </a:custGeom>
            <a:ln w="12700">
              <a:solidFill>
                <a:srgbClr val="000000"/>
              </a:solidFill>
            </a:ln>
          </p:spPr>
          <p:txBody>
            <a:bodyPr wrap="square" lIns="0" tIns="0" rIns="0" bIns="0" rtlCol="0"/>
            <a:lstStyle/>
            <a:p>
              <a:endParaRPr/>
            </a:p>
          </p:txBody>
        </p:sp>
      </p:grpSp>
      <p:grpSp>
        <p:nvGrpSpPr>
          <p:cNvPr id="54" name="object 54"/>
          <p:cNvGrpSpPr/>
          <p:nvPr/>
        </p:nvGrpSpPr>
        <p:grpSpPr>
          <a:xfrm>
            <a:off x="3338317" y="4216400"/>
            <a:ext cx="2418715" cy="1371600"/>
            <a:chOff x="3338317" y="4216400"/>
            <a:chExt cx="2418715" cy="1371600"/>
          </a:xfrm>
        </p:grpSpPr>
        <p:sp>
          <p:nvSpPr>
            <p:cNvPr id="55" name="object 55"/>
            <p:cNvSpPr/>
            <p:nvPr/>
          </p:nvSpPr>
          <p:spPr>
            <a:xfrm>
              <a:off x="3344666" y="5124450"/>
              <a:ext cx="858519" cy="368300"/>
            </a:xfrm>
            <a:custGeom>
              <a:avLst/>
              <a:gdLst/>
              <a:ahLst/>
              <a:cxnLst/>
              <a:rect l="l" t="t" r="r" b="b"/>
              <a:pathLst>
                <a:path w="858520" h="368300">
                  <a:moveTo>
                    <a:pt x="858239" y="0"/>
                  </a:moveTo>
                  <a:lnTo>
                    <a:pt x="766164" y="0"/>
                  </a:lnTo>
                  <a:lnTo>
                    <a:pt x="706795" y="1166"/>
                  </a:lnTo>
                  <a:lnTo>
                    <a:pt x="648523" y="4612"/>
                  </a:lnTo>
                  <a:lnTo>
                    <a:pt x="591555" y="10259"/>
                  </a:lnTo>
                  <a:lnTo>
                    <a:pt x="536095" y="18028"/>
                  </a:lnTo>
                  <a:lnTo>
                    <a:pt x="482350" y="27840"/>
                  </a:lnTo>
                  <a:lnTo>
                    <a:pt x="430525" y="39616"/>
                  </a:lnTo>
                  <a:lnTo>
                    <a:pt x="380827" y="53278"/>
                  </a:lnTo>
                  <a:lnTo>
                    <a:pt x="333460" y="68746"/>
                  </a:lnTo>
                  <a:lnTo>
                    <a:pt x="288631" y="85942"/>
                  </a:lnTo>
                  <a:lnTo>
                    <a:pt x="246545" y="104786"/>
                  </a:lnTo>
                  <a:lnTo>
                    <a:pt x="207408" y="125199"/>
                  </a:lnTo>
                  <a:lnTo>
                    <a:pt x="171426" y="147104"/>
                  </a:lnTo>
                  <a:lnTo>
                    <a:pt x="138805" y="170420"/>
                  </a:lnTo>
                  <a:lnTo>
                    <a:pt x="109749" y="195069"/>
                  </a:lnTo>
                  <a:lnTo>
                    <a:pt x="63160" y="248050"/>
                  </a:lnTo>
                  <a:lnTo>
                    <a:pt x="46037" y="276225"/>
                  </a:lnTo>
                  <a:lnTo>
                    <a:pt x="0" y="276225"/>
                  </a:lnTo>
                  <a:lnTo>
                    <a:pt x="68458" y="368300"/>
                  </a:lnTo>
                  <a:lnTo>
                    <a:pt x="184150" y="276225"/>
                  </a:lnTo>
                  <a:lnTo>
                    <a:pt x="138112" y="276225"/>
                  </a:lnTo>
                  <a:lnTo>
                    <a:pt x="155235" y="248050"/>
                  </a:lnTo>
                  <a:lnTo>
                    <a:pt x="201824" y="195069"/>
                  </a:lnTo>
                  <a:lnTo>
                    <a:pt x="230880" y="170420"/>
                  </a:lnTo>
                  <a:lnTo>
                    <a:pt x="263501" y="147104"/>
                  </a:lnTo>
                  <a:lnTo>
                    <a:pt x="299483" y="125199"/>
                  </a:lnTo>
                  <a:lnTo>
                    <a:pt x="338620" y="104786"/>
                  </a:lnTo>
                  <a:lnTo>
                    <a:pt x="380706" y="85942"/>
                  </a:lnTo>
                  <a:lnTo>
                    <a:pt x="425535" y="68746"/>
                  </a:lnTo>
                  <a:lnTo>
                    <a:pt x="472902" y="53278"/>
                  </a:lnTo>
                  <a:lnTo>
                    <a:pt x="522600" y="39616"/>
                  </a:lnTo>
                  <a:lnTo>
                    <a:pt x="574425" y="27840"/>
                  </a:lnTo>
                  <a:lnTo>
                    <a:pt x="628170" y="18028"/>
                  </a:lnTo>
                  <a:lnTo>
                    <a:pt x="683630" y="10259"/>
                  </a:lnTo>
                  <a:lnTo>
                    <a:pt x="740598" y="4612"/>
                  </a:lnTo>
                  <a:lnTo>
                    <a:pt x="798870" y="1166"/>
                  </a:lnTo>
                  <a:lnTo>
                    <a:pt x="858239" y="0"/>
                  </a:lnTo>
                  <a:close/>
                </a:path>
              </a:pathLst>
            </a:custGeom>
            <a:solidFill>
              <a:srgbClr val="1CADE4"/>
            </a:solidFill>
          </p:spPr>
          <p:txBody>
            <a:bodyPr wrap="square" lIns="0" tIns="0" rIns="0" bIns="0" rtlCol="0"/>
            <a:lstStyle/>
            <a:p>
              <a:endParaRPr/>
            </a:p>
          </p:txBody>
        </p:sp>
        <p:sp>
          <p:nvSpPr>
            <p:cNvPr id="56" name="object 56"/>
            <p:cNvSpPr/>
            <p:nvPr/>
          </p:nvSpPr>
          <p:spPr>
            <a:xfrm>
              <a:off x="4156868" y="5124450"/>
              <a:ext cx="789940" cy="368300"/>
            </a:xfrm>
            <a:custGeom>
              <a:avLst/>
              <a:gdLst/>
              <a:ahLst/>
              <a:cxnLst/>
              <a:rect l="l" t="t" r="r" b="b"/>
              <a:pathLst>
                <a:path w="789939" h="368300">
                  <a:moveTo>
                    <a:pt x="46037" y="0"/>
                  </a:moveTo>
                  <a:lnTo>
                    <a:pt x="11500" y="397"/>
                  </a:lnTo>
                  <a:lnTo>
                    <a:pt x="0" y="706"/>
                  </a:lnTo>
                  <a:lnTo>
                    <a:pt x="64515" y="4072"/>
                  </a:lnTo>
                  <a:lnTo>
                    <a:pt x="127203" y="10078"/>
                  </a:lnTo>
                  <a:lnTo>
                    <a:pt x="187837" y="18605"/>
                  </a:lnTo>
                  <a:lnTo>
                    <a:pt x="246192" y="29535"/>
                  </a:lnTo>
                  <a:lnTo>
                    <a:pt x="302044" y="42748"/>
                  </a:lnTo>
                  <a:lnTo>
                    <a:pt x="355165" y="58126"/>
                  </a:lnTo>
                  <a:lnTo>
                    <a:pt x="405332" y="75550"/>
                  </a:lnTo>
                  <a:lnTo>
                    <a:pt x="452319" y="94901"/>
                  </a:lnTo>
                  <a:lnTo>
                    <a:pt x="495901" y="116061"/>
                  </a:lnTo>
                  <a:lnTo>
                    <a:pt x="535851" y="138911"/>
                  </a:lnTo>
                  <a:lnTo>
                    <a:pt x="571946" y="163332"/>
                  </a:lnTo>
                  <a:lnTo>
                    <a:pt x="603958" y="189205"/>
                  </a:lnTo>
                  <a:lnTo>
                    <a:pt x="631665" y="216412"/>
                  </a:lnTo>
                  <a:lnTo>
                    <a:pt x="673255" y="274353"/>
                  </a:lnTo>
                  <a:lnTo>
                    <a:pt x="694914" y="336204"/>
                  </a:lnTo>
                  <a:lnTo>
                    <a:pt x="697706" y="368300"/>
                  </a:lnTo>
                  <a:lnTo>
                    <a:pt x="789781" y="368300"/>
                  </a:lnTo>
                  <a:lnTo>
                    <a:pt x="779010" y="305493"/>
                  </a:lnTo>
                  <a:lnTo>
                    <a:pt x="747887" y="246132"/>
                  </a:lnTo>
                  <a:lnTo>
                    <a:pt x="698199" y="191100"/>
                  </a:lnTo>
                  <a:lnTo>
                    <a:pt x="666951" y="165484"/>
                  </a:lnTo>
                  <a:lnTo>
                    <a:pt x="631731" y="141282"/>
                  </a:lnTo>
                  <a:lnTo>
                    <a:pt x="592763" y="118604"/>
                  </a:lnTo>
                  <a:lnTo>
                    <a:pt x="550270" y="97562"/>
                  </a:lnTo>
                  <a:lnTo>
                    <a:pt x="504475" y="78265"/>
                  </a:lnTo>
                  <a:lnTo>
                    <a:pt x="455601" y="60824"/>
                  </a:lnTo>
                  <a:lnTo>
                    <a:pt x="403872" y="45351"/>
                  </a:lnTo>
                  <a:lnTo>
                    <a:pt x="349511" y="31954"/>
                  </a:lnTo>
                  <a:lnTo>
                    <a:pt x="292741" y="20745"/>
                  </a:lnTo>
                  <a:lnTo>
                    <a:pt x="233785" y="11835"/>
                  </a:lnTo>
                  <a:lnTo>
                    <a:pt x="172867" y="5333"/>
                  </a:lnTo>
                  <a:lnTo>
                    <a:pt x="110210" y="1351"/>
                  </a:lnTo>
                  <a:lnTo>
                    <a:pt x="46037" y="0"/>
                  </a:lnTo>
                  <a:close/>
                </a:path>
              </a:pathLst>
            </a:custGeom>
            <a:solidFill>
              <a:srgbClr val="178BB7"/>
            </a:solidFill>
          </p:spPr>
          <p:txBody>
            <a:bodyPr wrap="square" lIns="0" tIns="0" rIns="0" bIns="0" rtlCol="0"/>
            <a:lstStyle/>
            <a:p>
              <a:endParaRPr/>
            </a:p>
          </p:txBody>
        </p:sp>
        <p:sp>
          <p:nvSpPr>
            <p:cNvPr id="57" name="object 57"/>
            <p:cNvSpPr/>
            <p:nvPr/>
          </p:nvSpPr>
          <p:spPr>
            <a:xfrm>
              <a:off x="3344667" y="5124450"/>
              <a:ext cx="1602105" cy="368300"/>
            </a:xfrm>
            <a:custGeom>
              <a:avLst/>
              <a:gdLst/>
              <a:ahLst/>
              <a:cxnLst/>
              <a:rect l="l" t="t" r="r" b="b"/>
              <a:pathLst>
                <a:path w="1602104" h="368300">
                  <a:moveTo>
                    <a:pt x="812200" y="705"/>
                  </a:moveTo>
                  <a:lnTo>
                    <a:pt x="876716" y="4072"/>
                  </a:lnTo>
                  <a:lnTo>
                    <a:pt x="939404" y="10078"/>
                  </a:lnTo>
                  <a:lnTo>
                    <a:pt x="1000038" y="18605"/>
                  </a:lnTo>
                  <a:lnTo>
                    <a:pt x="1058393" y="29535"/>
                  </a:lnTo>
                  <a:lnTo>
                    <a:pt x="1114245" y="42748"/>
                  </a:lnTo>
                  <a:lnTo>
                    <a:pt x="1167366" y="58126"/>
                  </a:lnTo>
                  <a:lnTo>
                    <a:pt x="1217533" y="75549"/>
                  </a:lnTo>
                  <a:lnTo>
                    <a:pt x="1264520" y="94901"/>
                  </a:lnTo>
                  <a:lnTo>
                    <a:pt x="1308102" y="116061"/>
                  </a:lnTo>
                  <a:lnTo>
                    <a:pt x="1348052" y="138910"/>
                  </a:lnTo>
                  <a:lnTo>
                    <a:pt x="1384147" y="163331"/>
                  </a:lnTo>
                  <a:lnTo>
                    <a:pt x="1416160" y="189205"/>
                  </a:lnTo>
                  <a:lnTo>
                    <a:pt x="1443866" y="216412"/>
                  </a:lnTo>
                  <a:lnTo>
                    <a:pt x="1485456" y="274353"/>
                  </a:lnTo>
                  <a:lnTo>
                    <a:pt x="1507115" y="336204"/>
                  </a:lnTo>
                  <a:lnTo>
                    <a:pt x="1509907" y="368299"/>
                  </a:lnTo>
                  <a:lnTo>
                    <a:pt x="1601982" y="368300"/>
                  </a:lnTo>
                  <a:lnTo>
                    <a:pt x="1591210" y="305493"/>
                  </a:lnTo>
                  <a:lnTo>
                    <a:pt x="1560088" y="246132"/>
                  </a:lnTo>
                  <a:lnTo>
                    <a:pt x="1510400" y="191100"/>
                  </a:lnTo>
                  <a:lnTo>
                    <a:pt x="1479152" y="165484"/>
                  </a:lnTo>
                  <a:lnTo>
                    <a:pt x="1443932" y="141282"/>
                  </a:lnTo>
                  <a:lnTo>
                    <a:pt x="1404964" y="118605"/>
                  </a:lnTo>
                  <a:lnTo>
                    <a:pt x="1362471" y="97562"/>
                  </a:lnTo>
                  <a:lnTo>
                    <a:pt x="1316676" y="78265"/>
                  </a:lnTo>
                  <a:lnTo>
                    <a:pt x="1267802" y="60825"/>
                  </a:lnTo>
                  <a:lnTo>
                    <a:pt x="1216073" y="45351"/>
                  </a:lnTo>
                  <a:lnTo>
                    <a:pt x="1161712" y="31954"/>
                  </a:lnTo>
                  <a:lnTo>
                    <a:pt x="1104942" y="20745"/>
                  </a:lnTo>
                  <a:lnTo>
                    <a:pt x="1045986" y="11835"/>
                  </a:lnTo>
                  <a:lnTo>
                    <a:pt x="985068" y="5333"/>
                  </a:lnTo>
                  <a:lnTo>
                    <a:pt x="922411" y="1351"/>
                  </a:lnTo>
                  <a:lnTo>
                    <a:pt x="858237" y="0"/>
                  </a:lnTo>
                  <a:lnTo>
                    <a:pt x="766163" y="0"/>
                  </a:lnTo>
                  <a:lnTo>
                    <a:pt x="706794" y="1166"/>
                  </a:lnTo>
                  <a:lnTo>
                    <a:pt x="648522" y="4612"/>
                  </a:lnTo>
                  <a:lnTo>
                    <a:pt x="591553" y="10259"/>
                  </a:lnTo>
                  <a:lnTo>
                    <a:pt x="536094" y="18028"/>
                  </a:lnTo>
                  <a:lnTo>
                    <a:pt x="482349" y="27840"/>
                  </a:lnTo>
                  <a:lnTo>
                    <a:pt x="430524" y="39616"/>
                  </a:lnTo>
                  <a:lnTo>
                    <a:pt x="380826" y="53278"/>
                  </a:lnTo>
                  <a:lnTo>
                    <a:pt x="333459" y="68746"/>
                  </a:lnTo>
                  <a:lnTo>
                    <a:pt x="288630" y="85941"/>
                  </a:lnTo>
                  <a:lnTo>
                    <a:pt x="246544" y="104786"/>
                  </a:lnTo>
                  <a:lnTo>
                    <a:pt x="207407" y="125199"/>
                  </a:lnTo>
                  <a:lnTo>
                    <a:pt x="171425" y="147104"/>
                  </a:lnTo>
                  <a:lnTo>
                    <a:pt x="138803" y="170420"/>
                  </a:lnTo>
                  <a:lnTo>
                    <a:pt x="109748" y="195069"/>
                  </a:lnTo>
                  <a:lnTo>
                    <a:pt x="63158" y="248050"/>
                  </a:lnTo>
                  <a:lnTo>
                    <a:pt x="46036" y="276224"/>
                  </a:lnTo>
                  <a:lnTo>
                    <a:pt x="0" y="276225"/>
                  </a:lnTo>
                  <a:lnTo>
                    <a:pt x="68457" y="368300"/>
                  </a:lnTo>
                  <a:lnTo>
                    <a:pt x="184149" y="276225"/>
                  </a:lnTo>
                  <a:lnTo>
                    <a:pt x="138112" y="276225"/>
                  </a:lnTo>
                  <a:lnTo>
                    <a:pt x="155234" y="248050"/>
                  </a:lnTo>
                  <a:lnTo>
                    <a:pt x="201823" y="195069"/>
                  </a:lnTo>
                  <a:lnTo>
                    <a:pt x="230879" y="170420"/>
                  </a:lnTo>
                  <a:lnTo>
                    <a:pt x="263501" y="147104"/>
                  </a:lnTo>
                  <a:lnTo>
                    <a:pt x="299483" y="125199"/>
                  </a:lnTo>
                  <a:lnTo>
                    <a:pt x="338620" y="104786"/>
                  </a:lnTo>
                  <a:lnTo>
                    <a:pt x="380705" y="85942"/>
                  </a:lnTo>
                  <a:lnTo>
                    <a:pt x="425535" y="68746"/>
                  </a:lnTo>
                  <a:lnTo>
                    <a:pt x="472901" y="53278"/>
                  </a:lnTo>
                  <a:lnTo>
                    <a:pt x="522600" y="39616"/>
                  </a:lnTo>
                  <a:lnTo>
                    <a:pt x="574424" y="27840"/>
                  </a:lnTo>
                  <a:lnTo>
                    <a:pt x="628169" y="18028"/>
                  </a:lnTo>
                  <a:lnTo>
                    <a:pt x="683629" y="10259"/>
                  </a:lnTo>
                  <a:lnTo>
                    <a:pt x="740597" y="4612"/>
                  </a:lnTo>
                  <a:lnTo>
                    <a:pt x="798869" y="1166"/>
                  </a:lnTo>
                  <a:lnTo>
                    <a:pt x="858238" y="0"/>
                  </a:lnTo>
                </a:path>
              </a:pathLst>
            </a:custGeom>
            <a:ln w="12700">
              <a:solidFill>
                <a:srgbClr val="000000"/>
              </a:solidFill>
            </a:ln>
          </p:spPr>
          <p:txBody>
            <a:bodyPr wrap="square" lIns="0" tIns="0" rIns="0" bIns="0" rtlCol="0"/>
            <a:lstStyle/>
            <a:p>
              <a:endParaRPr/>
            </a:p>
          </p:txBody>
        </p:sp>
        <p:sp>
          <p:nvSpPr>
            <p:cNvPr id="58" name="object 58"/>
            <p:cNvSpPr/>
            <p:nvPr/>
          </p:nvSpPr>
          <p:spPr>
            <a:xfrm>
              <a:off x="4055385" y="5403850"/>
              <a:ext cx="385445" cy="177800"/>
            </a:xfrm>
            <a:custGeom>
              <a:avLst/>
              <a:gdLst/>
              <a:ahLst/>
              <a:cxnLst/>
              <a:rect l="l" t="t" r="r" b="b"/>
              <a:pathLst>
                <a:path w="385445" h="177800">
                  <a:moveTo>
                    <a:pt x="384851" y="0"/>
                  </a:moveTo>
                  <a:lnTo>
                    <a:pt x="340401" y="0"/>
                  </a:lnTo>
                  <a:lnTo>
                    <a:pt x="277560" y="3267"/>
                  </a:lnTo>
                  <a:lnTo>
                    <a:pt x="218344" y="12704"/>
                  </a:lnTo>
                  <a:lnTo>
                    <a:pt x="164057" y="27766"/>
                  </a:lnTo>
                  <a:lnTo>
                    <a:pt x="115999" y="47907"/>
                  </a:lnTo>
                  <a:lnTo>
                    <a:pt x="75472" y="72582"/>
                  </a:lnTo>
                  <a:lnTo>
                    <a:pt x="43780" y="101245"/>
                  </a:lnTo>
                  <a:lnTo>
                    <a:pt x="22223" y="133350"/>
                  </a:lnTo>
                  <a:lnTo>
                    <a:pt x="0" y="133350"/>
                  </a:lnTo>
                  <a:lnTo>
                    <a:pt x="34014" y="177800"/>
                  </a:lnTo>
                  <a:lnTo>
                    <a:pt x="88898" y="133350"/>
                  </a:lnTo>
                  <a:lnTo>
                    <a:pt x="66675" y="133350"/>
                  </a:lnTo>
                  <a:lnTo>
                    <a:pt x="88231" y="101245"/>
                  </a:lnTo>
                  <a:lnTo>
                    <a:pt x="119924" y="72583"/>
                  </a:lnTo>
                  <a:lnTo>
                    <a:pt x="160450" y="47908"/>
                  </a:lnTo>
                  <a:lnTo>
                    <a:pt x="208508" y="27767"/>
                  </a:lnTo>
                  <a:lnTo>
                    <a:pt x="262795" y="12704"/>
                  </a:lnTo>
                  <a:lnTo>
                    <a:pt x="322011" y="3267"/>
                  </a:lnTo>
                  <a:lnTo>
                    <a:pt x="384851" y="0"/>
                  </a:lnTo>
                  <a:close/>
                </a:path>
              </a:pathLst>
            </a:custGeom>
            <a:solidFill>
              <a:srgbClr val="1CADE4"/>
            </a:solidFill>
          </p:spPr>
          <p:txBody>
            <a:bodyPr wrap="square" lIns="0" tIns="0" rIns="0" bIns="0" rtlCol="0"/>
            <a:lstStyle/>
            <a:p>
              <a:endParaRPr/>
            </a:p>
          </p:txBody>
        </p:sp>
        <p:sp>
          <p:nvSpPr>
            <p:cNvPr id="59" name="object 59"/>
            <p:cNvSpPr/>
            <p:nvPr/>
          </p:nvSpPr>
          <p:spPr>
            <a:xfrm>
              <a:off x="4418012" y="5403850"/>
              <a:ext cx="351155" cy="177800"/>
            </a:xfrm>
            <a:custGeom>
              <a:avLst/>
              <a:gdLst/>
              <a:ahLst/>
              <a:cxnLst/>
              <a:rect l="l" t="t" r="r" b="b"/>
              <a:pathLst>
                <a:path w="351154" h="177800">
                  <a:moveTo>
                    <a:pt x="22225" y="0"/>
                  </a:moveTo>
                  <a:lnTo>
                    <a:pt x="7397" y="135"/>
                  </a:lnTo>
                  <a:lnTo>
                    <a:pt x="0" y="406"/>
                  </a:lnTo>
                  <a:lnTo>
                    <a:pt x="62681" y="6008"/>
                  </a:lnTo>
                  <a:lnTo>
                    <a:pt x="120632" y="17640"/>
                  </a:lnTo>
                  <a:lnTo>
                    <a:pt x="172734" y="34653"/>
                  </a:lnTo>
                  <a:lnTo>
                    <a:pt x="217869" y="56401"/>
                  </a:lnTo>
                  <a:lnTo>
                    <a:pt x="254919" y="82237"/>
                  </a:lnTo>
                  <a:lnTo>
                    <a:pt x="282768" y="111514"/>
                  </a:lnTo>
                  <a:lnTo>
                    <a:pt x="306388" y="177800"/>
                  </a:lnTo>
                  <a:lnTo>
                    <a:pt x="350837" y="177800"/>
                  </a:lnTo>
                  <a:lnTo>
                    <a:pt x="330278" y="115759"/>
                  </a:lnTo>
                  <a:lnTo>
                    <a:pt x="273551" y="63245"/>
                  </a:lnTo>
                  <a:lnTo>
                    <a:pt x="233945" y="41816"/>
                  </a:lnTo>
                  <a:lnTo>
                    <a:pt x="188081" y="24274"/>
                  </a:lnTo>
                  <a:lnTo>
                    <a:pt x="136888" y="11123"/>
                  </a:lnTo>
                  <a:lnTo>
                    <a:pt x="81293" y="2864"/>
                  </a:lnTo>
                  <a:lnTo>
                    <a:pt x="22225" y="0"/>
                  </a:lnTo>
                  <a:close/>
                </a:path>
              </a:pathLst>
            </a:custGeom>
            <a:solidFill>
              <a:srgbClr val="178BB7"/>
            </a:solidFill>
          </p:spPr>
          <p:txBody>
            <a:bodyPr wrap="square" lIns="0" tIns="0" rIns="0" bIns="0" rtlCol="0"/>
            <a:lstStyle/>
            <a:p>
              <a:endParaRPr/>
            </a:p>
          </p:txBody>
        </p:sp>
        <p:sp>
          <p:nvSpPr>
            <p:cNvPr id="60" name="object 60"/>
            <p:cNvSpPr/>
            <p:nvPr/>
          </p:nvSpPr>
          <p:spPr>
            <a:xfrm>
              <a:off x="4055384" y="5403850"/>
              <a:ext cx="713740" cy="177800"/>
            </a:xfrm>
            <a:custGeom>
              <a:avLst/>
              <a:gdLst/>
              <a:ahLst/>
              <a:cxnLst/>
              <a:rect l="l" t="t" r="r" b="b"/>
              <a:pathLst>
                <a:path w="713739" h="177800">
                  <a:moveTo>
                    <a:pt x="362627" y="406"/>
                  </a:moveTo>
                  <a:lnTo>
                    <a:pt x="425309" y="6009"/>
                  </a:lnTo>
                  <a:lnTo>
                    <a:pt x="483259" y="17640"/>
                  </a:lnTo>
                  <a:lnTo>
                    <a:pt x="535361" y="34654"/>
                  </a:lnTo>
                  <a:lnTo>
                    <a:pt x="580496" y="56402"/>
                  </a:lnTo>
                  <a:lnTo>
                    <a:pt x="617546" y="82237"/>
                  </a:lnTo>
                  <a:lnTo>
                    <a:pt x="645395" y="111514"/>
                  </a:lnTo>
                  <a:lnTo>
                    <a:pt x="669015" y="177799"/>
                  </a:lnTo>
                  <a:lnTo>
                    <a:pt x="713465" y="177800"/>
                  </a:lnTo>
                  <a:lnTo>
                    <a:pt x="692906" y="115759"/>
                  </a:lnTo>
                  <a:lnTo>
                    <a:pt x="636179" y="63245"/>
                  </a:lnTo>
                  <a:lnTo>
                    <a:pt x="596573" y="41816"/>
                  </a:lnTo>
                  <a:lnTo>
                    <a:pt x="550709" y="24274"/>
                  </a:lnTo>
                  <a:lnTo>
                    <a:pt x="499515" y="11123"/>
                  </a:lnTo>
                  <a:lnTo>
                    <a:pt x="443920" y="2864"/>
                  </a:lnTo>
                  <a:lnTo>
                    <a:pt x="384852" y="0"/>
                  </a:lnTo>
                  <a:lnTo>
                    <a:pt x="340402" y="0"/>
                  </a:lnTo>
                  <a:lnTo>
                    <a:pt x="277561" y="3267"/>
                  </a:lnTo>
                  <a:lnTo>
                    <a:pt x="218345" y="12704"/>
                  </a:lnTo>
                  <a:lnTo>
                    <a:pt x="164057" y="27766"/>
                  </a:lnTo>
                  <a:lnTo>
                    <a:pt x="115999" y="47908"/>
                  </a:lnTo>
                  <a:lnTo>
                    <a:pt x="75473" y="72582"/>
                  </a:lnTo>
                  <a:lnTo>
                    <a:pt x="43781" y="101245"/>
                  </a:lnTo>
                  <a:lnTo>
                    <a:pt x="22224" y="133350"/>
                  </a:lnTo>
                  <a:lnTo>
                    <a:pt x="0" y="133350"/>
                  </a:lnTo>
                  <a:lnTo>
                    <a:pt x="34014" y="177800"/>
                  </a:lnTo>
                  <a:lnTo>
                    <a:pt x="88899" y="133350"/>
                  </a:lnTo>
                  <a:lnTo>
                    <a:pt x="66675" y="133350"/>
                  </a:lnTo>
                  <a:lnTo>
                    <a:pt x="88231" y="101245"/>
                  </a:lnTo>
                  <a:lnTo>
                    <a:pt x="119924" y="72583"/>
                  </a:lnTo>
                  <a:lnTo>
                    <a:pt x="160450" y="47908"/>
                  </a:lnTo>
                  <a:lnTo>
                    <a:pt x="208508" y="27767"/>
                  </a:lnTo>
                  <a:lnTo>
                    <a:pt x="262796" y="12704"/>
                  </a:lnTo>
                  <a:lnTo>
                    <a:pt x="322011" y="3267"/>
                  </a:lnTo>
                  <a:lnTo>
                    <a:pt x="384852" y="0"/>
                  </a:lnTo>
                </a:path>
              </a:pathLst>
            </a:custGeom>
            <a:ln w="12700">
              <a:solidFill>
                <a:srgbClr val="000000"/>
              </a:solidFill>
            </a:ln>
          </p:spPr>
          <p:txBody>
            <a:bodyPr wrap="square" lIns="0" tIns="0" rIns="0" bIns="0" rtlCol="0"/>
            <a:lstStyle/>
            <a:p>
              <a:endParaRPr/>
            </a:p>
          </p:txBody>
        </p:sp>
        <p:sp>
          <p:nvSpPr>
            <p:cNvPr id="61" name="object 61"/>
            <p:cNvSpPr/>
            <p:nvPr/>
          </p:nvSpPr>
          <p:spPr>
            <a:xfrm>
              <a:off x="5334793" y="5124450"/>
              <a:ext cx="415925" cy="368300"/>
            </a:xfrm>
            <a:custGeom>
              <a:avLst/>
              <a:gdLst/>
              <a:ahLst/>
              <a:cxnLst/>
              <a:rect l="l" t="t" r="r" b="b"/>
              <a:pathLst>
                <a:path w="415925" h="368300">
                  <a:moveTo>
                    <a:pt x="92075" y="0"/>
                  </a:moveTo>
                  <a:lnTo>
                    <a:pt x="0" y="0"/>
                  </a:lnTo>
                  <a:lnTo>
                    <a:pt x="42852" y="4119"/>
                  </a:lnTo>
                  <a:lnTo>
                    <a:pt x="83944" y="16122"/>
                  </a:lnTo>
                  <a:lnTo>
                    <a:pt x="122743" y="35478"/>
                  </a:lnTo>
                  <a:lnTo>
                    <a:pt x="158713" y="61654"/>
                  </a:lnTo>
                  <a:lnTo>
                    <a:pt x="191321" y="94118"/>
                  </a:lnTo>
                  <a:lnTo>
                    <a:pt x="220032" y="132339"/>
                  </a:lnTo>
                  <a:lnTo>
                    <a:pt x="244312" y="175785"/>
                  </a:lnTo>
                  <a:lnTo>
                    <a:pt x="263628" y="223924"/>
                  </a:lnTo>
                  <a:lnTo>
                    <a:pt x="277444" y="276225"/>
                  </a:lnTo>
                  <a:lnTo>
                    <a:pt x="231406" y="276225"/>
                  </a:lnTo>
                  <a:lnTo>
                    <a:pt x="332581" y="368300"/>
                  </a:lnTo>
                  <a:lnTo>
                    <a:pt x="415556" y="276225"/>
                  </a:lnTo>
                  <a:lnTo>
                    <a:pt x="369520" y="276225"/>
                  </a:lnTo>
                  <a:lnTo>
                    <a:pt x="355704" y="223924"/>
                  </a:lnTo>
                  <a:lnTo>
                    <a:pt x="336388" y="175785"/>
                  </a:lnTo>
                  <a:lnTo>
                    <a:pt x="312108" y="132339"/>
                  </a:lnTo>
                  <a:lnTo>
                    <a:pt x="283397" y="94118"/>
                  </a:lnTo>
                  <a:lnTo>
                    <a:pt x="250789" y="61654"/>
                  </a:lnTo>
                  <a:lnTo>
                    <a:pt x="214819" y="35478"/>
                  </a:lnTo>
                  <a:lnTo>
                    <a:pt x="176020" y="16122"/>
                  </a:lnTo>
                  <a:lnTo>
                    <a:pt x="134927" y="4119"/>
                  </a:lnTo>
                  <a:lnTo>
                    <a:pt x="92075" y="0"/>
                  </a:lnTo>
                  <a:close/>
                </a:path>
              </a:pathLst>
            </a:custGeom>
            <a:solidFill>
              <a:srgbClr val="1CADE4"/>
            </a:solidFill>
          </p:spPr>
          <p:txBody>
            <a:bodyPr wrap="square" lIns="0" tIns="0" rIns="0" bIns="0" rtlCol="0"/>
            <a:lstStyle/>
            <a:p>
              <a:endParaRPr/>
            </a:p>
          </p:txBody>
        </p:sp>
        <p:sp>
          <p:nvSpPr>
            <p:cNvPr id="62" name="object 62"/>
            <p:cNvSpPr/>
            <p:nvPr/>
          </p:nvSpPr>
          <p:spPr>
            <a:xfrm>
              <a:off x="5048250" y="5124450"/>
              <a:ext cx="332740" cy="368300"/>
            </a:xfrm>
            <a:custGeom>
              <a:avLst/>
              <a:gdLst/>
              <a:ahLst/>
              <a:cxnLst/>
              <a:rect l="l" t="t" r="r" b="b"/>
              <a:pathLst>
                <a:path w="332739" h="368300">
                  <a:moveTo>
                    <a:pt x="286543" y="0"/>
                  </a:moveTo>
                  <a:lnTo>
                    <a:pt x="244200" y="3993"/>
                  </a:lnTo>
                  <a:lnTo>
                    <a:pt x="203786" y="15593"/>
                  </a:lnTo>
                  <a:lnTo>
                    <a:pt x="165744" y="34230"/>
                  </a:lnTo>
                  <a:lnTo>
                    <a:pt x="130517" y="59335"/>
                  </a:lnTo>
                  <a:lnTo>
                    <a:pt x="98550" y="90337"/>
                  </a:lnTo>
                  <a:lnTo>
                    <a:pt x="70284" y="126667"/>
                  </a:lnTo>
                  <a:lnTo>
                    <a:pt x="46164" y="167756"/>
                  </a:lnTo>
                  <a:lnTo>
                    <a:pt x="26632" y="213033"/>
                  </a:lnTo>
                  <a:lnTo>
                    <a:pt x="12132" y="261929"/>
                  </a:lnTo>
                  <a:lnTo>
                    <a:pt x="3106" y="313875"/>
                  </a:lnTo>
                  <a:lnTo>
                    <a:pt x="0" y="368300"/>
                  </a:lnTo>
                  <a:lnTo>
                    <a:pt x="92075" y="368300"/>
                  </a:lnTo>
                  <a:lnTo>
                    <a:pt x="95065" y="315027"/>
                  </a:lnTo>
                  <a:lnTo>
                    <a:pt x="103776" y="263942"/>
                  </a:lnTo>
                  <a:lnTo>
                    <a:pt x="117817" y="215634"/>
                  </a:lnTo>
                  <a:lnTo>
                    <a:pt x="136799" y="170693"/>
                  </a:lnTo>
                  <a:lnTo>
                    <a:pt x="160331" y="129709"/>
                  </a:lnTo>
                  <a:lnTo>
                    <a:pt x="188022" y="93272"/>
                  </a:lnTo>
                  <a:lnTo>
                    <a:pt x="219483" y="61971"/>
                  </a:lnTo>
                  <a:lnTo>
                    <a:pt x="254323" y="36396"/>
                  </a:lnTo>
                  <a:lnTo>
                    <a:pt x="292153" y="17138"/>
                  </a:lnTo>
                  <a:lnTo>
                    <a:pt x="332581" y="4784"/>
                  </a:lnTo>
                  <a:lnTo>
                    <a:pt x="321135" y="2693"/>
                  </a:lnTo>
                  <a:lnTo>
                    <a:pt x="309638" y="1198"/>
                  </a:lnTo>
                  <a:lnTo>
                    <a:pt x="298102" y="299"/>
                  </a:lnTo>
                  <a:lnTo>
                    <a:pt x="286543" y="0"/>
                  </a:lnTo>
                  <a:close/>
                </a:path>
              </a:pathLst>
            </a:custGeom>
            <a:solidFill>
              <a:srgbClr val="178BB7"/>
            </a:solidFill>
          </p:spPr>
          <p:txBody>
            <a:bodyPr wrap="square" lIns="0" tIns="0" rIns="0" bIns="0" rtlCol="0"/>
            <a:lstStyle/>
            <a:p>
              <a:endParaRPr/>
            </a:p>
          </p:txBody>
        </p:sp>
        <p:sp>
          <p:nvSpPr>
            <p:cNvPr id="63" name="object 63"/>
            <p:cNvSpPr/>
            <p:nvPr/>
          </p:nvSpPr>
          <p:spPr>
            <a:xfrm>
              <a:off x="5048250" y="5124450"/>
              <a:ext cx="702310" cy="368300"/>
            </a:xfrm>
            <a:custGeom>
              <a:avLst/>
              <a:gdLst/>
              <a:ahLst/>
              <a:cxnLst/>
              <a:rect l="l" t="t" r="r" b="b"/>
              <a:pathLst>
                <a:path w="702310" h="368300">
                  <a:moveTo>
                    <a:pt x="332581" y="4784"/>
                  </a:moveTo>
                  <a:lnTo>
                    <a:pt x="292153" y="17137"/>
                  </a:lnTo>
                  <a:lnTo>
                    <a:pt x="254323" y="36396"/>
                  </a:lnTo>
                  <a:lnTo>
                    <a:pt x="219483" y="61970"/>
                  </a:lnTo>
                  <a:lnTo>
                    <a:pt x="188022" y="93271"/>
                  </a:lnTo>
                  <a:lnTo>
                    <a:pt x="160331" y="129709"/>
                  </a:lnTo>
                  <a:lnTo>
                    <a:pt x="136799" y="170693"/>
                  </a:lnTo>
                  <a:lnTo>
                    <a:pt x="117817" y="215634"/>
                  </a:lnTo>
                  <a:lnTo>
                    <a:pt x="103776" y="263942"/>
                  </a:lnTo>
                  <a:lnTo>
                    <a:pt x="95065" y="315027"/>
                  </a:lnTo>
                  <a:lnTo>
                    <a:pt x="92075" y="368300"/>
                  </a:lnTo>
                  <a:lnTo>
                    <a:pt x="0" y="368300"/>
                  </a:lnTo>
                  <a:lnTo>
                    <a:pt x="3106" y="313875"/>
                  </a:lnTo>
                  <a:lnTo>
                    <a:pt x="12132" y="261930"/>
                  </a:lnTo>
                  <a:lnTo>
                    <a:pt x="26632" y="213034"/>
                  </a:lnTo>
                  <a:lnTo>
                    <a:pt x="46164" y="167756"/>
                  </a:lnTo>
                  <a:lnTo>
                    <a:pt x="70284" y="126668"/>
                  </a:lnTo>
                  <a:lnTo>
                    <a:pt x="98550" y="90337"/>
                  </a:lnTo>
                  <a:lnTo>
                    <a:pt x="130517" y="59335"/>
                  </a:lnTo>
                  <a:lnTo>
                    <a:pt x="165744" y="34230"/>
                  </a:lnTo>
                  <a:lnTo>
                    <a:pt x="203786" y="15593"/>
                  </a:lnTo>
                  <a:lnTo>
                    <a:pt x="244200" y="3993"/>
                  </a:lnTo>
                  <a:lnTo>
                    <a:pt x="286544" y="0"/>
                  </a:lnTo>
                  <a:lnTo>
                    <a:pt x="378619" y="0"/>
                  </a:lnTo>
                  <a:lnTo>
                    <a:pt x="421471" y="4119"/>
                  </a:lnTo>
                  <a:lnTo>
                    <a:pt x="462564" y="16122"/>
                  </a:lnTo>
                  <a:lnTo>
                    <a:pt x="501363" y="35478"/>
                  </a:lnTo>
                  <a:lnTo>
                    <a:pt x="537333" y="61653"/>
                  </a:lnTo>
                  <a:lnTo>
                    <a:pt x="569941" y="94118"/>
                  </a:lnTo>
                  <a:lnTo>
                    <a:pt x="598652" y="132339"/>
                  </a:lnTo>
                  <a:lnTo>
                    <a:pt x="622932" y="175785"/>
                  </a:lnTo>
                  <a:lnTo>
                    <a:pt x="642247" y="223924"/>
                  </a:lnTo>
                  <a:lnTo>
                    <a:pt x="656064" y="276224"/>
                  </a:lnTo>
                  <a:lnTo>
                    <a:pt x="702100" y="276225"/>
                  </a:lnTo>
                  <a:lnTo>
                    <a:pt x="619125" y="368300"/>
                  </a:lnTo>
                  <a:lnTo>
                    <a:pt x="517950" y="276225"/>
                  </a:lnTo>
                  <a:lnTo>
                    <a:pt x="563988" y="276225"/>
                  </a:lnTo>
                  <a:lnTo>
                    <a:pt x="550172" y="223924"/>
                  </a:lnTo>
                  <a:lnTo>
                    <a:pt x="530856" y="175785"/>
                  </a:lnTo>
                  <a:lnTo>
                    <a:pt x="506576" y="132339"/>
                  </a:lnTo>
                  <a:lnTo>
                    <a:pt x="477865" y="94118"/>
                  </a:lnTo>
                  <a:lnTo>
                    <a:pt x="445257" y="61654"/>
                  </a:lnTo>
                  <a:lnTo>
                    <a:pt x="409287" y="35478"/>
                  </a:lnTo>
                  <a:lnTo>
                    <a:pt x="370488" y="16122"/>
                  </a:lnTo>
                  <a:lnTo>
                    <a:pt x="329395" y="4119"/>
                  </a:lnTo>
                  <a:lnTo>
                    <a:pt x="286543" y="0"/>
                  </a:lnTo>
                </a:path>
              </a:pathLst>
            </a:custGeom>
            <a:ln w="12700">
              <a:solidFill>
                <a:srgbClr val="000000"/>
              </a:solidFill>
            </a:ln>
          </p:spPr>
          <p:txBody>
            <a:bodyPr wrap="square" lIns="0" tIns="0" rIns="0" bIns="0" rtlCol="0"/>
            <a:lstStyle/>
            <a:p>
              <a:endParaRPr/>
            </a:p>
          </p:txBody>
        </p:sp>
        <p:sp>
          <p:nvSpPr>
            <p:cNvPr id="64" name="object 64"/>
            <p:cNvSpPr/>
            <p:nvPr/>
          </p:nvSpPr>
          <p:spPr>
            <a:xfrm>
              <a:off x="4946650" y="4222750"/>
              <a:ext cx="101600" cy="901700"/>
            </a:xfrm>
            <a:custGeom>
              <a:avLst/>
              <a:gdLst/>
              <a:ahLst/>
              <a:cxnLst/>
              <a:rect l="l" t="t" r="r" b="b"/>
              <a:pathLst>
                <a:path w="101600" h="901700">
                  <a:moveTo>
                    <a:pt x="76200" y="0"/>
                  </a:moveTo>
                  <a:lnTo>
                    <a:pt x="25400" y="0"/>
                  </a:lnTo>
                  <a:lnTo>
                    <a:pt x="25400" y="850900"/>
                  </a:lnTo>
                  <a:lnTo>
                    <a:pt x="0" y="850900"/>
                  </a:lnTo>
                  <a:lnTo>
                    <a:pt x="50800" y="901700"/>
                  </a:lnTo>
                  <a:lnTo>
                    <a:pt x="101600" y="850900"/>
                  </a:lnTo>
                  <a:lnTo>
                    <a:pt x="76200" y="850900"/>
                  </a:lnTo>
                  <a:lnTo>
                    <a:pt x="76200" y="0"/>
                  </a:lnTo>
                  <a:close/>
                </a:path>
              </a:pathLst>
            </a:custGeom>
            <a:solidFill>
              <a:srgbClr val="1CADE4"/>
            </a:solidFill>
          </p:spPr>
          <p:txBody>
            <a:bodyPr wrap="square" lIns="0" tIns="0" rIns="0" bIns="0" rtlCol="0"/>
            <a:lstStyle/>
            <a:p>
              <a:endParaRPr/>
            </a:p>
          </p:txBody>
        </p:sp>
        <p:sp>
          <p:nvSpPr>
            <p:cNvPr id="65" name="object 65"/>
            <p:cNvSpPr/>
            <p:nvPr/>
          </p:nvSpPr>
          <p:spPr>
            <a:xfrm>
              <a:off x="4946650" y="4222750"/>
              <a:ext cx="101600" cy="901700"/>
            </a:xfrm>
            <a:custGeom>
              <a:avLst/>
              <a:gdLst/>
              <a:ahLst/>
              <a:cxnLst/>
              <a:rect l="l" t="t" r="r" b="b"/>
              <a:pathLst>
                <a:path w="101600" h="901700">
                  <a:moveTo>
                    <a:pt x="0" y="850900"/>
                  </a:moveTo>
                  <a:lnTo>
                    <a:pt x="25400" y="850900"/>
                  </a:lnTo>
                  <a:lnTo>
                    <a:pt x="25400" y="0"/>
                  </a:lnTo>
                  <a:lnTo>
                    <a:pt x="76200" y="0"/>
                  </a:lnTo>
                  <a:lnTo>
                    <a:pt x="76200" y="850900"/>
                  </a:lnTo>
                  <a:lnTo>
                    <a:pt x="101600" y="850900"/>
                  </a:lnTo>
                  <a:lnTo>
                    <a:pt x="50800" y="901700"/>
                  </a:lnTo>
                  <a:lnTo>
                    <a:pt x="0" y="850900"/>
                  </a:lnTo>
                  <a:close/>
                </a:path>
              </a:pathLst>
            </a:custGeom>
            <a:ln w="12700">
              <a:solidFill>
                <a:srgbClr val="000000"/>
              </a:solidFill>
            </a:ln>
          </p:spPr>
          <p:txBody>
            <a:bodyPr wrap="square" lIns="0" tIns="0" rIns="0" bIns="0" rtlCol="0"/>
            <a:lstStyle/>
            <a:p>
              <a:endParaRPr/>
            </a:p>
          </p:txBody>
        </p:sp>
      </p:grpSp>
      <p:sp>
        <p:nvSpPr>
          <p:cNvPr id="66" name="object 66"/>
          <p:cNvSpPr txBox="1"/>
          <p:nvPr/>
        </p:nvSpPr>
        <p:spPr>
          <a:xfrm>
            <a:off x="697185" y="5158967"/>
            <a:ext cx="4558665" cy="1249045"/>
          </a:xfrm>
          <a:prstGeom prst="rect">
            <a:avLst/>
          </a:prstGeom>
        </p:spPr>
        <p:txBody>
          <a:bodyPr vert="horz" wrap="square" lIns="0" tIns="12700" rIns="0" bIns="0" rtlCol="0">
            <a:spAutoFit/>
          </a:bodyPr>
          <a:lstStyle/>
          <a:p>
            <a:pPr marL="1373505">
              <a:lnSpc>
                <a:spcPct val="100000"/>
              </a:lnSpc>
              <a:spcBef>
                <a:spcPts val="100"/>
              </a:spcBef>
              <a:tabLst>
                <a:tab pos="3512185" algn="l"/>
              </a:tabLst>
            </a:pPr>
            <a:r>
              <a:rPr sz="1600" spc="-5" dirty="0">
                <a:solidFill>
                  <a:srgbClr val="595959"/>
                </a:solidFill>
                <a:latin typeface="Times New Roman"/>
                <a:cs typeface="Times New Roman"/>
              </a:rPr>
              <a:t>Amod	Aux</a:t>
            </a:r>
            <a:endParaRPr sz="1600">
              <a:latin typeface="Times New Roman"/>
              <a:cs typeface="Times New Roman"/>
            </a:endParaRPr>
          </a:p>
          <a:p>
            <a:pPr>
              <a:lnSpc>
                <a:spcPct val="100000"/>
              </a:lnSpc>
              <a:spcBef>
                <a:spcPts val="30"/>
              </a:spcBef>
            </a:pPr>
            <a:endParaRPr sz="1900">
              <a:latin typeface="Times New Roman"/>
              <a:cs typeface="Times New Roman"/>
            </a:endParaRPr>
          </a:p>
          <a:p>
            <a:pPr marR="5080" algn="r">
              <a:lnSpc>
                <a:spcPct val="100000"/>
              </a:lnSpc>
              <a:tabLst>
                <a:tab pos="782320" algn="l"/>
                <a:tab pos="2172335" algn="l"/>
                <a:tab pos="2951480" algn="l"/>
                <a:tab pos="3780154" algn="l"/>
              </a:tabLst>
            </a:pPr>
            <a:r>
              <a:rPr sz="1600" dirty="0">
                <a:solidFill>
                  <a:srgbClr val="595959"/>
                </a:solidFill>
                <a:latin typeface="Times New Roman"/>
                <a:cs typeface="Times New Roman"/>
              </a:rPr>
              <a:t>the	glorious	sun	will	shine</a:t>
            </a:r>
            <a:endParaRPr sz="1600">
              <a:latin typeface="Times New Roman"/>
              <a:cs typeface="Times New Roman"/>
            </a:endParaRPr>
          </a:p>
          <a:p>
            <a:pPr marR="23495" algn="r">
              <a:lnSpc>
                <a:spcPct val="100000"/>
              </a:lnSpc>
              <a:spcBef>
                <a:spcPts val="1420"/>
              </a:spcBef>
            </a:pPr>
            <a:r>
              <a:rPr sz="1800" spc="-5" dirty="0">
                <a:solidFill>
                  <a:srgbClr val="5904FF"/>
                </a:solidFill>
                <a:latin typeface="Times New Roman"/>
                <a:cs typeface="Times New Roman"/>
              </a:rPr>
              <a:t>Note that the</a:t>
            </a:r>
            <a:r>
              <a:rPr sz="1800" dirty="0">
                <a:solidFill>
                  <a:srgbClr val="5904FF"/>
                </a:solidFill>
                <a:latin typeface="Times New Roman"/>
                <a:cs typeface="Times New Roman"/>
              </a:rPr>
              <a:t> head</a:t>
            </a:r>
            <a:r>
              <a:rPr sz="1800" spc="-5" dirty="0">
                <a:solidFill>
                  <a:srgbClr val="5904FF"/>
                </a:solidFill>
                <a:latin typeface="Times New Roman"/>
                <a:cs typeface="Times New Roman"/>
              </a:rPr>
              <a:t> </a:t>
            </a:r>
            <a:r>
              <a:rPr sz="1800" dirty="0">
                <a:solidFill>
                  <a:srgbClr val="5904FF"/>
                </a:solidFill>
                <a:latin typeface="Times New Roman"/>
                <a:cs typeface="Times New Roman"/>
              </a:rPr>
              <a:t>word of a</a:t>
            </a:r>
            <a:r>
              <a:rPr sz="1800" spc="-5" dirty="0">
                <a:solidFill>
                  <a:srgbClr val="5904FF"/>
                </a:solidFill>
                <a:latin typeface="Times New Roman"/>
                <a:cs typeface="Times New Roman"/>
              </a:rPr>
              <a:t> sentence</a:t>
            </a:r>
            <a:r>
              <a:rPr sz="1800" dirty="0">
                <a:solidFill>
                  <a:srgbClr val="5904FF"/>
                </a:solidFill>
                <a:latin typeface="Times New Roman"/>
                <a:cs typeface="Times New Roman"/>
              </a:rPr>
              <a:t> </a:t>
            </a:r>
            <a:r>
              <a:rPr sz="1800" spc="-5" dirty="0">
                <a:solidFill>
                  <a:srgbClr val="5904FF"/>
                </a:solidFill>
                <a:latin typeface="Times New Roman"/>
                <a:cs typeface="Times New Roman"/>
              </a:rPr>
              <a:t>is the</a:t>
            </a:r>
            <a:r>
              <a:rPr sz="1800" dirty="0">
                <a:solidFill>
                  <a:srgbClr val="5904FF"/>
                </a:solidFill>
                <a:latin typeface="Times New Roman"/>
                <a:cs typeface="Times New Roman"/>
              </a:rPr>
              <a:t> verb.</a:t>
            </a:r>
            <a:endParaRPr sz="1800">
              <a:latin typeface="Times New Roman"/>
              <a:cs typeface="Times New Roman"/>
            </a:endParaRPr>
          </a:p>
        </p:txBody>
      </p:sp>
      <p:grpSp>
        <p:nvGrpSpPr>
          <p:cNvPr id="67" name="object 67"/>
          <p:cNvGrpSpPr/>
          <p:nvPr/>
        </p:nvGrpSpPr>
        <p:grpSpPr>
          <a:xfrm>
            <a:off x="5854700" y="5118099"/>
            <a:ext cx="1790064" cy="469900"/>
            <a:chOff x="5854700" y="5118099"/>
            <a:chExt cx="1790064" cy="469900"/>
          </a:xfrm>
        </p:grpSpPr>
        <p:sp>
          <p:nvSpPr>
            <p:cNvPr id="68" name="object 68"/>
            <p:cNvSpPr/>
            <p:nvPr/>
          </p:nvSpPr>
          <p:spPr>
            <a:xfrm>
              <a:off x="6693692" y="5124450"/>
              <a:ext cx="944880" cy="368300"/>
            </a:xfrm>
            <a:custGeom>
              <a:avLst/>
              <a:gdLst/>
              <a:ahLst/>
              <a:cxnLst/>
              <a:rect l="l" t="t" r="r" b="b"/>
              <a:pathLst>
                <a:path w="944879" h="368300">
                  <a:moveTo>
                    <a:pt x="92075" y="0"/>
                  </a:moveTo>
                  <a:lnTo>
                    <a:pt x="0" y="0"/>
                  </a:lnTo>
                  <a:lnTo>
                    <a:pt x="62803" y="1040"/>
                  </a:lnTo>
                  <a:lnTo>
                    <a:pt x="124522" y="4119"/>
                  </a:lnTo>
                  <a:lnTo>
                    <a:pt x="184962" y="9168"/>
                  </a:lnTo>
                  <a:lnTo>
                    <a:pt x="243930" y="16122"/>
                  </a:lnTo>
                  <a:lnTo>
                    <a:pt x="301231" y="24914"/>
                  </a:lnTo>
                  <a:lnTo>
                    <a:pt x="356671" y="35477"/>
                  </a:lnTo>
                  <a:lnTo>
                    <a:pt x="410057" y="47746"/>
                  </a:lnTo>
                  <a:lnTo>
                    <a:pt x="461194" y="61653"/>
                  </a:lnTo>
                  <a:lnTo>
                    <a:pt x="509889" y="77132"/>
                  </a:lnTo>
                  <a:lnTo>
                    <a:pt x="555947" y="94117"/>
                  </a:lnTo>
                  <a:lnTo>
                    <a:pt x="599174" y="112542"/>
                  </a:lnTo>
                  <a:lnTo>
                    <a:pt x="639376" y="132339"/>
                  </a:lnTo>
                  <a:lnTo>
                    <a:pt x="676360" y="153442"/>
                  </a:lnTo>
                  <a:lnTo>
                    <a:pt x="709931" y="175785"/>
                  </a:lnTo>
                  <a:lnTo>
                    <a:pt x="766058" y="223924"/>
                  </a:lnTo>
                  <a:lnTo>
                    <a:pt x="806206" y="276225"/>
                  </a:lnTo>
                  <a:lnTo>
                    <a:pt x="760167" y="276225"/>
                  </a:lnTo>
                  <a:lnTo>
                    <a:pt x="878682" y="368300"/>
                  </a:lnTo>
                  <a:lnTo>
                    <a:pt x="944318" y="276225"/>
                  </a:lnTo>
                  <a:lnTo>
                    <a:pt x="898279" y="276225"/>
                  </a:lnTo>
                  <a:lnTo>
                    <a:pt x="880300" y="249587"/>
                  </a:lnTo>
                  <a:lnTo>
                    <a:pt x="831969" y="199301"/>
                  </a:lnTo>
                  <a:lnTo>
                    <a:pt x="768434" y="153442"/>
                  </a:lnTo>
                  <a:lnTo>
                    <a:pt x="731451" y="132339"/>
                  </a:lnTo>
                  <a:lnTo>
                    <a:pt x="691248" y="112542"/>
                  </a:lnTo>
                  <a:lnTo>
                    <a:pt x="648021" y="94118"/>
                  </a:lnTo>
                  <a:lnTo>
                    <a:pt x="601964" y="77133"/>
                  </a:lnTo>
                  <a:lnTo>
                    <a:pt x="553269" y="61654"/>
                  </a:lnTo>
                  <a:lnTo>
                    <a:pt x="502132" y="47746"/>
                  </a:lnTo>
                  <a:lnTo>
                    <a:pt x="448746" y="35478"/>
                  </a:lnTo>
                  <a:lnTo>
                    <a:pt x="393306" y="24914"/>
                  </a:lnTo>
                  <a:lnTo>
                    <a:pt x="336005" y="16122"/>
                  </a:lnTo>
                  <a:lnTo>
                    <a:pt x="277037" y="9168"/>
                  </a:lnTo>
                  <a:lnTo>
                    <a:pt x="216597" y="4119"/>
                  </a:lnTo>
                  <a:lnTo>
                    <a:pt x="154878" y="1040"/>
                  </a:lnTo>
                  <a:lnTo>
                    <a:pt x="92075" y="0"/>
                  </a:lnTo>
                  <a:close/>
                </a:path>
              </a:pathLst>
            </a:custGeom>
            <a:solidFill>
              <a:srgbClr val="1CADE4"/>
            </a:solidFill>
          </p:spPr>
          <p:txBody>
            <a:bodyPr wrap="square" lIns="0" tIns="0" rIns="0" bIns="0" rtlCol="0"/>
            <a:lstStyle/>
            <a:p>
              <a:endParaRPr/>
            </a:p>
          </p:txBody>
        </p:sp>
        <p:sp>
          <p:nvSpPr>
            <p:cNvPr id="69" name="object 69"/>
            <p:cNvSpPr/>
            <p:nvPr/>
          </p:nvSpPr>
          <p:spPr>
            <a:xfrm>
              <a:off x="5861050" y="5124450"/>
              <a:ext cx="878840" cy="368300"/>
            </a:xfrm>
            <a:custGeom>
              <a:avLst/>
              <a:gdLst/>
              <a:ahLst/>
              <a:cxnLst/>
              <a:rect l="l" t="t" r="r" b="b"/>
              <a:pathLst>
                <a:path w="878840" h="368300">
                  <a:moveTo>
                    <a:pt x="832645" y="0"/>
                  </a:moveTo>
                  <a:lnTo>
                    <a:pt x="767574" y="1108"/>
                  </a:lnTo>
                  <a:lnTo>
                    <a:pt x="703873" y="4377"/>
                  </a:lnTo>
                  <a:lnTo>
                    <a:pt x="641727" y="9727"/>
                  </a:lnTo>
                  <a:lnTo>
                    <a:pt x="581321" y="17074"/>
                  </a:lnTo>
                  <a:lnTo>
                    <a:pt x="522839" y="26337"/>
                  </a:lnTo>
                  <a:lnTo>
                    <a:pt x="466468" y="37434"/>
                  </a:lnTo>
                  <a:lnTo>
                    <a:pt x="412393" y="50283"/>
                  </a:lnTo>
                  <a:lnTo>
                    <a:pt x="360797" y="64803"/>
                  </a:lnTo>
                  <a:lnTo>
                    <a:pt x="311868" y="80911"/>
                  </a:lnTo>
                  <a:lnTo>
                    <a:pt x="265788" y="98525"/>
                  </a:lnTo>
                  <a:lnTo>
                    <a:pt x="222745" y="117564"/>
                  </a:lnTo>
                  <a:lnTo>
                    <a:pt x="182922" y="137946"/>
                  </a:lnTo>
                  <a:lnTo>
                    <a:pt x="146506" y="159589"/>
                  </a:lnTo>
                  <a:lnTo>
                    <a:pt x="113680" y="182411"/>
                  </a:lnTo>
                  <a:lnTo>
                    <a:pt x="59542" y="231265"/>
                  </a:lnTo>
                  <a:lnTo>
                    <a:pt x="21990" y="283852"/>
                  </a:lnTo>
                  <a:lnTo>
                    <a:pt x="2505" y="339517"/>
                  </a:lnTo>
                  <a:lnTo>
                    <a:pt x="0" y="368300"/>
                  </a:lnTo>
                  <a:lnTo>
                    <a:pt x="92075" y="368301"/>
                  </a:lnTo>
                  <a:lnTo>
                    <a:pt x="94633" y="339247"/>
                  </a:lnTo>
                  <a:lnTo>
                    <a:pt x="102185" y="310791"/>
                  </a:lnTo>
                  <a:lnTo>
                    <a:pt x="131517" y="256024"/>
                  </a:lnTo>
                  <a:lnTo>
                    <a:pt x="178577" y="204699"/>
                  </a:lnTo>
                  <a:lnTo>
                    <a:pt x="208287" y="180546"/>
                  </a:lnTo>
                  <a:lnTo>
                    <a:pt x="241868" y="157516"/>
                  </a:lnTo>
                  <a:lnTo>
                    <a:pt x="279132" y="135697"/>
                  </a:lnTo>
                  <a:lnTo>
                    <a:pt x="319893" y="115175"/>
                  </a:lnTo>
                  <a:lnTo>
                    <a:pt x="363964" y="96038"/>
                  </a:lnTo>
                  <a:lnTo>
                    <a:pt x="411157" y="78374"/>
                  </a:lnTo>
                  <a:lnTo>
                    <a:pt x="461286" y="62270"/>
                  </a:lnTo>
                  <a:lnTo>
                    <a:pt x="514164" y="47813"/>
                  </a:lnTo>
                  <a:lnTo>
                    <a:pt x="569603" y="35091"/>
                  </a:lnTo>
                  <a:lnTo>
                    <a:pt x="627418" y="24191"/>
                  </a:lnTo>
                  <a:lnTo>
                    <a:pt x="687420" y="15201"/>
                  </a:lnTo>
                  <a:lnTo>
                    <a:pt x="749422" y="8208"/>
                  </a:lnTo>
                  <a:lnTo>
                    <a:pt x="813239" y="3300"/>
                  </a:lnTo>
                  <a:lnTo>
                    <a:pt x="878682" y="563"/>
                  </a:lnTo>
                  <a:lnTo>
                    <a:pt x="832645" y="0"/>
                  </a:lnTo>
                  <a:close/>
                </a:path>
              </a:pathLst>
            </a:custGeom>
            <a:solidFill>
              <a:srgbClr val="178BB7"/>
            </a:solidFill>
          </p:spPr>
          <p:txBody>
            <a:bodyPr wrap="square" lIns="0" tIns="0" rIns="0" bIns="0" rtlCol="0"/>
            <a:lstStyle/>
            <a:p>
              <a:endParaRPr/>
            </a:p>
          </p:txBody>
        </p:sp>
        <p:sp>
          <p:nvSpPr>
            <p:cNvPr id="70" name="object 70"/>
            <p:cNvSpPr/>
            <p:nvPr/>
          </p:nvSpPr>
          <p:spPr>
            <a:xfrm>
              <a:off x="5861050" y="5124449"/>
              <a:ext cx="1777364" cy="368300"/>
            </a:xfrm>
            <a:custGeom>
              <a:avLst/>
              <a:gdLst/>
              <a:ahLst/>
              <a:cxnLst/>
              <a:rect l="l" t="t" r="r" b="b"/>
              <a:pathLst>
                <a:path w="1777365" h="368300">
                  <a:moveTo>
                    <a:pt x="878682" y="564"/>
                  </a:moveTo>
                  <a:lnTo>
                    <a:pt x="813238" y="3300"/>
                  </a:lnTo>
                  <a:lnTo>
                    <a:pt x="749422" y="8209"/>
                  </a:lnTo>
                  <a:lnTo>
                    <a:pt x="687419" y="15202"/>
                  </a:lnTo>
                  <a:lnTo>
                    <a:pt x="627417" y="24192"/>
                  </a:lnTo>
                  <a:lnTo>
                    <a:pt x="569603" y="35091"/>
                  </a:lnTo>
                  <a:lnTo>
                    <a:pt x="514164" y="47813"/>
                  </a:lnTo>
                  <a:lnTo>
                    <a:pt x="461286" y="62270"/>
                  </a:lnTo>
                  <a:lnTo>
                    <a:pt x="411157" y="78374"/>
                  </a:lnTo>
                  <a:lnTo>
                    <a:pt x="363963" y="96038"/>
                  </a:lnTo>
                  <a:lnTo>
                    <a:pt x="319893" y="115175"/>
                  </a:lnTo>
                  <a:lnTo>
                    <a:pt x="279132" y="135697"/>
                  </a:lnTo>
                  <a:lnTo>
                    <a:pt x="241867" y="157517"/>
                  </a:lnTo>
                  <a:lnTo>
                    <a:pt x="208287" y="180546"/>
                  </a:lnTo>
                  <a:lnTo>
                    <a:pt x="178577" y="204699"/>
                  </a:lnTo>
                  <a:lnTo>
                    <a:pt x="131517" y="256024"/>
                  </a:lnTo>
                  <a:lnTo>
                    <a:pt x="102185" y="310791"/>
                  </a:lnTo>
                  <a:lnTo>
                    <a:pt x="92075" y="368301"/>
                  </a:lnTo>
                  <a:lnTo>
                    <a:pt x="0" y="368300"/>
                  </a:lnTo>
                  <a:lnTo>
                    <a:pt x="9897" y="311341"/>
                  </a:lnTo>
                  <a:lnTo>
                    <a:pt x="38601" y="257133"/>
                  </a:lnTo>
                  <a:lnTo>
                    <a:pt x="84630" y="206331"/>
                  </a:lnTo>
                  <a:lnTo>
                    <a:pt x="146506" y="159590"/>
                  </a:lnTo>
                  <a:lnTo>
                    <a:pt x="182922" y="137947"/>
                  </a:lnTo>
                  <a:lnTo>
                    <a:pt x="222745" y="117565"/>
                  </a:lnTo>
                  <a:lnTo>
                    <a:pt x="265788" y="98526"/>
                  </a:lnTo>
                  <a:lnTo>
                    <a:pt x="311867" y="80911"/>
                  </a:lnTo>
                  <a:lnTo>
                    <a:pt x="360797" y="64803"/>
                  </a:lnTo>
                  <a:lnTo>
                    <a:pt x="412392" y="50284"/>
                  </a:lnTo>
                  <a:lnTo>
                    <a:pt x="466468" y="37434"/>
                  </a:lnTo>
                  <a:lnTo>
                    <a:pt x="522839" y="26337"/>
                  </a:lnTo>
                  <a:lnTo>
                    <a:pt x="581320" y="17074"/>
                  </a:lnTo>
                  <a:lnTo>
                    <a:pt x="641726" y="9727"/>
                  </a:lnTo>
                  <a:lnTo>
                    <a:pt x="703872" y="4378"/>
                  </a:lnTo>
                  <a:lnTo>
                    <a:pt x="767573" y="1108"/>
                  </a:lnTo>
                  <a:lnTo>
                    <a:pt x="832644" y="0"/>
                  </a:lnTo>
                  <a:lnTo>
                    <a:pt x="924718" y="0"/>
                  </a:lnTo>
                  <a:lnTo>
                    <a:pt x="987521" y="1041"/>
                  </a:lnTo>
                  <a:lnTo>
                    <a:pt x="1049239" y="4119"/>
                  </a:lnTo>
                  <a:lnTo>
                    <a:pt x="1109679" y="9169"/>
                  </a:lnTo>
                  <a:lnTo>
                    <a:pt x="1168647" y="16122"/>
                  </a:lnTo>
                  <a:lnTo>
                    <a:pt x="1225948" y="24914"/>
                  </a:lnTo>
                  <a:lnTo>
                    <a:pt x="1281388" y="35478"/>
                  </a:lnTo>
                  <a:lnTo>
                    <a:pt x="1334774" y="47747"/>
                  </a:lnTo>
                  <a:lnTo>
                    <a:pt x="1385912" y="61654"/>
                  </a:lnTo>
                  <a:lnTo>
                    <a:pt x="1434606" y="77133"/>
                  </a:lnTo>
                  <a:lnTo>
                    <a:pt x="1480664" y="94118"/>
                  </a:lnTo>
                  <a:lnTo>
                    <a:pt x="1523891" y="112542"/>
                  </a:lnTo>
                  <a:lnTo>
                    <a:pt x="1564093" y="132339"/>
                  </a:lnTo>
                  <a:lnTo>
                    <a:pt x="1601077" y="153442"/>
                  </a:lnTo>
                  <a:lnTo>
                    <a:pt x="1634647" y="175785"/>
                  </a:lnTo>
                  <a:lnTo>
                    <a:pt x="1690774" y="223924"/>
                  </a:lnTo>
                  <a:lnTo>
                    <a:pt x="1730922" y="276225"/>
                  </a:lnTo>
                  <a:lnTo>
                    <a:pt x="1776960" y="276224"/>
                  </a:lnTo>
                  <a:lnTo>
                    <a:pt x="1711325" y="368300"/>
                  </a:lnTo>
                  <a:lnTo>
                    <a:pt x="1592810" y="276224"/>
                  </a:lnTo>
                  <a:lnTo>
                    <a:pt x="1638848" y="276224"/>
                  </a:lnTo>
                  <a:lnTo>
                    <a:pt x="1620868" y="249587"/>
                  </a:lnTo>
                  <a:lnTo>
                    <a:pt x="1572537" y="199301"/>
                  </a:lnTo>
                  <a:lnTo>
                    <a:pt x="1509002" y="153442"/>
                  </a:lnTo>
                  <a:lnTo>
                    <a:pt x="1472019" y="132339"/>
                  </a:lnTo>
                  <a:lnTo>
                    <a:pt x="1431816" y="112542"/>
                  </a:lnTo>
                  <a:lnTo>
                    <a:pt x="1388589" y="94118"/>
                  </a:lnTo>
                  <a:lnTo>
                    <a:pt x="1342532" y="77133"/>
                  </a:lnTo>
                  <a:lnTo>
                    <a:pt x="1293837" y="61653"/>
                  </a:lnTo>
                  <a:lnTo>
                    <a:pt x="1242700" y="47746"/>
                  </a:lnTo>
                  <a:lnTo>
                    <a:pt x="1189314" y="35478"/>
                  </a:lnTo>
                  <a:lnTo>
                    <a:pt x="1133873" y="24914"/>
                  </a:lnTo>
                  <a:lnTo>
                    <a:pt x="1076572" y="16122"/>
                  </a:lnTo>
                  <a:lnTo>
                    <a:pt x="1017605" y="9168"/>
                  </a:lnTo>
                  <a:lnTo>
                    <a:pt x="957165" y="4119"/>
                  </a:lnTo>
                  <a:lnTo>
                    <a:pt x="895446" y="1040"/>
                  </a:lnTo>
                  <a:lnTo>
                    <a:pt x="832643" y="0"/>
                  </a:lnTo>
                </a:path>
              </a:pathLst>
            </a:custGeom>
            <a:ln w="12700">
              <a:solidFill>
                <a:srgbClr val="000000"/>
              </a:solidFill>
            </a:ln>
          </p:spPr>
          <p:txBody>
            <a:bodyPr wrap="square" lIns="0" tIns="0" rIns="0" bIns="0" rtlCol="0"/>
            <a:lstStyle/>
            <a:p>
              <a:endParaRPr/>
            </a:p>
          </p:txBody>
        </p:sp>
        <p:sp>
          <p:nvSpPr>
            <p:cNvPr id="71" name="object 71"/>
            <p:cNvSpPr/>
            <p:nvPr/>
          </p:nvSpPr>
          <p:spPr>
            <a:xfrm>
              <a:off x="6773185" y="5403850"/>
              <a:ext cx="385445" cy="177800"/>
            </a:xfrm>
            <a:custGeom>
              <a:avLst/>
              <a:gdLst/>
              <a:ahLst/>
              <a:cxnLst/>
              <a:rect l="l" t="t" r="r" b="b"/>
              <a:pathLst>
                <a:path w="385445" h="177800">
                  <a:moveTo>
                    <a:pt x="384853" y="0"/>
                  </a:moveTo>
                  <a:lnTo>
                    <a:pt x="340401" y="0"/>
                  </a:lnTo>
                  <a:lnTo>
                    <a:pt x="277560" y="3267"/>
                  </a:lnTo>
                  <a:lnTo>
                    <a:pt x="218345" y="12704"/>
                  </a:lnTo>
                  <a:lnTo>
                    <a:pt x="164057" y="27766"/>
                  </a:lnTo>
                  <a:lnTo>
                    <a:pt x="115999" y="47907"/>
                  </a:lnTo>
                  <a:lnTo>
                    <a:pt x="75473" y="72582"/>
                  </a:lnTo>
                  <a:lnTo>
                    <a:pt x="43780" y="101245"/>
                  </a:lnTo>
                  <a:lnTo>
                    <a:pt x="22223" y="133350"/>
                  </a:lnTo>
                  <a:lnTo>
                    <a:pt x="0" y="133350"/>
                  </a:lnTo>
                  <a:lnTo>
                    <a:pt x="34014" y="177800"/>
                  </a:lnTo>
                  <a:lnTo>
                    <a:pt x="88898" y="133350"/>
                  </a:lnTo>
                  <a:lnTo>
                    <a:pt x="66675" y="133350"/>
                  </a:lnTo>
                  <a:lnTo>
                    <a:pt x="88231" y="101245"/>
                  </a:lnTo>
                  <a:lnTo>
                    <a:pt x="119923" y="72583"/>
                  </a:lnTo>
                  <a:lnTo>
                    <a:pt x="160449" y="47908"/>
                  </a:lnTo>
                  <a:lnTo>
                    <a:pt x="208507" y="27767"/>
                  </a:lnTo>
                  <a:lnTo>
                    <a:pt x="262795" y="12704"/>
                  </a:lnTo>
                  <a:lnTo>
                    <a:pt x="322011" y="3267"/>
                  </a:lnTo>
                  <a:lnTo>
                    <a:pt x="384853" y="0"/>
                  </a:lnTo>
                  <a:close/>
                </a:path>
              </a:pathLst>
            </a:custGeom>
            <a:solidFill>
              <a:srgbClr val="1CADE4"/>
            </a:solidFill>
          </p:spPr>
          <p:txBody>
            <a:bodyPr wrap="square" lIns="0" tIns="0" rIns="0" bIns="0" rtlCol="0"/>
            <a:lstStyle/>
            <a:p>
              <a:endParaRPr/>
            </a:p>
          </p:txBody>
        </p:sp>
        <p:sp>
          <p:nvSpPr>
            <p:cNvPr id="72" name="object 72"/>
            <p:cNvSpPr/>
            <p:nvPr/>
          </p:nvSpPr>
          <p:spPr>
            <a:xfrm>
              <a:off x="7135812" y="5403850"/>
              <a:ext cx="351155" cy="177800"/>
            </a:xfrm>
            <a:custGeom>
              <a:avLst/>
              <a:gdLst/>
              <a:ahLst/>
              <a:cxnLst/>
              <a:rect l="l" t="t" r="r" b="b"/>
              <a:pathLst>
                <a:path w="351154" h="177800">
                  <a:moveTo>
                    <a:pt x="22223" y="0"/>
                  </a:moveTo>
                  <a:lnTo>
                    <a:pt x="7397" y="135"/>
                  </a:lnTo>
                  <a:lnTo>
                    <a:pt x="0" y="406"/>
                  </a:lnTo>
                  <a:lnTo>
                    <a:pt x="62681" y="6008"/>
                  </a:lnTo>
                  <a:lnTo>
                    <a:pt x="120632" y="17640"/>
                  </a:lnTo>
                  <a:lnTo>
                    <a:pt x="172734" y="34653"/>
                  </a:lnTo>
                  <a:lnTo>
                    <a:pt x="217869" y="56401"/>
                  </a:lnTo>
                  <a:lnTo>
                    <a:pt x="254919" y="82237"/>
                  </a:lnTo>
                  <a:lnTo>
                    <a:pt x="282768" y="111514"/>
                  </a:lnTo>
                  <a:lnTo>
                    <a:pt x="306388" y="177800"/>
                  </a:lnTo>
                  <a:lnTo>
                    <a:pt x="350837" y="177800"/>
                  </a:lnTo>
                  <a:lnTo>
                    <a:pt x="330278" y="115759"/>
                  </a:lnTo>
                  <a:lnTo>
                    <a:pt x="273551" y="63245"/>
                  </a:lnTo>
                  <a:lnTo>
                    <a:pt x="233945" y="41816"/>
                  </a:lnTo>
                  <a:lnTo>
                    <a:pt x="188081" y="24274"/>
                  </a:lnTo>
                  <a:lnTo>
                    <a:pt x="136887" y="11123"/>
                  </a:lnTo>
                  <a:lnTo>
                    <a:pt x="81292" y="2864"/>
                  </a:lnTo>
                  <a:lnTo>
                    <a:pt x="22223" y="0"/>
                  </a:lnTo>
                  <a:close/>
                </a:path>
              </a:pathLst>
            </a:custGeom>
            <a:solidFill>
              <a:srgbClr val="178BB7"/>
            </a:solidFill>
          </p:spPr>
          <p:txBody>
            <a:bodyPr wrap="square" lIns="0" tIns="0" rIns="0" bIns="0" rtlCol="0"/>
            <a:lstStyle/>
            <a:p>
              <a:endParaRPr/>
            </a:p>
          </p:txBody>
        </p:sp>
        <p:sp>
          <p:nvSpPr>
            <p:cNvPr id="73" name="object 73"/>
            <p:cNvSpPr/>
            <p:nvPr/>
          </p:nvSpPr>
          <p:spPr>
            <a:xfrm>
              <a:off x="6773185" y="5403850"/>
              <a:ext cx="713740" cy="177800"/>
            </a:xfrm>
            <a:custGeom>
              <a:avLst/>
              <a:gdLst/>
              <a:ahLst/>
              <a:cxnLst/>
              <a:rect l="l" t="t" r="r" b="b"/>
              <a:pathLst>
                <a:path w="713740" h="177800">
                  <a:moveTo>
                    <a:pt x="362627" y="406"/>
                  </a:moveTo>
                  <a:lnTo>
                    <a:pt x="425309" y="6009"/>
                  </a:lnTo>
                  <a:lnTo>
                    <a:pt x="483259" y="17640"/>
                  </a:lnTo>
                  <a:lnTo>
                    <a:pt x="535361" y="34654"/>
                  </a:lnTo>
                  <a:lnTo>
                    <a:pt x="580496" y="56402"/>
                  </a:lnTo>
                  <a:lnTo>
                    <a:pt x="617547" y="82237"/>
                  </a:lnTo>
                  <a:lnTo>
                    <a:pt x="645395" y="111514"/>
                  </a:lnTo>
                  <a:lnTo>
                    <a:pt x="669015" y="177799"/>
                  </a:lnTo>
                  <a:lnTo>
                    <a:pt x="713465" y="177800"/>
                  </a:lnTo>
                  <a:lnTo>
                    <a:pt x="692906" y="115759"/>
                  </a:lnTo>
                  <a:lnTo>
                    <a:pt x="636179" y="63245"/>
                  </a:lnTo>
                  <a:lnTo>
                    <a:pt x="596573" y="41816"/>
                  </a:lnTo>
                  <a:lnTo>
                    <a:pt x="550709" y="24274"/>
                  </a:lnTo>
                  <a:lnTo>
                    <a:pt x="499515" y="11123"/>
                  </a:lnTo>
                  <a:lnTo>
                    <a:pt x="443920" y="2864"/>
                  </a:lnTo>
                  <a:lnTo>
                    <a:pt x="384851" y="0"/>
                  </a:lnTo>
                  <a:lnTo>
                    <a:pt x="340402" y="0"/>
                  </a:lnTo>
                  <a:lnTo>
                    <a:pt x="277561" y="3267"/>
                  </a:lnTo>
                  <a:lnTo>
                    <a:pt x="218345" y="12704"/>
                  </a:lnTo>
                  <a:lnTo>
                    <a:pt x="164057" y="27766"/>
                  </a:lnTo>
                  <a:lnTo>
                    <a:pt x="115999" y="47908"/>
                  </a:lnTo>
                  <a:lnTo>
                    <a:pt x="75473" y="72582"/>
                  </a:lnTo>
                  <a:lnTo>
                    <a:pt x="43781" y="101245"/>
                  </a:lnTo>
                  <a:lnTo>
                    <a:pt x="22224" y="133350"/>
                  </a:lnTo>
                  <a:lnTo>
                    <a:pt x="0" y="133350"/>
                  </a:lnTo>
                  <a:lnTo>
                    <a:pt x="34015" y="177800"/>
                  </a:lnTo>
                  <a:lnTo>
                    <a:pt x="88899" y="133350"/>
                  </a:lnTo>
                  <a:lnTo>
                    <a:pt x="66675" y="133350"/>
                  </a:lnTo>
                  <a:lnTo>
                    <a:pt x="88231" y="101245"/>
                  </a:lnTo>
                  <a:lnTo>
                    <a:pt x="119924" y="72583"/>
                  </a:lnTo>
                  <a:lnTo>
                    <a:pt x="160450" y="47908"/>
                  </a:lnTo>
                  <a:lnTo>
                    <a:pt x="208508" y="27767"/>
                  </a:lnTo>
                  <a:lnTo>
                    <a:pt x="262796" y="12704"/>
                  </a:lnTo>
                  <a:lnTo>
                    <a:pt x="322011" y="3267"/>
                  </a:lnTo>
                  <a:lnTo>
                    <a:pt x="384853" y="0"/>
                  </a:lnTo>
                </a:path>
              </a:pathLst>
            </a:custGeom>
            <a:ln w="12700">
              <a:solidFill>
                <a:srgbClr val="000000"/>
              </a:solidFill>
            </a:ln>
          </p:spPr>
          <p:txBody>
            <a:bodyPr wrap="square" lIns="0" tIns="0" rIns="0" bIns="0" rtlCol="0"/>
            <a:lstStyle/>
            <a:p>
              <a:endParaRPr/>
            </a:p>
          </p:txBody>
        </p:sp>
      </p:grpSp>
      <p:sp>
        <p:nvSpPr>
          <p:cNvPr id="74" name="object 74"/>
          <p:cNvSpPr txBox="1"/>
          <p:nvPr/>
        </p:nvSpPr>
        <p:spPr>
          <a:xfrm>
            <a:off x="7299000" y="5684308"/>
            <a:ext cx="546100"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w</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er</a:t>
            </a:r>
            <a:endParaRPr sz="1600">
              <a:latin typeface="Times New Roman"/>
              <a:cs typeface="Times New Roman"/>
            </a:endParaRPr>
          </a:p>
        </p:txBody>
      </p:sp>
      <p:sp>
        <p:nvSpPr>
          <p:cNvPr id="77" name="object 7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8" name="object 78"/>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a:t>
            </a:r>
          </a:p>
        </p:txBody>
      </p:sp>
      <p:sp>
        <p:nvSpPr>
          <p:cNvPr id="75" name="object 75"/>
          <p:cNvSpPr txBox="1"/>
          <p:nvPr/>
        </p:nvSpPr>
        <p:spPr>
          <a:xfrm>
            <a:off x="5737628" y="5684308"/>
            <a:ext cx="1854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in</a:t>
            </a:r>
            <a:endParaRPr sz="1600">
              <a:latin typeface="Times New Roman"/>
              <a:cs typeface="Times New Roman"/>
            </a:endParaRPr>
          </a:p>
        </p:txBody>
      </p:sp>
      <p:sp>
        <p:nvSpPr>
          <p:cNvPr id="76" name="object 76"/>
          <p:cNvSpPr txBox="1"/>
          <p:nvPr/>
        </p:nvSpPr>
        <p:spPr>
          <a:xfrm>
            <a:off x="6548400" y="5684308"/>
            <a:ext cx="27495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t</a:t>
            </a:r>
            <a:r>
              <a:rPr sz="1600" dirty="0">
                <a:solidFill>
                  <a:srgbClr val="595959"/>
                </a:solidFill>
                <a:latin typeface="Times New Roman"/>
                <a:cs typeface="Times New Roman"/>
              </a:rPr>
              <a:t>he</a:t>
            </a:r>
            <a:endParaRPr sz="16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078730" cy="665480"/>
          </a:xfrm>
          <a:prstGeom prst="rect">
            <a:avLst/>
          </a:prstGeom>
        </p:spPr>
        <p:txBody>
          <a:bodyPr vert="horz" wrap="square" lIns="0" tIns="12700" rIns="0" bIns="0" rtlCol="0">
            <a:spAutoFit/>
          </a:bodyPr>
          <a:lstStyle/>
          <a:p>
            <a:pPr marL="12700">
              <a:lnSpc>
                <a:spcPct val="100000"/>
              </a:lnSpc>
              <a:spcBef>
                <a:spcPts val="100"/>
              </a:spcBef>
            </a:pPr>
            <a:r>
              <a:rPr spc="85" dirty="0"/>
              <a:t>Dependency</a:t>
            </a:r>
            <a:r>
              <a:rPr spc="140" dirty="0"/>
              <a:t> </a:t>
            </a:r>
            <a:r>
              <a:rPr spc="85" dirty="0"/>
              <a:t>Relations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4</a:t>
            </a:r>
          </a:p>
        </p:txBody>
      </p:sp>
      <p:sp>
        <p:nvSpPr>
          <p:cNvPr id="3" name="object 3"/>
          <p:cNvSpPr txBox="1"/>
          <p:nvPr/>
        </p:nvSpPr>
        <p:spPr>
          <a:xfrm>
            <a:off x="906511" y="1893033"/>
            <a:ext cx="6828155" cy="3714750"/>
          </a:xfrm>
          <a:prstGeom prst="rect">
            <a:avLst/>
          </a:prstGeom>
        </p:spPr>
        <p:txBody>
          <a:bodyPr vert="horz" wrap="square" lIns="0" tIns="188595" rIns="0" bIns="0" rtlCol="0">
            <a:spAutoFit/>
          </a:bodyPr>
          <a:lstStyle/>
          <a:p>
            <a:pPr marL="12700">
              <a:lnSpc>
                <a:spcPct val="100000"/>
              </a:lnSpc>
              <a:spcBef>
                <a:spcPts val="1485"/>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set</a:t>
            </a:r>
            <a:r>
              <a:rPr sz="2200" dirty="0">
                <a:solidFill>
                  <a:srgbClr val="595959"/>
                </a:solidFill>
                <a:latin typeface="Times New Roman"/>
                <a:cs typeface="Times New Roman"/>
              </a:rPr>
              <a:t> of </a:t>
            </a:r>
            <a:r>
              <a:rPr sz="2200" spc="-5" dirty="0">
                <a:solidFill>
                  <a:srgbClr val="595959"/>
                </a:solidFill>
                <a:latin typeface="Times New Roman"/>
                <a:cs typeface="Times New Roman"/>
              </a:rPr>
              <a:t>grammar</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has varied</a:t>
            </a:r>
            <a:r>
              <a:rPr sz="2200" dirty="0">
                <a:solidFill>
                  <a:srgbClr val="595959"/>
                </a:solidFill>
                <a:latin typeface="Times New Roman"/>
                <a:cs typeface="Times New Roman"/>
              </a:rPr>
              <a:t> in </a:t>
            </a:r>
            <a:r>
              <a:rPr sz="2200" spc="-20" dirty="0">
                <a:solidFill>
                  <a:srgbClr val="595959"/>
                </a:solidFill>
                <a:latin typeface="Times New Roman"/>
                <a:cs typeface="Times New Roman"/>
              </a:rPr>
              <a:t>number.</a:t>
            </a:r>
            <a:endParaRPr sz="2200">
              <a:latin typeface="Times New Roman"/>
              <a:cs typeface="Times New Roman"/>
            </a:endParaRPr>
          </a:p>
          <a:p>
            <a:pPr marL="48895">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48</a:t>
            </a:r>
            <a:r>
              <a:rPr sz="2000" spc="-5" dirty="0">
                <a:solidFill>
                  <a:srgbClr val="595959"/>
                </a:solidFill>
                <a:latin typeface="Times New Roman"/>
                <a:cs typeface="Times New Roman"/>
              </a:rPr>
              <a:t> in the Stanford dependency parser</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59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15" dirty="0">
                <a:solidFill>
                  <a:srgbClr val="595959"/>
                </a:solidFill>
                <a:latin typeface="Times New Roman"/>
                <a:cs typeface="Times New Roman"/>
              </a:rPr>
              <a:t>Minipar,</a:t>
            </a:r>
            <a:r>
              <a:rPr sz="2000" dirty="0">
                <a:solidFill>
                  <a:srgbClr val="595959"/>
                </a:solidFill>
                <a:latin typeface="Times New Roman"/>
                <a:cs typeface="Times New Roman"/>
              </a:rPr>
              <a:t> a</a:t>
            </a:r>
            <a:r>
              <a:rPr sz="2000" spc="-5" dirty="0">
                <a:solidFill>
                  <a:srgbClr val="595959"/>
                </a:solidFill>
                <a:latin typeface="Times New Roman"/>
                <a:cs typeface="Times New Roman"/>
              </a:rPr>
              <a:t> 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Dekang</a:t>
            </a:r>
            <a:r>
              <a:rPr sz="2000" dirty="0">
                <a:solidFill>
                  <a:srgbClr val="595959"/>
                </a:solidFill>
                <a:latin typeface="Times New Roman"/>
                <a:cs typeface="Times New Roman"/>
              </a:rPr>
              <a:t> </a:t>
            </a:r>
            <a:r>
              <a:rPr sz="2000" spc="-5" dirty="0">
                <a:solidFill>
                  <a:srgbClr val="595959"/>
                </a:solidFill>
                <a:latin typeface="Times New Roman"/>
                <a:cs typeface="Times New Roman"/>
              </a:rPr>
              <a:t>Lin</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106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Link,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related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link grammar parser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CMU</a:t>
            </a:r>
            <a:endParaRPr sz="2000">
              <a:latin typeface="Times New Roman"/>
              <a:cs typeface="Times New Roman"/>
            </a:endParaRPr>
          </a:p>
          <a:p>
            <a:pPr marL="12700" marR="593725">
              <a:lnSpc>
                <a:spcPts val="2600"/>
              </a:lnSpc>
              <a:spcBef>
                <a:spcPts val="132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examples </a:t>
            </a:r>
            <a:r>
              <a:rPr sz="2200" dirty="0">
                <a:solidFill>
                  <a:srgbClr val="595959"/>
                </a:solidFill>
                <a:latin typeface="Times New Roman"/>
                <a:cs typeface="Times New Roman"/>
              </a:rPr>
              <a:t>on the </a:t>
            </a:r>
            <a:r>
              <a:rPr sz="2200" spc="-5" dirty="0">
                <a:solidFill>
                  <a:srgbClr val="595959"/>
                </a:solidFill>
                <a:latin typeface="Times New Roman"/>
                <a:cs typeface="Times New Roman"/>
              </a:rPr>
              <a:t>previous slide used those </a:t>
            </a:r>
            <a:r>
              <a:rPr sz="2200" dirty="0">
                <a:solidFill>
                  <a:srgbClr val="595959"/>
                </a:solidFill>
                <a:latin typeface="Times New Roman"/>
                <a:cs typeface="Times New Roman"/>
              </a:rPr>
              <a:t>from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Stanford dependency</a:t>
            </a:r>
            <a:r>
              <a:rPr sz="2200" dirty="0">
                <a:solidFill>
                  <a:srgbClr val="595959"/>
                </a:solidFill>
                <a:latin typeface="Times New Roman"/>
                <a:cs typeface="Times New Roman"/>
              </a:rPr>
              <a:t> </a:t>
            </a:r>
            <a:r>
              <a:rPr sz="2200" spc="-20" dirty="0">
                <a:solidFill>
                  <a:srgbClr val="595959"/>
                </a:solidFill>
                <a:latin typeface="Times New Roman"/>
                <a:cs typeface="Times New Roman"/>
              </a:rPr>
              <a:t>parser.</a:t>
            </a:r>
            <a:endParaRPr sz="2200">
              <a:latin typeface="Times New Roman"/>
              <a:cs typeface="Times New Roman"/>
            </a:endParaRPr>
          </a:p>
          <a:p>
            <a:pPr marL="186055" marR="5080" indent="-137160">
              <a:lnSpc>
                <a:spcPct val="99500"/>
              </a:lnSpc>
              <a:spcBef>
                <a:spcPts val="1190"/>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De </a:t>
            </a:r>
            <a:r>
              <a:rPr sz="1800" spc="-5" dirty="0">
                <a:solidFill>
                  <a:srgbClr val="595959"/>
                </a:solidFill>
                <a:latin typeface="Times New Roman"/>
                <a:cs typeface="Times New Roman"/>
              </a:rPr>
              <a:t>Marneffe, </a:t>
            </a:r>
            <a:r>
              <a:rPr sz="1800" spc="-15" dirty="0">
                <a:solidFill>
                  <a:srgbClr val="595959"/>
                </a:solidFill>
                <a:latin typeface="Times New Roman"/>
                <a:cs typeface="Times New Roman"/>
              </a:rPr>
              <a:t>MacCartney, </a:t>
            </a:r>
            <a:r>
              <a:rPr sz="1800" dirty="0">
                <a:solidFill>
                  <a:srgbClr val="595959"/>
                </a:solidFill>
                <a:latin typeface="Times New Roman"/>
                <a:cs typeface="Times New Roman"/>
              </a:rPr>
              <a:t>&amp; </a:t>
            </a:r>
            <a:r>
              <a:rPr sz="1800" spc="-5" dirty="0">
                <a:solidFill>
                  <a:srgbClr val="595959"/>
                </a:solidFill>
                <a:latin typeface="Times New Roman"/>
                <a:cs typeface="Times New Roman"/>
              </a:rPr>
              <a:t>Manning, “Generating </a:t>
            </a:r>
            <a:r>
              <a:rPr sz="1800" spc="-25" dirty="0">
                <a:solidFill>
                  <a:srgbClr val="595959"/>
                </a:solidFill>
                <a:latin typeface="Times New Roman"/>
                <a:cs typeface="Times New Roman"/>
              </a:rPr>
              <a:t>Typed </a:t>
            </a:r>
            <a:r>
              <a:rPr sz="1800" dirty="0">
                <a:solidFill>
                  <a:srgbClr val="595959"/>
                </a:solidFill>
                <a:latin typeface="Times New Roman"/>
                <a:cs typeface="Times New Roman"/>
              </a:rPr>
              <a:t>Dependency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Parses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From</a:t>
            </a:r>
            <a:r>
              <a:rPr sz="1800"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Structure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Parses,”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LREC</a:t>
            </a:r>
            <a:r>
              <a:rPr sz="1800" spc="5" dirty="0">
                <a:solidFill>
                  <a:srgbClr val="595959"/>
                </a:solidFill>
                <a:latin typeface="Times New Roman"/>
                <a:cs typeface="Times New Roman"/>
              </a:rPr>
              <a:t> </a:t>
            </a:r>
            <a:r>
              <a:rPr sz="1800" dirty="0">
                <a:solidFill>
                  <a:srgbClr val="595959"/>
                </a:solidFill>
                <a:latin typeface="Times New Roman"/>
                <a:cs typeface="Times New Roman"/>
              </a:rPr>
              <a:t>(Language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Resources</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Evaluation Conference),</a:t>
            </a:r>
            <a:r>
              <a:rPr sz="1800" dirty="0">
                <a:solidFill>
                  <a:srgbClr val="595959"/>
                </a:solidFill>
                <a:latin typeface="Times New Roman"/>
                <a:cs typeface="Times New Roman"/>
              </a:rPr>
              <a:t> 2006.</a:t>
            </a:r>
            <a:endParaRPr sz="1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9577" y="4706137"/>
            <a:ext cx="4392930" cy="1935480"/>
          </a:xfrm>
          <a:prstGeom prst="rect">
            <a:avLst/>
          </a:prstGeom>
        </p:spPr>
        <p:txBody>
          <a:bodyPr vert="horz" wrap="square" lIns="0" tIns="38100" rIns="0" bIns="0" rtlCol="0">
            <a:spAutoFit/>
          </a:bodyPr>
          <a:lstStyle/>
          <a:p>
            <a:pPr marL="1261745" marR="29845" indent="-446405" algn="r">
              <a:lnSpc>
                <a:spcPts val="5000"/>
              </a:lnSpc>
              <a:spcBef>
                <a:spcPts val="300"/>
              </a:spcBef>
            </a:pPr>
            <a:r>
              <a:rPr sz="4200" spc="180" dirty="0">
                <a:solidFill>
                  <a:srgbClr val="EE5612"/>
                </a:solidFill>
                <a:latin typeface="Times New Roman"/>
                <a:cs typeface="Times New Roman"/>
              </a:rPr>
              <a:t>Introduction</a:t>
            </a:r>
            <a:r>
              <a:rPr sz="4200" spc="305" dirty="0">
                <a:solidFill>
                  <a:srgbClr val="EE5612"/>
                </a:solidFill>
                <a:latin typeface="Times New Roman"/>
                <a:cs typeface="Times New Roman"/>
              </a:rPr>
              <a:t> </a:t>
            </a:r>
            <a:r>
              <a:rPr sz="4200" spc="95" dirty="0">
                <a:solidFill>
                  <a:srgbClr val="EE5612"/>
                </a:solidFill>
                <a:latin typeface="Times New Roman"/>
                <a:cs typeface="Times New Roman"/>
              </a:rPr>
              <a:t>to </a:t>
            </a:r>
            <a:r>
              <a:rPr sz="4200" spc="-1035" dirty="0">
                <a:solidFill>
                  <a:srgbClr val="EE5612"/>
                </a:solidFill>
                <a:latin typeface="Times New Roman"/>
                <a:cs typeface="Times New Roman"/>
              </a:rPr>
              <a:t> </a:t>
            </a:r>
            <a:r>
              <a:rPr sz="4200" spc="195" dirty="0">
                <a:solidFill>
                  <a:srgbClr val="EE5612"/>
                </a:solidFill>
                <a:latin typeface="Times New Roman"/>
                <a:cs typeface="Times New Roman"/>
              </a:rPr>
              <a:t>Con</a:t>
            </a:r>
            <a:r>
              <a:rPr sz="4200" spc="190" dirty="0">
                <a:solidFill>
                  <a:srgbClr val="EE5612"/>
                </a:solidFill>
                <a:latin typeface="Times New Roman"/>
                <a:cs typeface="Times New Roman"/>
              </a:rPr>
              <a:t>t</a:t>
            </a:r>
            <a:r>
              <a:rPr sz="4200" spc="195" dirty="0">
                <a:solidFill>
                  <a:srgbClr val="EE5612"/>
                </a:solidFill>
                <a:latin typeface="Times New Roman"/>
                <a:cs typeface="Times New Roman"/>
              </a:rPr>
              <a:t>ext</a:t>
            </a:r>
            <a:r>
              <a:rPr sz="4200" spc="200" dirty="0">
                <a:solidFill>
                  <a:srgbClr val="EE5612"/>
                </a:solidFill>
                <a:latin typeface="Times New Roman"/>
                <a:cs typeface="Times New Roman"/>
              </a:rPr>
              <a:t>-Fr</a:t>
            </a:r>
            <a:r>
              <a:rPr sz="4200" spc="195" dirty="0">
                <a:solidFill>
                  <a:srgbClr val="EE5612"/>
                </a:solidFill>
                <a:latin typeface="Times New Roman"/>
                <a:cs typeface="Times New Roman"/>
              </a:rPr>
              <a:t>e</a:t>
            </a:r>
            <a:r>
              <a:rPr sz="4200" dirty="0">
                <a:solidFill>
                  <a:srgbClr val="EE5612"/>
                </a:solidFill>
                <a:latin typeface="Times New Roman"/>
                <a:cs typeface="Times New Roman"/>
              </a:rPr>
              <a:t>e</a:t>
            </a:r>
            <a:endParaRPr sz="4200">
              <a:latin typeface="Times New Roman"/>
              <a:cs typeface="Times New Roman"/>
            </a:endParaRPr>
          </a:p>
          <a:p>
            <a:pPr marR="5080" algn="r">
              <a:lnSpc>
                <a:spcPts val="4840"/>
              </a:lnSpc>
            </a:pPr>
            <a:r>
              <a:rPr sz="4200" spc="170" dirty="0">
                <a:solidFill>
                  <a:srgbClr val="EE5612"/>
                </a:solidFill>
                <a:latin typeface="Times New Roman"/>
                <a:cs typeface="Times New Roman"/>
              </a:rPr>
              <a:t>Grammars</a:t>
            </a:r>
            <a:r>
              <a:rPr sz="4200" spc="345" dirty="0">
                <a:solidFill>
                  <a:srgbClr val="EE5612"/>
                </a:solidFill>
                <a:latin typeface="Times New Roman"/>
                <a:cs typeface="Times New Roman"/>
              </a:rPr>
              <a:t> </a:t>
            </a:r>
            <a:r>
              <a:rPr sz="4200" spc="195" dirty="0">
                <a:solidFill>
                  <a:srgbClr val="EE5612"/>
                </a:solidFill>
                <a:latin typeface="Times New Roman"/>
                <a:cs typeface="Times New Roman"/>
              </a:rPr>
              <a:t>(CFGs)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078730" cy="1300480"/>
          </a:xfrm>
          <a:prstGeom prst="rect">
            <a:avLst/>
          </a:prstGeom>
        </p:spPr>
        <p:txBody>
          <a:bodyPr vert="horz" wrap="square" lIns="0" tIns="12700" rIns="0" bIns="0" rtlCol="0">
            <a:spAutoFit/>
          </a:bodyPr>
          <a:lstStyle/>
          <a:p>
            <a:pPr marL="12700">
              <a:lnSpc>
                <a:spcPts val="5020"/>
              </a:lnSpc>
              <a:spcBef>
                <a:spcPts val="100"/>
              </a:spcBef>
            </a:pPr>
            <a:r>
              <a:rPr spc="80" dirty="0"/>
              <a:t>Examples</a:t>
            </a:r>
            <a:r>
              <a:rPr spc="190" dirty="0"/>
              <a:t> </a:t>
            </a:r>
            <a:r>
              <a:rPr spc="50" dirty="0"/>
              <a:t>of</a:t>
            </a:r>
          </a:p>
          <a:p>
            <a:pPr marL="12700">
              <a:lnSpc>
                <a:spcPts val="5020"/>
              </a:lnSpc>
            </a:pPr>
            <a:r>
              <a:rPr spc="85" dirty="0"/>
              <a:t>Dependency</a:t>
            </a:r>
            <a:r>
              <a:rPr spc="140" dirty="0"/>
              <a:t> </a:t>
            </a:r>
            <a:r>
              <a:rPr spc="85" dirty="0"/>
              <a:t>Relations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5</a:t>
            </a:r>
          </a:p>
        </p:txBody>
      </p:sp>
      <p:graphicFrame>
        <p:nvGraphicFramePr>
          <p:cNvPr id="3" name="object 3"/>
          <p:cNvGraphicFramePr>
            <a:graphicFrameLocks noGrp="1"/>
          </p:cNvGraphicFramePr>
          <p:nvPr/>
        </p:nvGraphicFramePr>
        <p:xfrm>
          <a:off x="758570" y="2128110"/>
          <a:ext cx="7708900" cy="4203700"/>
        </p:xfrm>
        <a:graphic>
          <a:graphicData uri="http://schemas.openxmlformats.org/drawingml/2006/table">
            <a:tbl>
              <a:tblPr firstRow="1" bandRow="1">
                <a:tableStyleId>{2D5ABB26-0587-4C30-8999-92F81FD0307C}</a:tableStyleId>
              </a:tblPr>
              <a:tblGrid>
                <a:gridCol w="3542029">
                  <a:extLst>
                    <a:ext uri="{9D8B030D-6E8A-4147-A177-3AD203B41FA5}">
                      <a16:colId xmlns:a16="http://schemas.microsoft.com/office/drawing/2014/main" val="20000"/>
                    </a:ext>
                  </a:extLst>
                </a:gridCol>
                <a:gridCol w="4138295">
                  <a:extLst>
                    <a:ext uri="{9D8B030D-6E8A-4147-A177-3AD203B41FA5}">
                      <a16:colId xmlns:a16="http://schemas.microsoft.com/office/drawing/2014/main" val="20001"/>
                    </a:ext>
                  </a:extLst>
                </a:gridCol>
              </a:tblGrid>
              <a:tr h="465301">
                <a:tc>
                  <a:txBody>
                    <a:bodyPr/>
                    <a:lstStyle/>
                    <a:p>
                      <a:pPr marL="91440">
                        <a:lnSpc>
                          <a:spcPct val="100000"/>
                        </a:lnSpc>
                        <a:spcBef>
                          <a:spcPts val="335"/>
                        </a:spcBef>
                      </a:pPr>
                      <a:r>
                        <a:rPr sz="2200" b="1" spc="-5" dirty="0">
                          <a:solidFill>
                            <a:srgbClr val="FFFFFF"/>
                          </a:solidFill>
                          <a:latin typeface="Times New Roman"/>
                          <a:cs typeface="Times New Roman"/>
                        </a:rPr>
                        <a:t>Argument</a:t>
                      </a:r>
                      <a:r>
                        <a:rPr sz="2200" b="1" spc="-10" dirty="0">
                          <a:solidFill>
                            <a:srgbClr val="FFFFFF"/>
                          </a:solidFill>
                          <a:latin typeface="Times New Roman"/>
                          <a:cs typeface="Times New Roman"/>
                        </a:rPr>
                        <a:t> </a:t>
                      </a:r>
                      <a:r>
                        <a:rPr sz="2200" b="1" spc="-5" dirty="0">
                          <a:solidFill>
                            <a:srgbClr val="FFFFFF"/>
                          </a:solidFill>
                          <a:latin typeface="Times New Roman"/>
                          <a:cs typeface="Times New Roman"/>
                        </a:rPr>
                        <a:t>Dependencies</a:t>
                      </a:r>
                      <a:endParaRPr sz="2200">
                        <a:latin typeface="Times New Roman"/>
                        <a:cs typeface="Times New Roman"/>
                      </a:endParaRPr>
                    </a:p>
                  </a:txBody>
                  <a:tcPr marL="0" marR="0" marT="42545" marB="0">
                    <a:solidFill>
                      <a:srgbClr val="595959"/>
                    </a:solidFill>
                  </a:tcPr>
                </a:tc>
                <a:tc>
                  <a:txBody>
                    <a:bodyPr/>
                    <a:lstStyle/>
                    <a:p>
                      <a:pPr marL="523240">
                        <a:lnSpc>
                          <a:spcPct val="100000"/>
                        </a:lnSpc>
                        <a:spcBef>
                          <a:spcPts val="335"/>
                        </a:spcBef>
                      </a:pPr>
                      <a:r>
                        <a:rPr sz="2200" b="1" spc="-5" dirty="0">
                          <a:solidFill>
                            <a:srgbClr val="FFFFFF"/>
                          </a:solidFill>
                          <a:latin typeface="Times New Roman"/>
                          <a:cs typeface="Times New Roman"/>
                        </a:rPr>
                        <a:t>Description</a:t>
                      </a:r>
                      <a:endParaRPr sz="2200">
                        <a:latin typeface="Times New Roman"/>
                        <a:cs typeface="Times New Roman"/>
                      </a:endParaRPr>
                    </a:p>
                  </a:txBody>
                  <a:tcPr marL="0" marR="0" marT="42545" marB="0">
                    <a:solidFill>
                      <a:srgbClr val="595959"/>
                    </a:solidFill>
                  </a:tcPr>
                </a:tc>
                <a:extLst>
                  <a:ext uri="{0D108BD9-81ED-4DB2-BD59-A6C34878D82A}">
                    <a16:rowId xmlns:a16="http://schemas.microsoft.com/office/drawing/2014/main" val="10000"/>
                  </a:ext>
                </a:extLst>
              </a:tr>
              <a:tr h="357845">
                <a:tc>
                  <a:txBody>
                    <a:bodyPr/>
                    <a:lstStyle/>
                    <a:p>
                      <a:pPr marL="91440">
                        <a:lnSpc>
                          <a:spcPct val="100000"/>
                        </a:lnSpc>
                        <a:spcBef>
                          <a:spcPts val="185"/>
                        </a:spcBef>
                      </a:pPr>
                      <a:r>
                        <a:rPr sz="1800" b="1" spc="-5" dirty="0">
                          <a:solidFill>
                            <a:srgbClr val="595959"/>
                          </a:solidFill>
                          <a:latin typeface="Times New Roman"/>
                          <a:cs typeface="Times New Roman"/>
                        </a:rPr>
                        <a:t>nsubj</a:t>
                      </a:r>
                      <a:endParaRPr sz="1800">
                        <a:latin typeface="Times New Roman"/>
                        <a:cs typeface="Times New Roman"/>
                      </a:endParaRPr>
                    </a:p>
                  </a:txBody>
                  <a:tcPr marL="0" marR="0" marT="23495" marB="0">
                    <a:lnL w="28575">
                      <a:solidFill>
                        <a:srgbClr val="595959"/>
                      </a:solidFill>
                      <a:prstDash val="solid"/>
                    </a:lnL>
                  </a:tcPr>
                </a:tc>
                <a:tc>
                  <a:txBody>
                    <a:bodyPr/>
                    <a:lstStyle/>
                    <a:p>
                      <a:pPr marL="523240">
                        <a:lnSpc>
                          <a:spcPct val="100000"/>
                        </a:lnSpc>
                        <a:spcBef>
                          <a:spcPts val="185"/>
                        </a:spcBef>
                      </a:pPr>
                      <a:r>
                        <a:rPr sz="1800" spc="-5" dirty="0">
                          <a:solidFill>
                            <a:srgbClr val="595959"/>
                          </a:solidFill>
                          <a:latin typeface="Times New Roman"/>
                          <a:cs typeface="Times New Roman"/>
                        </a:rPr>
                        <a:t>Nominal</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subject</a:t>
                      </a:r>
                      <a:endParaRPr sz="1800">
                        <a:latin typeface="Times New Roman"/>
                        <a:cs typeface="Times New Roman"/>
                      </a:endParaRPr>
                    </a:p>
                  </a:txBody>
                  <a:tcPr marL="0" marR="0" marT="23495" marB="0">
                    <a:lnR w="28575">
                      <a:solidFill>
                        <a:srgbClr val="595959"/>
                      </a:solidFill>
                      <a:prstDash val="solid"/>
                    </a:lnR>
                  </a:tcPr>
                </a:tc>
                <a:extLst>
                  <a:ext uri="{0D108BD9-81ED-4DB2-BD59-A6C34878D82A}">
                    <a16:rowId xmlns:a16="http://schemas.microsoft.com/office/drawing/2014/main" val="10001"/>
                  </a:ext>
                </a:extLst>
              </a:tr>
              <a:tr h="365760">
                <a:tc>
                  <a:txBody>
                    <a:bodyPr/>
                    <a:lstStyle/>
                    <a:p>
                      <a:pPr marL="91440">
                        <a:lnSpc>
                          <a:spcPct val="100000"/>
                        </a:lnSpc>
                        <a:spcBef>
                          <a:spcPts val="245"/>
                        </a:spcBef>
                      </a:pPr>
                      <a:r>
                        <a:rPr sz="1800" b="1" spc="-5" dirty="0">
                          <a:solidFill>
                            <a:srgbClr val="595959"/>
                          </a:solidFill>
                          <a:latin typeface="Times New Roman"/>
                          <a:cs typeface="Times New Roman"/>
                        </a:rPr>
                        <a:t>csubj</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Clausal</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subject</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2"/>
                  </a:ext>
                </a:extLst>
              </a:tr>
              <a:tr h="365759">
                <a:tc>
                  <a:txBody>
                    <a:bodyPr/>
                    <a:lstStyle/>
                    <a:p>
                      <a:pPr marL="91440">
                        <a:lnSpc>
                          <a:spcPct val="100000"/>
                        </a:lnSpc>
                        <a:spcBef>
                          <a:spcPts val="245"/>
                        </a:spcBef>
                      </a:pPr>
                      <a:r>
                        <a:rPr sz="1800" b="1" spc="-5" dirty="0">
                          <a:solidFill>
                            <a:srgbClr val="595959"/>
                          </a:solidFill>
                          <a:latin typeface="Times New Roman"/>
                          <a:cs typeface="Times New Roman"/>
                        </a:rPr>
                        <a:t>dobj</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Direct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object</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3"/>
                  </a:ext>
                </a:extLst>
              </a:tr>
              <a:tr h="365760">
                <a:tc>
                  <a:txBody>
                    <a:bodyPr/>
                    <a:lstStyle/>
                    <a:p>
                      <a:pPr marL="91440">
                        <a:lnSpc>
                          <a:spcPct val="100000"/>
                        </a:lnSpc>
                        <a:spcBef>
                          <a:spcPts val="245"/>
                        </a:spcBef>
                      </a:pPr>
                      <a:r>
                        <a:rPr sz="1800" b="1" spc="-5" dirty="0">
                          <a:solidFill>
                            <a:srgbClr val="595959"/>
                          </a:solidFill>
                          <a:latin typeface="Times New Roman"/>
                          <a:cs typeface="Times New Roman"/>
                        </a:rPr>
                        <a:t>iobj</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Indirect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object</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4"/>
                  </a:ext>
                </a:extLst>
              </a:tr>
              <a:tr h="354624">
                <a:tc>
                  <a:txBody>
                    <a:bodyPr/>
                    <a:lstStyle/>
                    <a:p>
                      <a:pPr marL="91440">
                        <a:lnSpc>
                          <a:spcPct val="100000"/>
                        </a:lnSpc>
                        <a:spcBef>
                          <a:spcPts val="245"/>
                        </a:spcBef>
                      </a:pPr>
                      <a:r>
                        <a:rPr sz="1800" b="1" spc="-5" dirty="0">
                          <a:solidFill>
                            <a:srgbClr val="595959"/>
                          </a:solidFill>
                          <a:latin typeface="Times New Roman"/>
                          <a:cs typeface="Times New Roman"/>
                        </a:rPr>
                        <a:t>pobj</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Object</a:t>
                      </a:r>
                      <a:r>
                        <a:rPr sz="1800" spc="-1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preposition</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5"/>
                  </a:ext>
                </a:extLst>
              </a:tr>
              <a:tr h="465301">
                <a:tc>
                  <a:txBody>
                    <a:bodyPr/>
                    <a:lstStyle/>
                    <a:p>
                      <a:pPr marL="91440">
                        <a:lnSpc>
                          <a:spcPct val="100000"/>
                        </a:lnSpc>
                        <a:spcBef>
                          <a:spcPts val="335"/>
                        </a:spcBef>
                      </a:pPr>
                      <a:r>
                        <a:rPr sz="2200" b="1" spc="-5" dirty="0">
                          <a:solidFill>
                            <a:srgbClr val="FFFFFF"/>
                          </a:solidFill>
                          <a:latin typeface="Times New Roman"/>
                          <a:cs typeface="Times New Roman"/>
                        </a:rPr>
                        <a:t>Modifier</a:t>
                      </a:r>
                      <a:r>
                        <a:rPr sz="2200" b="1" spc="-55" dirty="0">
                          <a:solidFill>
                            <a:srgbClr val="FFFFFF"/>
                          </a:solidFill>
                          <a:latin typeface="Times New Roman"/>
                          <a:cs typeface="Times New Roman"/>
                        </a:rPr>
                        <a:t> </a:t>
                      </a:r>
                      <a:r>
                        <a:rPr sz="2200" b="1" spc="-5" dirty="0">
                          <a:solidFill>
                            <a:srgbClr val="FFFFFF"/>
                          </a:solidFill>
                          <a:latin typeface="Times New Roman"/>
                          <a:cs typeface="Times New Roman"/>
                        </a:rPr>
                        <a:t>Dependencies</a:t>
                      </a:r>
                      <a:endParaRPr sz="2200">
                        <a:latin typeface="Times New Roman"/>
                        <a:cs typeface="Times New Roman"/>
                      </a:endParaRPr>
                    </a:p>
                  </a:txBody>
                  <a:tcPr marL="0" marR="0" marT="42545" marB="0">
                    <a:solidFill>
                      <a:srgbClr val="595959"/>
                    </a:solidFill>
                  </a:tcPr>
                </a:tc>
                <a:tc>
                  <a:txBody>
                    <a:bodyPr/>
                    <a:lstStyle/>
                    <a:p>
                      <a:pPr marL="523240">
                        <a:lnSpc>
                          <a:spcPct val="100000"/>
                        </a:lnSpc>
                        <a:spcBef>
                          <a:spcPts val="335"/>
                        </a:spcBef>
                      </a:pPr>
                      <a:r>
                        <a:rPr sz="2200" b="1" spc="-5" dirty="0">
                          <a:solidFill>
                            <a:srgbClr val="FFFFFF"/>
                          </a:solidFill>
                          <a:latin typeface="Times New Roman"/>
                          <a:cs typeface="Times New Roman"/>
                        </a:rPr>
                        <a:t>Description</a:t>
                      </a:r>
                      <a:endParaRPr sz="2200">
                        <a:latin typeface="Times New Roman"/>
                        <a:cs typeface="Times New Roman"/>
                      </a:endParaRPr>
                    </a:p>
                  </a:txBody>
                  <a:tcPr marL="0" marR="0" marT="42545" marB="0">
                    <a:solidFill>
                      <a:srgbClr val="595959"/>
                    </a:solidFill>
                  </a:tcPr>
                </a:tc>
                <a:extLst>
                  <a:ext uri="{0D108BD9-81ED-4DB2-BD59-A6C34878D82A}">
                    <a16:rowId xmlns:a16="http://schemas.microsoft.com/office/drawing/2014/main" val="10006"/>
                  </a:ext>
                </a:extLst>
              </a:tr>
              <a:tr h="357844">
                <a:tc>
                  <a:txBody>
                    <a:bodyPr/>
                    <a:lstStyle/>
                    <a:p>
                      <a:pPr marL="91440">
                        <a:lnSpc>
                          <a:spcPct val="100000"/>
                        </a:lnSpc>
                        <a:spcBef>
                          <a:spcPts val="185"/>
                        </a:spcBef>
                      </a:pPr>
                      <a:r>
                        <a:rPr sz="1800" b="1" dirty="0">
                          <a:solidFill>
                            <a:srgbClr val="595959"/>
                          </a:solidFill>
                          <a:latin typeface="Times New Roman"/>
                          <a:cs typeface="Times New Roman"/>
                        </a:rPr>
                        <a:t>tmod</a:t>
                      </a:r>
                      <a:endParaRPr sz="1800">
                        <a:latin typeface="Times New Roman"/>
                        <a:cs typeface="Times New Roman"/>
                      </a:endParaRPr>
                    </a:p>
                  </a:txBody>
                  <a:tcPr marL="0" marR="0" marT="23495" marB="0">
                    <a:lnL w="28575">
                      <a:solidFill>
                        <a:srgbClr val="595959"/>
                      </a:solidFill>
                      <a:prstDash val="solid"/>
                    </a:lnL>
                  </a:tcPr>
                </a:tc>
                <a:tc>
                  <a:txBody>
                    <a:bodyPr/>
                    <a:lstStyle/>
                    <a:p>
                      <a:pPr marL="523240">
                        <a:lnSpc>
                          <a:spcPct val="100000"/>
                        </a:lnSpc>
                        <a:spcBef>
                          <a:spcPts val="185"/>
                        </a:spcBef>
                      </a:pPr>
                      <a:r>
                        <a:rPr sz="1800" spc="-20" dirty="0">
                          <a:solidFill>
                            <a:srgbClr val="595959"/>
                          </a:solidFill>
                          <a:latin typeface="Times New Roman"/>
                          <a:cs typeface="Times New Roman"/>
                        </a:rPr>
                        <a:t>Temporal</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modifier</a:t>
                      </a:r>
                      <a:endParaRPr sz="1800">
                        <a:latin typeface="Times New Roman"/>
                        <a:cs typeface="Times New Roman"/>
                      </a:endParaRPr>
                    </a:p>
                  </a:txBody>
                  <a:tcPr marL="0" marR="0" marT="23495" marB="0">
                    <a:lnR w="28575">
                      <a:solidFill>
                        <a:srgbClr val="595959"/>
                      </a:solidFill>
                      <a:prstDash val="solid"/>
                    </a:lnR>
                  </a:tcPr>
                </a:tc>
                <a:extLst>
                  <a:ext uri="{0D108BD9-81ED-4DB2-BD59-A6C34878D82A}">
                    <a16:rowId xmlns:a16="http://schemas.microsoft.com/office/drawing/2014/main" val="10007"/>
                  </a:ext>
                </a:extLst>
              </a:tr>
              <a:tr h="365760">
                <a:tc>
                  <a:txBody>
                    <a:bodyPr/>
                    <a:lstStyle/>
                    <a:p>
                      <a:pPr marL="91440">
                        <a:lnSpc>
                          <a:spcPct val="100000"/>
                        </a:lnSpc>
                        <a:spcBef>
                          <a:spcPts val="245"/>
                        </a:spcBef>
                      </a:pPr>
                      <a:r>
                        <a:rPr sz="1800" b="1" spc="-5" dirty="0">
                          <a:solidFill>
                            <a:srgbClr val="595959"/>
                          </a:solidFill>
                          <a:latin typeface="Times New Roman"/>
                          <a:cs typeface="Times New Roman"/>
                        </a:rPr>
                        <a:t>appos</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Appositional</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modifier</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8"/>
                  </a:ext>
                </a:extLst>
              </a:tr>
              <a:tr h="365760">
                <a:tc>
                  <a:txBody>
                    <a:bodyPr/>
                    <a:lstStyle/>
                    <a:p>
                      <a:pPr marL="91440">
                        <a:lnSpc>
                          <a:spcPct val="100000"/>
                        </a:lnSpc>
                        <a:spcBef>
                          <a:spcPts val="245"/>
                        </a:spcBef>
                      </a:pPr>
                      <a:r>
                        <a:rPr sz="1800" b="1" spc="-5" dirty="0">
                          <a:solidFill>
                            <a:srgbClr val="595959"/>
                          </a:solidFill>
                          <a:latin typeface="Times New Roman"/>
                          <a:cs typeface="Times New Roman"/>
                        </a:rPr>
                        <a:t>det</a:t>
                      </a:r>
                      <a:endParaRPr sz="1800">
                        <a:latin typeface="Times New Roman"/>
                        <a:cs typeface="Times New Roman"/>
                      </a:endParaRPr>
                    </a:p>
                  </a:txBody>
                  <a:tcPr marL="0" marR="0" marT="31115" marB="0">
                    <a:lnL w="28575">
                      <a:solidFill>
                        <a:srgbClr val="595959"/>
                      </a:solidFill>
                      <a:prstDash val="solid"/>
                    </a:lnL>
                  </a:tcPr>
                </a:tc>
                <a:tc>
                  <a:txBody>
                    <a:bodyPr/>
                    <a:lstStyle/>
                    <a:p>
                      <a:pPr marL="523240">
                        <a:lnSpc>
                          <a:spcPct val="100000"/>
                        </a:lnSpc>
                        <a:spcBef>
                          <a:spcPts val="245"/>
                        </a:spcBef>
                      </a:pPr>
                      <a:r>
                        <a:rPr sz="1800" spc="-5" dirty="0">
                          <a:solidFill>
                            <a:srgbClr val="595959"/>
                          </a:solidFill>
                          <a:latin typeface="Times New Roman"/>
                          <a:cs typeface="Times New Roman"/>
                        </a:rPr>
                        <a:t>Determiner</a:t>
                      </a:r>
                      <a:endParaRPr sz="1800">
                        <a:latin typeface="Times New Roman"/>
                        <a:cs typeface="Times New Roman"/>
                      </a:endParaRPr>
                    </a:p>
                  </a:txBody>
                  <a:tcPr marL="0" marR="0" marT="31115" marB="0">
                    <a:lnR w="28575">
                      <a:solidFill>
                        <a:srgbClr val="595959"/>
                      </a:solidFill>
                      <a:prstDash val="solid"/>
                    </a:lnR>
                  </a:tcPr>
                </a:tc>
                <a:extLst>
                  <a:ext uri="{0D108BD9-81ED-4DB2-BD59-A6C34878D82A}">
                    <a16:rowId xmlns:a16="http://schemas.microsoft.com/office/drawing/2014/main" val="10009"/>
                  </a:ext>
                </a:extLst>
              </a:tr>
              <a:tr h="364150">
                <a:tc>
                  <a:txBody>
                    <a:bodyPr/>
                    <a:lstStyle/>
                    <a:p>
                      <a:pPr marL="91440">
                        <a:lnSpc>
                          <a:spcPct val="100000"/>
                        </a:lnSpc>
                        <a:spcBef>
                          <a:spcPts val="245"/>
                        </a:spcBef>
                      </a:pPr>
                      <a:r>
                        <a:rPr sz="1800" b="1" spc="-10" dirty="0">
                          <a:solidFill>
                            <a:srgbClr val="595959"/>
                          </a:solidFill>
                          <a:latin typeface="Times New Roman"/>
                          <a:cs typeface="Times New Roman"/>
                        </a:rPr>
                        <a:t>prep</a:t>
                      </a:r>
                      <a:endParaRPr sz="1800">
                        <a:latin typeface="Times New Roman"/>
                        <a:cs typeface="Times New Roman"/>
                      </a:endParaRPr>
                    </a:p>
                  </a:txBody>
                  <a:tcPr marL="0" marR="0" marT="31115" marB="0">
                    <a:lnL w="28575">
                      <a:solidFill>
                        <a:srgbClr val="595959"/>
                      </a:solidFill>
                      <a:prstDash val="solid"/>
                    </a:lnL>
                    <a:lnB w="28575">
                      <a:solidFill>
                        <a:srgbClr val="595959"/>
                      </a:solidFill>
                      <a:prstDash val="solid"/>
                    </a:lnB>
                  </a:tcPr>
                </a:tc>
                <a:tc>
                  <a:txBody>
                    <a:bodyPr/>
                    <a:lstStyle/>
                    <a:p>
                      <a:pPr marL="523240">
                        <a:lnSpc>
                          <a:spcPct val="100000"/>
                        </a:lnSpc>
                        <a:spcBef>
                          <a:spcPts val="245"/>
                        </a:spcBef>
                      </a:pPr>
                      <a:r>
                        <a:rPr sz="1800" spc="-5" dirty="0">
                          <a:solidFill>
                            <a:srgbClr val="595959"/>
                          </a:solidFill>
                          <a:latin typeface="Times New Roman"/>
                          <a:cs typeface="Times New Roman"/>
                        </a:rPr>
                        <a:t>Prepositional</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modifier</a:t>
                      </a:r>
                      <a:endParaRPr sz="1800">
                        <a:latin typeface="Times New Roman"/>
                        <a:cs typeface="Times New Roman"/>
                      </a:endParaRPr>
                    </a:p>
                  </a:txBody>
                  <a:tcPr marL="0" marR="0" marT="31115" marB="0">
                    <a:lnR w="28575">
                      <a:solidFill>
                        <a:srgbClr val="595959"/>
                      </a:solidFill>
                      <a:prstDash val="solid"/>
                    </a:lnR>
                    <a:lnB w="28575">
                      <a:solidFill>
                        <a:srgbClr val="595959"/>
                      </a:solidFill>
                      <a:prstDash val="soli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4871" y="1775954"/>
            <a:ext cx="7480300" cy="1440180"/>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dependency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graph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 depicted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previous example,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words </a:t>
            </a:r>
            <a:r>
              <a:rPr sz="2200" dirty="0">
                <a:solidFill>
                  <a:srgbClr val="595959"/>
                </a:solidFill>
                <a:latin typeface="Times New Roman"/>
                <a:cs typeface="Times New Roman"/>
              </a:rPr>
              <a:t>in </a:t>
            </a:r>
            <a:r>
              <a:rPr sz="2200" spc="-5" dirty="0">
                <a:solidFill>
                  <a:srgbClr val="595959"/>
                </a:solidFill>
                <a:latin typeface="Times New Roman"/>
                <a:cs typeface="Times New Roman"/>
              </a:rPr>
              <a:t>sentence </a:t>
            </a:r>
            <a:r>
              <a:rPr sz="2200" spc="-15" dirty="0">
                <a:solidFill>
                  <a:srgbClr val="595959"/>
                </a:solidFill>
                <a:latin typeface="Times New Roman"/>
                <a:cs typeface="Times New Roman"/>
              </a:rPr>
              <a:t>order, </a:t>
            </a:r>
            <a:r>
              <a:rPr sz="2200" dirty="0">
                <a:solidFill>
                  <a:srgbClr val="595959"/>
                </a:solidFill>
                <a:latin typeface="Times New Roman"/>
                <a:cs typeface="Times New Roman"/>
              </a:rPr>
              <a:t>if no </a:t>
            </a:r>
            <a:r>
              <a:rPr sz="2200" spc="-5" dirty="0">
                <a:solidFill>
                  <a:srgbClr val="595959"/>
                </a:solidFill>
                <a:latin typeface="Times New Roman"/>
                <a:cs typeface="Times New Roman"/>
              </a:rPr>
              <a:t>arcs cross, then </a:t>
            </a:r>
            <a:r>
              <a:rPr sz="2200" dirty="0">
                <a:solidFill>
                  <a:srgbClr val="595959"/>
                </a:solidFill>
                <a:latin typeface="Times New Roman"/>
                <a:cs typeface="Times New Roman"/>
              </a:rPr>
              <a:t>it is a </a:t>
            </a:r>
            <a:r>
              <a:rPr sz="2200" spc="-5" dirty="0">
                <a:solidFill>
                  <a:srgbClr val="595959"/>
                </a:solidFill>
                <a:latin typeface="Times New Roman"/>
                <a:cs typeface="Times New Roman"/>
              </a:rPr>
              <a:t>projective </a:t>
            </a:r>
            <a:r>
              <a:rPr sz="2200" dirty="0">
                <a:solidFill>
                  <a:srgbClr val="595959"/>
                </a:solidFill>
                <a:latin typeface="Times New Roman"/>
                <a:cs typeface="Times New Roman"/>
              </a:rPr>
              <a:t> </a:t>
            </a:r>
            <a:r>
              <a:rPr sz="2200" spc="-5" dirty="0">
                <a:solidFill>
                  <a:srgbClr val="595959"/>
                </a:solidFill>
                <a:latin typeface="Times New Roman"/>
                <a:cs typeface="Times New Roman"/>
              </a:rPr>
              <a:t>tree.</a:t>
            </a:r>
            <a:endParaRPr sz="2200">
              <a:latin typeface="Times New Roman"/>
              <a:cs typeface="Times New Roman"/>
            </a:endParaRPr>
          </a:p>
          <a:p>
            <a:pPr marL="12700">
              <a:lnSpc>
                <a:spcPct val="100000"/>
              </a:lnSpc>
              <a:spcBef>
                <a:spcPts val="560"/>
              </a:spcBef>
            </a:pPr>
            <a:r>
              <a:rPr sz="2200" dirty="0">
                <a:solidFill>
                  <a:srgbClr val="595959"/>
                </a:solidFill>
                <a:latin typeface="Times New Roman"/>
                <a:cs typeface="Times New Roman"/>
              </a:rPr>
              <a:t>If </a:t>
            </a:r>
            <a:r>
              <a:rPr sz="2200" spc="-5" dirty="0">
                <a:solidFill>
                  <a:srgbClr val="595959"/>
                </a:solidFill>
                <a:latin typeface="Times New Roman"/>
                <a:cs typeface="Times New Roman"/>
              </a:rPr>
              <a:t>there</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crossing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arcs,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then</a:t>
            </a:r>
            <a:r>
              <a:rPr sz="2200" dirty="0">
                <a:solidFill>
                  <a:srgbClr val="595959"/>
                </a:solidFill>
                <a:latin typeface="Times New Roman"/>
                <a:cs typeface="Times New Roman"/>
              </a:rPr>
              <a:t> it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non-projective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tree.</a:t>
            </a:r>
            <a:endParaRPr sz="2200">
              <a:latin typeface="Times New Roman"/>
              <a:cs typeface="Times New Roman"/>
            </a:endParaRPr>
          </a:p>
        </p:txBody>
      </p:sp>
      <p:sp>
        <p:nvSpPr>
          <p:cNvPr id="3" name="object 3"/>
          <p:cNvSpPr txBox="1"/>
          <p:nvPr/>
        </p:nvSpPr>
        <p:spPr>
          <a:xfrm>
            <a:off x="794871" y="4874754"/>
            <a:ext cx="7399655" cy="13208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595959"/>
                </a:solidFill>
                <a:latin typeface="Times New Roman"/>
                <a:cs typeface="Times New Roman"/>
              </a:rPr>
              <a:t>One</a:t>
            </a:r>
            <a:r>
              <a:rPr sz="2000" spc="-5" dirty="0">
                <a:solidFill>
                  <a:srgbClr val="595959"/>
                </a:solidFill>
                <a:latin typeface="Times New Roman"/>
                <a:cs typeface="Times New Roman"/>
              </a:rPr>
              <a:t> study</a:t>
            </a:r>
            <a:r>
              <a:rPr sz="2000" dirty="0">
                <a:solidFill>
                  <a:srgbClr val="595959"/>
                </a:solidFill>
                <a:latin typeface="Times New Roman"/>
                <a:cs typeface="Times New Roman"/>
              </a:rPr>
              <a:t> </a:t>
            </a:r>
            <a:r>
              <a:rPr sz="2000" spc="-5" dirty="0">
                <a:solidFill>
                  <a:srgbClr val="595959"/>
                </a:solidFill>
                <a:latin typeface="Times New Roman"/>
                <a:cs typeface="Times New Roman"/>
              </a:rPr>
              <a:t>found</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languages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had</a:t>
            </a:r>
            <a:r>
              <a:rPr sz="2000" dirty="0">
                <a:solidFill>
                  <a:srgbClr val="595959"/>
                </a:solidFill>
                <a:latin typeface="Times New Roman"/>
                <a:cs typeface="Times New Roman"/>
              </a:rPr>
              <a:t> </a:t>
            </a:r>
            <a:r>
              <a:rPr sz="2000" spc="-5" dirty="0">
                <a:solidFill>
                  <a:srgbClr val="595959"/>
                </a:solidFill>
                <a:latin typeface="Times New Roman"/>
                <a:cs typeface="Times New Roman"/>
              </a:rPr>
              <a:t>non-projective sentences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in the treebanks,</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dirty="0">
                <a:solidFill>
                  <a:srgbClr val="595959"/>
                </a:solidFill>
                <a:latin typeface="Times New Roman"/>
                <a:cs typeface="Times New Roman"/>
              </a:rPr>
              <a:t>0.5–5%</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sentences were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non-projective.</a:t>
            </a:r>
            <a:endParaRPr sz="2000">
              <a:latin typeface="Times New Roman"/>
              <a:cs typeface="Times New Roman"/>
            </a:endParaRPr>
          </a:p>
          <a:p>
            <a:pPr marL="12700" marR="34925">
              <a:lnSpc>
                <a:spcPct val="100000"/>
              </a:lnSpc>
              <a:spcBef>
                <a:spcPts val="600"/>
              </a:spcBef>
            </a:pPr>
            <a:r>
              <a:rPr sz="2000" spc="-5" dirty="0">
                <a:solidFill>
                  <a:srgbClr val="595959"/>
                </a:solidFill>
                <a:latin typeface="Times New Roman"/>
                <a:cs typeface="Times New Roman"/>
              </a:rPr>
              <a:t>Non-projective trees are </a:t>
            </a:r>
            <a:r>
              <a:rPr sz="2000" dirty="0">
                <a:solidFill>
                  <a:srgbClr val="595959"/>
                </a:solidFill>
                <a:latin typeface="Times New Roman"/>
                <a:cs typeface="Times New Roman"/>
              </a:rPr>
              <a:t>a </a:t>
            </a:r>
            <a:r>
              <a:rPr sz="2000" spc="-5" dirty="0">
                <a:solidFill>
                  <a:srgbClr val="595959"/>
                </a:solidFill>
                <a:latin typeface="Times New Roman"/>
                <a:cs typeface="Times New Roman"/>
              </a:rPr>
              <a:t>problem for parsing,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for expressive </a:t>
            </a:r>
            <a:r>
              <a:rPr sz="2000" dirty="0">
                <a:solidFill>
                  <a:srgbClr val="595959"/>
                </a:solidFill>
                <a:latin typeface="Times New Roman"/>
                <a:cs typeface="Times New Roman"/>
              </a:rPr>
              <a:t>power </a:t>
            </a:r>
            <a:r>
              <a:rPr sz="2000" spc="-484"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20" dirty="0">
                <a:solidFill>
                  <a:srgbClr val="595959"/>
                </a:solidFill>
                <a:latin typeface="Times New Roman"/>
                <a:cs typeface="Times New Roman"/>
              </a:rPr>
              <a:t>grammar.</a:t>
            </a:r>
            <a:endParaRPr sz="2000">
              <a:latin typeface="Times New Roman"/>
              <a:cs typeface="Times New Roman"/>
            </a:endParaRPr>
          </a:p>
        </p:txBody>
      </p:sp>
      <p:sp>
        <p:nvSpPr>
          <p:cNvPr id="4" name="object 4"/>
          <p:cNvSpPr txBox="1">
            <a:spLocks noGrp="1"/>
          </p:cNvSpPr>
          <p:nvPr>
            <p:ph type="title"/>
          </p:nvPr>
        </p:nvSpPr>
        <p:spPr>
          <a:xfrm>
            <a:off x="846836" y="907055"/>
            <a:ext cx="5779135" cy="574040"/>
          </a:xfrm>
          <a:prstGeom prst="rect">
            <a:avLst/>
          </a:prstGeom>
        </p:spPr>
        <p:txBody>
          <a:bodyPr vert="horz" wrap="square" lIns="0" tIns="12700" rIns="0" bIns="0" rtlCol="0">
            <a:spAutoFit/>
          </a:bodyPr>
          <a:lstStyle/>
          <a:p>
            <a:pPr marL="12700">
              <a:lnSpc>
                <a:spcPct val="100000"/>
              </a:lnSpc>
              <a:spcBef>
                <a:spcPts val="100"/>
              </a:spcBef>
            </a:pPr>
            <a:r>
              <a:rPr sz="3600" spc="85" dirty="0"/>
              <a:t>Projective</a:t>
            </a:r>
            <a:r>
              <a:rPr sz="3600" spc="165" dirty="0"/>
              <a:t> </a:t>
            </a:r>
            <a:r>
              <a:rPr sz="3600" spc="65" dirty="0"/>
              <a:t>vs.</a:t>
            </a:r>
            <a:r>
              <a:rPr sz="3600" spc="170" dirty="0"/>
              <a:t> </a:t>
            </a:r>
            <a:r>
              <a:rPr sz="3600" spc="90" dirty="0"/>
              <a:t>Non-Projective</a:t>
            </a:r>
            <a:endParaRPr sz="3600"/>
          </a:p>
        </p:txBody>
      </p:sp>
      <p:pic>
        <p:nvPicPr>
          <p:cNvPr id="5" name="object 5"/>
          <p:cNvPicPr/>
          <p:nvPr/>
        </p:nvPicPr>
        <p:blipFill>
          <a:blip r:embed="rId2" cstate="print"/>
          <a:stretch>
            <a:fillRect/>
          </a:stretch>
        </p:blipFill>
        <p:spPr>
          <a:xfrm>
            <a:off x="1034724" y="3238500"/>
            <a:ext cx="4224401" cy="1016000"/>
          </a:xfrm>
          <a:prstGeom prst="rect">
            <a:avLst/>
          </a:prstGeom>
        </p:spPr>
      </p:pic>
      <p:sp>
        <p:nvSpPr>
          <p:cNvPr id="6" name="object 6"/>
          <p:cNvSpPr txBox="1"/>
          <p:nvPr/>
        </p:nvSpPr>
        <p:spPr>
          <a:xfrm>
            <a:off x="5807924" y="3896762"/>
            <a:ext cx="2832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Det</a:t>
            </a:r>
            <a:endParaRPr sz="1400">
              <a:latin typeface="Times New Roman"/>
              <a:cs typeface="Times New Roman"/>
            </a:endParaRPr>
          </a:p>
        </p:txBody>
      </p:sp>
      <p:grpSp>
        <p:nvGrpSpPr>
          <p:cNvPr id="7" name="object 7"/>
          <p:cNvGrpSpPr/>
          <p:nvPr/>
        </p:nvGrpSpPr>
        <p:grpSpPr>
          <a:xfrm>
            <a:off x="5346700" y="3771900"/>
            <a:ext cx="2377440" cy="482600"/>
            <a:chOff x="5346700" y="3771900"/>
            <a:chExt cx="2377440" cy="482600"/>
          </a:xfrm>
        </p:grpSpPr>
        <p:sp>
          <p:nvSpPr>
            <p:cNvPr id="8" name="object 8"/>
            <p:cNvSpPr/>
            <p:nvPr/>
          </p:nvSpPr>
          <p:spPr>
            <a:xfrm>
              <a:off x="6479379" y="3778250"/>
              <a:ext cx="1238250" cy="393700"/>
            </a:xfrm>
            <a:custGeom>
              <a:avLst/>
              <a:gdLst/>
              <a:ahLst/>
              <a:cxnLst/>
              <a:rect l="l" t="t" r="r" b="b"/>
              <a:pathLst>
                <a:path w="1238250" h="393700">
                  <a:moveTo>
                    <a:pt x="98427" y="0"/>
                  </a:moveTo>
                  <a:lnTo>
                    <a:pt x="0" y="0"/>
                  </a:lnTo>
                  <a:lnTo>
                    <a:pt x="63843" y="627"/>
                  </a:lnTo>
                  <a:lnTo>
                    <a:pt x="126898" y="2490"/>
                  </a:lnTo>
                  <a:lnTo>
                    <a:pt x="189054" y="5558"/>
                  </a:lnTo>
                  <a:lnTo>
                    <a:pt x="250201" y="9800"/>
                  </a:lnTo>
                  <a:lnTo>
                    <a:pt x="310227" y="15189"/>
                  </a:lnTo>
                  <a:lnTo>
                    <a:pt x="369021" y="21692"/>
                  </a:lnTo>
                  <a:lnTo>
                    <a:pt x="426474" y="29280"/>
                  </a:lnTo>
                  <a:lnTo>
                    <a:pt x="482474" y="37924"/>
                  </a:lnTo>
                  <a:lnTo>
                    <a:pt x="536911" y="47593"/>
                  </a:lnTo>
                  <a:lnTo>
                    <a:pt x="589674" y="58258"/>
                  </a:lnTo>
                  <a:lnTo>
                    <a:pt x="640652" y="69887"/>
                  </a:lnTo>
                  <a:lnTo>
                    <a:pt x="689734" y="82452"/>
                  </a:lnTo>
                  <a:lnTo>
                    <a:pt x="736810" y="95922"/>
                  </a:lnTo>
                  <a:lnTo>
                    <a:pt x="781769" y="110268"/>
                  </a:lnTo>
                  <a:lnTo>
                    <a:pt x="824501" y="125459"/>
                  </a:lnTo>
                  <a:lnTo>
                    <a:pt x="864894" y="141466"/>
                  </a:lnTo>
                  <a:lnTo>
                    <a:pt x="902838" y="158258"/>
                  </a:lnTo>
                  <a:lnTo>
                    <a:pt x="938221" y="175805"/>
                  </a:lnTo>
                  <a:lnTo>
                    <a:pt x="1000867" y="213046"/>
                  </a:lnTo>
                  <a:lnTo>
                    <a:pt x="1051943" y="252949"/>
                  </a:lnTo>
                  <a:lnTo>
                    <a:pt x="1090566" y="295275"/>
                  </a:lnTo>
                  <a:lnTo>
                    <a:pt x="1041355" y="295275"/>
                  </a:lnTo>
                  <a:lnTo>
                    <a:pt x="1175546" y="393700"/>
                  </a:lnTo>
                  <a:lnTo>
                    <a:pt x="1238204" y="295275"/>
                  </a:lnTo>
                  <a:lnTo>
                    <a:pt x="1188993" y="295275"/>
                  </a:lnTo>
                  <a:lnTo>
                    <a:pt x="1171293" y="273824"/>
                  </a:lnTo>
                  <a:lnTo>
                    <a:pt x="1126333" y="232680"/>
                  </a:lnTo>
                  <a:lnTo>
                    <a:pt x="1069361" y="194078"/>
                  </a:lnTo>
                  <a:lnTo>
                    <a:pt x="1001264" y="158258"/>
                  </a:lnTo>
                  <a:lnTo>
                    <a:pt x="963320" y="141466"/>
                  </a:lnTo>
                  <a:lnTo>
                    <a:pt x="922927" y="125459"/>
                  </a:lnTo>
                  <a:lnTo>
                    <a:pt x="880196" y="110268"/>
                  </a:lnTo>
                  <a:lnTo>
                    <a:pt x="835237" y="95922"/>
                  </a:lnTo>
                  <a:lnTo>
                    <a:pt x="788161" y="82452"/>
                  </a:lnTo>
                  <a:lnTo>
                    <a:pt x="739078" y="69887"/>
                  </a:lnTo>
                  <a:lnTo>
                    <a:pt x="688101" y="58258"/>
                  </a:lnTo>
                  <a:lnTo>
                    <a:pt x="635338" y="47593"/>
                  </a:lnTo>
                  <a:lnTo>
                    <a:pt x="580901" y="37924"/>
                  </a:lnTo>
                  <a:lnTo>
                    <a:pt x="524901" y="29280"/>
                  </a:lnTo>
                  <a:lnTo>
                    <a:pt x="467448" y="21692"/>
                  </a:lnTo>
                  <a:lnTo>
                    <a:pt x="408654" y="15189"/>
                  </a:lnTo>
                  <a:lnTo>
                    <a:pt x="348628" y="9800"/>
                  </a:lnTo>
                  <a:lnTo>
                    <a:pt x="287481" y="5558"/>
                  </a:lnTo>
                  <a:lnTo>
                    <a:pt x="225325" y="2490"/>
                  </a:lnTo>
                  <a:lnTo>
                    <a:pt x="162270" y="627"/>
                  </a:lnTo>
                  <a:lnTo>
                    <a:pt x="98427" y="0"/>
                  </a:lnTo>
                  <a:close/>
                </a:path>
              </a:pathLst>
            </a:custGeom>
            <a:solidFill>
              <a:srgbClr val="1CADE4"/>
            </a:solidFill>
          </p:spPr>
          <p:txBody>
            <a:bodyPr wrap="square" lIns="0" tIns="0" rIns="0" bIns="0" rtlCol="0"/>
            <a:lstStyle/>
            <a:p>
              <a:endParaRPr/>
            </a:p>
          </p:txBody>
        </p:sp>
        <p:sp>
          <p:nvSpPr>
            <p:cNvPr id="9" name="object 9"/>
            <p:cNvSpPr/>
            <p:nvPr/>
          </p:nvSpPr>
          <p:spPr>
            <a:xfrm>
              <a:off x="5353050" y="3778250"/>
              <a:ext cx="1176020" cy="393700"/>
            </a:xfrm>
            <a:custGeom>
              <a:avLst/>
              <a:gdLst/>
              <a:ahLst/>
              <a:cxnLst/>
              <a:rect l="l" t="t" r="r" b="b"/>
              <a:pathLst>
                <a:path w="1176020" h="393700">
                  <a:moveTo>
                    <a:pt x="1126332" y="0"/>
                  </a:moveTo>
                  <a:lnTo>
                    <a:pt x="1057719" y="718"/>
                  </a:lnTo>
                  <a:lnTo>
                    <a:pt x="990193" y="2846"/>
                  </a:lnTo>
                  <a:lnTo>
                    <a:pt x="923872" y="6343"/>
                  </a:lnTo>
                  <a:lnTo>
                    <a:pt x="858874" y="11166"/>
                  </a:lnTo>
                  <a:lnTo>
                    <a:pt x="795317" y="17276"/>
                  </a:lnTo>
                  <a:lnTo>
                    <a:pt x="733318" y="24630"/>
                  </a:lnTo>
                  <a:lnTo>
                    <a:pt x="672996" y="33189"/>
                  </a:lnTo>
                  <a:lnTo>
                    <a:pt x="614467" y="42909"/>
                  </a:lnTo>
                  <a:lnTo>
                    <a:pt x="557850" y="53751"/>
                  </a:lnTo>
                  <a:lnTo>
                    <a:pt x="503264" y="65673"/>
                  </a:lnTo>
                  <a:lnTo>
                    <a:pt x="450824" y="78634"/>
                  </a:lnTo>
                  <a:lnTo>
                    <a:pt x="400650" y="92593"/>
                  </a:lnTo>
                  <a:lnTo>
                    <a:pt x="352860" y="107508"/>
                  </a:lnTo>
                  <a:lnTo>
                    <a:pt x="307570" y="123339"/>
                  </a:lnTo>
                  <a:lnTo>
                    <a:pt x="264899" y="140044"/>
                  </a:lnTo>
                  <a:lnTo>
                    <a:pt x="224964" y="157582"/>
                  </a:lnTo>
                  <a:lnTo>
                    <a:pt x="187885" y="175911"/>
                  </a:lnTo>
                  <a:lnTo>
                    <a:pt x="153777" y="194992"/>
                  </a:lnTo>
                  <a:lnTo>
                    <a:pt x="94950" y="235240"/>
                  </a:lnTo>
                  <a:lnTo>
                    <a:pt x="49425" y="277996"/>
                  </a:lnTo>
                  <a:lnTo>
                    <a:pt x="18146" y="322932"/>
                  </a:lnTo>
                  <a:lnTo>
                    <a:pt x="2055" y="369716"/>
                  </a:lnTo>
                  <a:lnTo>
                    <a:pt x="0" y="393700"/>
                  </a:lnTo>
                  <a:lnTo>
                    <a:pt x="98422" y="393700"/>
                  </a:lnTo>
                  <a:lnTo>
                    <a:pt x="100509" y="369556"/>
                  </a:lnTo>
                  <a:lnTo>
                    <a:pt x="106692" y="345787"/>
                  </a:lnTo>
                  <a:lnTo>
                    <a:pt x="130870" y="299548"/>
                  </a:lnTo>
                  <a:lnTo>
                    <a:pt x="170007" y="255328"/>
                  </a:lnTo>
                  <a:lnTo>
                    <a:pt x="223156" y="213474"/>
                  </a:lnTo>
                  <a:lnTo>
                    <a:pt x="289368" y="174332"/>
                  </a:lnTo>
                  <a:lnTo>
                    <a:pt x="327076" y="155886"/>
                  </a:lnTo>
                  <a:lnTo>
                    <a:pt x="367694" y="138248"/>
                  </a:lnTo>
                  <a:lnTo>
                    <a:pt x="411104" y="121461"/>
                  </a:lnTo>
                  <a:lnTo>
                    <a:pt x="457187" y="105568"/>
                  </a:lnTo>
                  <a:lnTo>
                    <a:pt x="505825" y="90613"/>
                  </a:lnTo>
                  <a:lnTo>
                    <a:pt x="556899" y="76639"/>
                  </a:lnTo>
                  <a:lnTo>
                    <a:pt x="610290" y="63690"/>
                  </a:lnTo>
                  <a:lnTo>
                    <a:pt x="665880" y="51808"/>
                  </a:lnTo>
                  <a:lnTo>
                    <a:pt x="723551" y="41036"/>
                  </a:lnTo>
                  <a:lnTo>
                    <a:pt x="783184" y="31419"/>
                  </a:lnTo>
                  <a:lnTo>
                    <a:pt x="844660" y="22999"/>
                  </a:lnTo>
                  <a:lnTo>
                    <a:pt x="907861" y="15820"/>
                  </a:lnTo>
                  <a:lnTo>
                    <a:pt x="972668" y="9925"/>
                  </a:lnTo>
                  <a:lnTo>
                    <a:pt x="1038963" y="5357"/>
                  </a:lnTo>
                  <a:lnTo>
                    <a:pt x="1106627" y="2159"/>
                  </a:lnTo>
                  <a:lnTo>
                    <a:pt x="1175545" y="375"/>
                  </a:lnTo>
                  <a:lnTo>
                    <a:pt x="1126332" y="0"/>
                  </a:lnTo>
                  <a:close/>
                </a:path>
              </a:pathLst>
            </a:custGeom>
            <a:solidFill>
              <a:srgbClr val="178BB7"/>
            </a:solidFill>
          </p:spPr>
          <p:txBody>
            <a:bodyPr wrap="square" lIns="0" tIns="0" rIns="0" bIns="0" rtlCol="0"/>
            <a:lstStyle/>
            <a:p>
              <a:endParaRPr/>
            </a:p>
          </p:txBody>
        </p:sp>
        <p:sp>
          <p:nvSpPr>
            <p:cNvPr id="10" name="object 10"/>
            <p:cNvSpPr/>
            <p:nvPr/>
          </p:nvSpPr>
          <p:spPr>
            <a:xfrm>
              <a:off x="5353050" y="3778250"/>
              <a:ext cx="2364740" cy="393700"/>
            </a:xfrm>
            <a:custGeom>
              <a:avLst/>
              <a:gdLst/>
              <a:ahLst/>
              <a:cxnLst/>
              <a:rect l="l" t="t" r="r" b="b"/>
              <a:pathLst>
                <a:path w="2364740" h="393700">
                  <a:moveTo>
                    <a:pt x="1175543" y="375"/>
                  </a:moveTo>
                  <a:lnTo>
                    <a:pt x="1106627" y="2159"/>
                  </a:lnTo>
                  <a:lnTo>
                    <a:pt x="1038963" y="5356"/>
                  </a:lnTo>
                  <a:lnTo>
                    <a:pt x="972668" y="9924"/>
                  </a:lnTo>
                  <a:lnTo>
                    <a:pt x="907861" y="15820"/>
                  </a:lnTo>
                  <a:lnTo>
                    <a:pt x="844660" y="22999"/>
                  </a:lnTo>
                  <a:lnTo>
                    <a:pt x="783184" y="31419"/>
                  </a:lnTo>
                  <a:lnTo>
                    <a:pt x="723551" y="41036"/>
                  </a:lnTo>
                  <a:lnTo>
                    <a:pt x="665880" y="51807"/>
                  </a:lnTo>
                  <a:lnTo>
                    <a:pt x="610290" y="63690"/>
                  </a:lnTo>
                  <a:lnTo>
                    <a:pt x="556899" y="76639"/>
                  </a:lnTo>
                  <a:lnTo>
                    <a:pt x="505825" y="90613"/>
                  </a:lnTo>
                  <a:lnTo>
                    <a:pt x="457188" y="105568"/>
                  </a:lnTo>
                  <a:lnTo>
                    <a:pt x="411104" y="121461"/>
                  </a:lnTo>
                  <a:lnTo>
                    <a:pt x="367694" y="138248"/>
                  </a:lnTo>
                  <a:lnTo>
                    <a:pt x="327076" y="155886"/>
                  </a:lnTo>
                  <a:lnTo>
                    <a:pt x="289368" y="174332"/>
                  </a:lnTo>
                  <a:lnTo>
                    <a:pt x="254688" y="193542"/>
                  </a:lnTo>
                  <a:lnTo>
                    <a:pt x="194890" y="234083"/>
                  </a:lnTo>
                  <a:lnTo>
                    <a:pt x="148628" y="277164"/>
                  </a:lnTo>
                  <a:lnTo>
                    <a:pt x="116852" y="322436"/>
                  </a:lnTo>
                  <a:lnTo>
                    <a:pt x="100510" y="369555"/>
                  </a:lnTo>
                  <a:lnTo>
                    <a:pt x="98423" y="393699"/>
                  </a:lnTo>
                  <a:lnTo>
                    <a:pt x="0" y="393700"/>
                  </a:lnTo>
                  <a:lnTo>
                    <a:pt x="8143" y="346113"/>
                  </a:lnTo>
                  <a:lnTo>
                    <a:pt x="31946" y="300212"/>
                  </a:lnTo>
                  <a:lnTo>
                    <a:pt x="70466" y="256325"/>
                  </a:lnTo>
                  <a:lnTo>
                    <a:pt x="122759" y="214781"/>
                  </a:lnTo>
                  <a:lnTo>
                    <a:pt x="187885" y="175911"/>
                  </a:lnTo>
                  <a:lnTo>
                    <a:pt x="224964" y="157582"/>
                  </a:lnTo>
                  <a:lnTo>
                    <a:pt x="264899" y="140044"/>
                  </a:lnTo>
                  <a:lnTo>
                    <a:pt x="307570" y="123339"/>
                  </a:lnTo>
                  <a:lnTo>
                    <a:pt x="352859" y="107508"/>
                  </a:lnTo>
                  <a:lnTo>
                    <a:pt x="400650" y="92593"/>
                  </a:lnTo>
                  <a:lnTo>
                    <a:pt x="450824" y="78634"/>
                  </a:lnTo>
                  <a:lnTo>
                    <a:pt x="503263" y="65673"/>
                  </a:lnTo>
                  <a:lnTo>
                    <a:pt x="557850" y="53751"/>
                  </a:lnTo>
                  <a:lnTo>
                    <a:pt x="614467" y="42909"/>
                  </a:lnTo>
                  <a:lnTo>
                    <a:pt x="672995" y="33189"/>
                  </a:lnTo>
                  <a:lnTo>
                    <a:pt x="733318" y="24630"/>
                  </a:lnTo>
                  <a:lnTo>
                    <a:pt x="795317" y="17276"/>
                  </a:lnTo>
                  <a:lnTo>
                    <a:pt x="858874" y="11166"/>
                  </a:lnTo>
                  <a:lnTo>
                    <a:pt x="923872" y="6343"/>
                  </a:lnTo>
                  <a:lnTo>
                    <a:pt x="990193" y="2846"/>
                  </a:lnTo>
                  <a:lnTo>
                    <a:pt x="1057719" y="718"/>
                  </a:lnTo>
                  <a:lnTo>
                    <a:pt x="1126332" y="0"/>
                  </a:lnTo>
                  <a:lnTo>
                    <a:pt x="1224757" y="0"/>
                  </a:lnTo>
                  <a:lnTo>
                    <a:pt x="1288600" y="627"/>
                  </a:lnTo>
                  <a:lnTo>
                    <a:pt x="1351655" y="2490"/>
                  </a:lnTo>
                  <a:lnTo>
                    <a:pt x="1413811" y="5558"/>
                  </a:lnTo>
                  <a:lnTo>
                    <a:pt x="1474958" y="9800"/>
                  </a:lnTo>
                  <a:lnTo>
                    <a:pt x="1534983" y="15189"/>
                  </a:lnTo>
                  <a:lnTo>
                    <a:pt x="1593778" y="21692"/>
                  </a:lnTo>
                  <a:lnTo>
                    <a:pt x="1651231" y="29281"/>
                  </a:lnTo>
                  <a:lnTo>
                    <a:pt x="1707231" y="37924"/>
                  </a:lnTo>
                  <a:lnTo>
                    <a:pt x="1761668" y="47593"/>
                  </a:lnTo>
                  <a:lnTo>
                    <a:pt x="1814431" y="58258"/>
                  </a:lnTo>
                  <a:lnTo>
                    <a:pt x="1865409" y="69887"/>
                  </a:lnTo>
                  <a:lnTo>
                    <a:pt x="1914491" y="82452"/>
                  </a:lnTo>
                  <a:lnTo>
                    <a:pt x="1961567" y="95923"/>
                  </a:lnTo>
                  <a:lnTo>
                    <a:pt x="2006526" y="110268"/>
                  </a:lnTo>
                  <a:lnTo>
                    <a:pt x="2049258" y="125459"/>
                  </a:lnTo>
                  <a:lnTo>
                    <a:pt x="2089651" y="141466"/>
                  </a:lnTo>
                  <a:lnTo>
                    <a:pt x="2127594" y="158258"/>
                  </a:lnTo>
                  <a:lnTo>
                    <a:pt x="2162978" y="175805"/>
                  </a:lnTo>
                  <a:lnTo>
                    <a:pt x="2225623" y="213046"/>
                  </a:lnTo>
                  <a:lnTo>
                    <a:pt x="2276700" y="252949"/>
                  </a:lnTo>
                  <a:lnTo>
                    <a:pt x="2315323" y="295275"/>
                  </a:lnTo>
                  <a:lnTo>
                    <a:pt x="2364535" y="295275"/>
                  </a:lnTo>
                  <a:lnTo>
                    <a:pt x="2301876" y="393700"/>
                  </a:lnTo>
                  <a:lnTo>
                    <a:pt x="2167686" y="295275"/>
                  </a:lnTo>
                  <a:lnTo>
                    <a:pt x="2216896" y="295275"/>
                  </a:lnTo>
                  <a:lnTo>
                    <a:pt x="2199196" y="273824"/>
                  </a:lnTo>
                  <a:lnTo>
                    <a:pt x="2154236" y="232680"/>
                  </a:lnTo>
                  <a:lnTo>
                    <a:pt x="2097264" y="194078"/>
                  </a:lnTo>
                  <a:lnTo>
                    <a:pt x="2029167" y="158258"/>
                  </a:lnTo>
                  <a:lnTo>
                    <a:pt x="1991224" y="141466"/>
                  </a:lnTo>
                  <a:lnTo>
                    <a:pt x="1950831" y="125459"/>
                  </a:lnTo>
                  <a:lnTo>
                    <a:pt x="1908100" y="110268"/>
                  </a:lnTo>
                  <a:lnTo>
                    <a:pt x="1863140" y="95923"/>
                  </a:lnTo>
                  <a:lnTo>
                    <a:pt x="1816064" y="82452"/>
                  </a:lnTo>
                  <a:lnTo>
                    <a:pt x="1766982" y="69887"/>
                  </a:lnTo>
                  <a:lnTo>
                    <a:pt x="1716004" y="58258"/>
                  </a:lnTo>
                  <a:lnTo>
                    <a:pt x="1663241" y="47593"/>
                  </a:lnTo>
                  <a:lnTo>
                    <a:pt x="1608805" y="37924"/>
                  </a:lnTo>
                  <a:lnTo>
                    <a:pt x="1552804" y="29281"/>
                  </a:lnTo>
                  <a:lnTo>
                    <a:pt x="1495352" y="21692"/>
                  </a:lnTo>
                  <a:lnTo>
                    <a:pt x="1436557" y="15189"/>
                  </a:lnTo>
                  <a:lnTo>
                    <a:pt x="1376531" y="9800"/>
                  </a:lnTo>
                  <a:lnTo>
                    <a:pt x="1315384" y="5558"/>
                  </a:lnTo>
                  <a:lnTo>
                    <a:pt x="1253228" y="2490"/>
                  </a:lnTo>
                  <a:lnTo>
                    <a:pt x="1190173" y="627"/>
                  </a:lnTo>
                  <a:lnTo>
                    <a:pt x="1126330" y="0"/>
                  </a:lnTo>
                </a:path>
              </a:pathLst>
            </a:custGeom>
            <a:ln w="12700">
              <a:solidFill>
                <a:srgbClr val="000000"/>
              </a:solidFill>
            </a:ln>
          </p:spPr>
          <p:txBody>
            <a:bodyPr wrap="square" lIns="0" tIns="0" rIns="0" bIns="0" rtlCol="0"/>
            <a:lstStyle/>
            <a:p>
              <a:endParaRPr/>
            </a:p>
          </p:txBody>
        </p:sp>
        <p:sp>
          <p:nvSpPr>
            <p:cNvPr id="11" name="object 11"/>
            <p:cNvSpPr/>
            <p:nvPr/>
          </p:nvSpPr>
          <p:spPr>
            <a:xfrm>
              <a:off x="5973768" y="3981450"/>
              <a:ext cx="826769" cy="266700"/>
            </a:xfrm>
            <a:custGeom>
              <a:avLst/>
              <a:gdLst/>
              <a:ahLst/>
              <a:cxnLst/>
              <a:rect l="l" t="t" r="r" b="b"/>
              <a:pathLst>
                <a:path w="826770" h="266700">
                  <a:moveTo>
                    <a:pt x="826288" y="0"/>
                  </a:moveTo>
                  <a:lnTo>
                    <a:pt x="759612" y="0"/>
                  </a:lnTo>
                  <a:lnTo>
                    <a:pt x="696028" y="952"/>
                  </a:lnTo>
                  <a:lnTo>
                    <a:pt x="633709" y="3765"/>
                  </a:lnTo>
                  <a:lnTo>
                    <a:pt x="572902" y="8368"/>
                  </a:lnTo>
                  <a:lnTo>
                    <a:pt x="513858" y="14694"/>
                  </a:lnTo>
                  <a:lnTo>
                    <a:pt x="456824" y="22675"/>
                  </a:lnTo>
                  <a:lnTo>
                    <a:pt x="402049" y="32240"/>
                  </a:lnTo>
                  <a:lnTo>
                    <a:pt x="349784" y="43323"/>
                  </a:lnTo>
                  <a:lnTo>
                    <a:pt x="300275" y="55855"/>
                  </a:lnTo>
                  <a:lnTo>
                    <a:pt x="253773" y="69766"/>
                  </a:lnTo>
                  <a:lnTo>
                    <a:pt x="210526" y="84988"/>
                  </a:lnTo>
                  <a:lnTo>
                    <a:pt x="170783" y="101454"/>
                  </a:lnTo>
                  <a:lnTo>
                    <a:pt x="134793" y="119093"/>
                  </a:lnTo>
                  <a:lnTo>
                    <a:pt x="75066" y="157622"/>
                  </a:lnTo>
                  <a:lnTo>
                    <a:pt x="33337" y="200025"/>
                  </a:lnTo>
                  <a:lnTo>
                    <a:pt x="0" y="200025"/>
                  </a:lnTo>
                  <a:lnTo>
                    <a:pt x="42856" y="266700"/>
                  </a:lnTo>
                  <a:lnTo>
                    <a:pt x="133350" y="200025"/>
                  </a:lnTo>
                  <a:lnTo>
                    <a:pt x="100012" y="200025"/>
                  </a:lnTo>
                  <a:lnTo>
                    <a:pt x="118502" y="178373"/>
                  </a:lnTo>
                  <a:lnTo>
                    <a:pt x="169479" y="137839"/>
                  </a:lnTo>
                  <a:lnTo>
                    <a:pt x="237458" y="101454"/>
                  </a:lnTo>
                  <a:lnTo>
                    <a:pt x="277201" y="84988"/>
                  </a:lnTo>
                  <a:lnTo>
                    <a:pt x="320449" y="69766"/>
                  </a:lnTo>
                  <a:lnTo>
                    <a:pt x="366951" y="55855"/>
                  </a:lnTo>
                  <a:lnTo>
                    <a:pt x="416459" y="43323"/>
                  </a:lnTo>
                  <a:lnTo>
                    <a:pt x="468725" y="32240"/>
                  </a:lnTo>
                  <a:lnTo>
                    <a:pt x="523500" y="22675"/>
                  </a:lnTo>
                  <a:lnTo>
                    <a:pt x="580534" y="14694"/>
                  </a:lnTo>
                  <a:lnTo>
                    <a:pt x="639578" y="8368"/>
                  </a:lnTo>
                  <a:lnTo>
                    <a:pt x="700385" y="3765"/>
                  </a:lnTo>
                  <a:lnTo>
                    <a:pt x="762704" y="952"/>
                  </a:lnTo>
                  <a:lnTo>
                    <a:pt x="826288" y="0"/>
                  </a:lnTo>
                  <a:close/>
                </a:path>
              </a:pathLst>
            </a:custGeom>
            <a:solidFill>
              <a:srgbClr val="1CADE4"/>
            </a:solidFill>
          </p:spPr>
          <p:txBody>
            <a:bodyPr wrap="square" lIns="0" tIns="0" rIns="0" bIns="0" rtlCol="0"/>
            <a:lstStyle/>
            <a:p>
              <a:endParaRPr/>
            </a:p>
          </p:txBody>
        </p:sp>
        <p:sp>
          <p:nvSpPr>
            <p:cNvPr id="12" name="object 12"/>
            <p:cNvSpPr/>
            <p:nvPr/>
          </p:nvSpPr>
          <p:spPr>
            <a:xfrm>
              <a:off x="6766718" y="3981450"/>
              <a:ext cx="783590" cy="266700"/>
            </a:xfrm>
            <a:custGeom>
              <a:avLst/>
              <a:gdLst/>
              <a:ahLst/>
              <a:cxnLst/>
              <a:rect l="l" t="t" r="r" b="b"/>
              <a:pathLst>
                <a:path w="783590" h="266700">
                  <a:moveTo>
                    <a:pt x="33337" y="0"/>
                  </a:moveTo>
                  <a:lnTo>
                    <a:pt x="0" y="264"/>
                  </a:lnTo>
                  <a:lnTo>
                    <a:pt x="69818" y="2518"/>
                  </a:lnTo>
                  <a:lnTo>
                    <a:pt x="137588" y="6974"/>
                  </a:lnTo>
                  <a:lnTo>
                    <a:pt x="203029" y="13526"/>
                  </a:lnTo>
                  <a:lnTo>
                    <a:pt x="265858" y="22070"/>
                  </a:lnTo>
                  <a:lnTo>
                    <a:pt x="325794" y="32500"/>
                  </a:lnTo>
                  <a:lnTo>
                    <a:pt x="382555" y="44713"/>
                  </a:lnTo>
                  <a:lnTo>
                    <a:pt x="435859" y="58603"/>
                  </a:lnTo>
                  <a:lnTo>
                    <a:pt x="485424" y="74065"/>
                  </a:lnTo>
                  <a:lnTo>
                    <a:pt x="530969" y="90995"/>
                  </a:lnTo>
                  <a:lnTo>
                    <a:pt x="572211" y="109288"/>
                  </a:lnTo>
                  <a:lnTo>
                    <a:pt x="608868" y="128839"/>
                  </a:lnTo>
                  <a:lnTo>
                    <a:pt x="667303" y="171297"/>
                  </a:lnTo>
                  <a:lnTo>
                    <a:pt x="704017" y="217530"/>
                  </a:lnTo>
                  <a:lnTo>
                    <a:pt x="716756" y="266701"/>
                  </a:lnTo>
                  <a:lnTo>
                    <a:pt x="783431" y="266700"/>
                  </a:lnTo>
                  <a:lnTo>
                    <a:pt x="771346" y="218760"/>
                  </a:lnTo>
                  <a:lnTo>
                    <a:pt x="736503" y="173639"/>
                  </a:lnTo>
                  <a:lnTo>
                    <a:pt x="681021" y="132091"/>
                  </a:lnTo>
                  <a:lnTo>
                    <a:pt x="646202" y="112892"/>
                  </a:lnTo>
                  <a:lnTo>
                    <a:pt x="607018" y="94868"/>
                  </a:lnTo>
                  <a:lnTo>
                    <a:pt x="563733" y="78114"/>
                  </a:lnTo>
                  <a:lnTo>
                    <a:pt x="516613" y="62724"/>
                  </a:lnTo>
                  <a:lnTo>
                    <a:pt x="465921" y="48792"/>
                  </a:lnTo>
                  <a:lnTo>
                    <a:pt x="411924" y="36412"/>
                  </a:lnTo>
                  <a:lnTo>
                    <a:pt x="354885" y="25678"/>
                  </a:lnTo>
                  <a:lnTo>
                    <a:pt x="295069" y="16685"/>
                  </a:lnTo>
                  <a:lnTo>
                    <a:pt x="232742" y="9526"/>
                  </a:lnTo>
                  <a:lnTo>
                    <a:pt x="168167" y="4296"/>
                  </a:lnTo>
                  <a:lnTo>
                    <a:pt x="101611" y="1089"/>
                  </a:lnTo>
                  <a:lnTo>
                    <a:pt x="33337" y="0"/>
                  </a:lnTo>
                  <a:close/>
                </a:path>
              </a:pathLst>
            </a:custGeom>
            <a:solidFill>
              <a:srgbClr val="178BB7"/>
            </a:solidFill>
          </p:spPr>
          <p:txBody>
            <a:bodyPr wrap="square" lIns="0" tIns="0" rIns="0" bIns="0" rtlCol="0"/>
            <a:lstStyle/>
            <a:p>
              <a:endParaRPr/>
            </a:p>
          </p:txBody>
        </p:sp>
        <p:sp>
          <p:nvSpPr>
            <p:cNvPr id="13" name="object 13"/>
            <p:cNvSpPr/>
            <p:nvPr/>
          </p:nvSpPr>
          <p:spPr>
            <a:xfrm>
              <a:off x="5973768" y="3981450"/>
              <a:ext cx="1576705" cy="266700"/>
            </a:xfrm>
            <a:custGeom>
              <a:avLst/>
              <a:gdLst/>
              <a:ahLst/>
              <a:cxnLst/>
              <a:rect l="l" t="t" r="r" b="b"/>
              <a:pathLst>
                <a:path w="1576704" h="266700">
                  <a:moveTo>
                    <a:pt x="792949" y="264"/>
                  </a:moveTo>
                  <a:lnTo>
                    <a:pt x="862767" y="2518"/>
                  </a:lnTo>
                  <a:lnTo>
                    <a:pt x="930538" y="6974"/>
                  </a:lnTo>
                  <a:lnTo>
                    <a:pt x="995978" y="13526"/>
                  </a:lnTo>
                  <a:lnTo>
                    <a:pt x="1058808" y="22070"/>
                  </a:lnTo>
                  <a:lnTo>
                    <a:pt x="1118744" y="32500"/>
                  </a:lnTo>
                  <a:lnTo>
                    <a:pt x="1175505" y="44713"/>
                  </a:lnTo>
                  <a:lnTo>
                    <a:pt x="1228809" y="58603"/>
                  </a:lnTo>
                  <a:lnTo>
                    <a:pt x="1278374" y="74065"/>
                  </a:lnTo>
                  <a:lnTo>
                    <a:pt x="1323919" y="90995"/>
                  </a:lnTo>
                  <a:lnTo>
                    <a:pt x="1365160" y="109288"/>
                  </a:lnTo>
                  <a:lnTo>
                    <a:pt x="1401818" y="128839"/>
                  </a:lnTo>
                  <a:lnTo>
                    <a:pt x="1460252" y="171297"/>
                  </a:lnTo>
                  <a:lnTo>
                    <a:pt x="1496966" y="217530"/>
                  </a:lnTo>
                  <a:lnTo>
                    <a:pt x="1509706" y="266700"/>
                  </a:lnTo>
                  <a:lnTo>
                    <a:pt x="1576381" y="266700"/>
                  </a:lnTo>
                  <a:lnTo>
                    <a:pt x="1564296" y="218760"/>
                  </a:lnTo>
                  <a:lnTo>
                    <a:pt x="1529453" y="173639"/>
                  </a:lnTo>
                  <a:lnTo>
                    <a:pt x="1473971" y="132091"/>
                  </a:lnTo>
                  <a:lnTo>
                    <a:pt x="1439152" y="112892"/>
                  </a:lnTo>
                  <a:lnTo>
                    <a:pt x="1399968" y="94868"/>
                  </a:lnTo>
                  <a:lnTo>
                    <a:pt x="1356683" y="78114"/>
                  </a:lnTo>
                  <a:lnTo>
                    <a:pt x="1309563" y="62724"/>
                  </a:lnTo>
                  <a:lnTo>
                    <a:pt x="1258871" y="48792"/>
                  </a:lnTo>
                  <a:lnTo>
                    <a:pt x="1204873" y="36412"/>
                  </a:lnTo>
                  <a:lnTo>
                    <a:pt x="1147834" y="25678"/>
                  </a:lnTo>
                  <a:lnTo>
                    <a:pt x="1088019" y="16685"/>
                  </a:lnTo>
                  <a:lnTo>
                    <a:pt x="1025691" y="9526"/>
                  </a:lnTo>
                  <a:lnTo>
                    <a:pt x="961117" y="4296"/>
                  </a:lnTo>
                  <a:lnTo>
                    <a:pt x="894561" y="1089"/>
                  </a:lnTo>
                  <a:lnTo>
                    <a:pt x="826287" y="0"/>
                  </a:lnTo>
                  <a:lnTo>
                    <a:pt x="759612" y="0"/>
                  </a:lnTo>
                  <a:lnTo>
                    <a:pt x="696028" y="952"/>
                  </a:lnTo>
                  <a:lnTo>
                    <a:pt x="633709" y="3765"/>
                  </a:lnTo>
                  <a:lnTo>
                    <a:pt x="572902" y="8368"/>
                  </a:lnTo>
                  <a:lnTo>
                    <a:pt x="513857" y="14694"/>
                  </a:lnTo>
                  <a:lnTo>
                    <a:pt x="456824" y="22675"/>
                  </a:lnTo>
                  <a:lnTo>
                    <a:pt x="402049" y="32241"/>
                  </a:lnTo>
                  <a:lnTo>
                    <a:pt x="349783" y="43323"/>
                  </a:lnTo>
                  <a:lnTo>
                    <a:pt x="300275" y="55855"/>
                  </a:lnTo>
                  <a:lnTo>
                    <a:pt x="253773" y="69766"/>
                  </a:lnTo>
                  <a:lnTo>
                    <a:pt x="210526" y="84988"/>
                  </a:lnTo>
                  <a:lnTo>
                    <a:pt x="170782" y="101454"/>
                  </a:lnTo>
                  <a:lnTo>
                    <a:pt x="134792" y="119094"/>
                  </a:lnTo>
                  <a:lnTo>
                    <a:pt x="75065" y="157622"/>
                  </a:lnTo>
                  <a:lnTo>
                    <a:pt x="33337" y="200025"/>
                  </a:lnTo>
                  <a:lnTo>
                    <a:pt x="0" y="200025"/>
                  </a:lnTo>
                  <a:lnTo>
                    <a:pt x="42856" y="266700"/>
                  </a:lnTo>
                  <a:lnTo>
                    <a:pt x="133350" y="200025"/>
                  </a:lnTo>
                  <a:lnTo>
                    <a:pt x="100013" y="200025"/>
                  </a:lnTo>
                  <a:lnTo>
                    <a:pt x="118503" y="178373"/>
                  </a:lnTo>
                  <a:lnTo>
                    <a:pt x="169479" y="137839"/>
                  </a:lnTo>
                  <a:lnTo>
                    <a:pt x="237458" y="101454"/>
                  </a:lnTo>
                  <a:lnTo>
                    <a:pt x="277201" y="84988"/>
                  </a:lnTo>
                  <a:lnTo>
                    <a:pt x="320449" y="69766"/>
                  </a:lnTo>
                  <a:lnTo>
                    <a:pt x="366951" y="55855"/>
                  </a:lnTo>
                  <a:lnTo>
                    <a:pt x="416459" y="43323"/>
                  </a:lnTo>
                  <a:lnTo>
                    <a:pt x="468725" y="32241"/>
                  </a:lnTo>
                  <a:lnTo>
                    <a:pt x="523499" y="22675"/>
                  </a:lnTo>
                  <a:lnTo>
                    <a:pt x="580533" y="14694"/>
                  </a:lnTo>
                  <a:lnTo>
                    <a:pt x="639578" y="8368"/>
                  </a:lnTo>
                  <a:lnTo>
                    <a:pt x="700384" y="3765"/>
                  </a:lnTo>
                  <a:lnTo>
                    <a:pt x="762704" y="952"/>
                  </a:lnTo>
                  <a:lnTo>
                    <a:pt x="826288" y="0"/>
                  </a:lnTo>
                </a:path>
              </a:pathLst>
            </a:custGeom>
            <a:ln w="12700">
              <a:solidFill>
                <a:srgbClr val="000000"/>
              </a:solidFill>
            </a:ln>
          </p:spPr>
          <p:txBody>
            <a:bodyPr wrap="square" lIns="0" tIns="0" rIns="0" bIns="0" rtlCol="0"/>
            <a:lstStyle/>
            <a:p>
              <a:endParaRPr/>
            </a:p>
          </p:txBody>
        </p:sp>
        <p:sp>
          <p:nvSpPr>
            <p:cNvPr id="14" name="object 14"/>
            <p:cNvSpPr/>
            <p:nvPr/>
          </p:nvSpPr>
          <p:spPr>
            <a:xfrm>
              <a:off x="6833836" y="4108450"/>
              <a:ext cx="274320" cy="114300"/>
            </a:xfrm>
            <a:custGeom>
              <a:avLst/>
              <a:gdLst/>
              <a:ahLst/>
              <a:cxnLst/>
              <a:rect l="l" t="t" r="r" b="b"/>
              <a:pathLst>
                <a:path w="274320" h="114300">
                  <a:moveTo>
                    <a:pt x="274195" y="0"/>
                  </a:moveTo>
                  <a:lnTo>
                    <a:pt x="245602" y="0"/>
                  </a:lnTo>
                  <a:lnTo>
                    <a:pt x="182323" y="4070"/>
                  </a:lnTo>
                  <a:lnTo>
                    <a:pt x="124952" y="15640"/>
                  </a:lnTo>
                  <a:lnTo>
                    <a:pt x="76089" y="33748"/>
                  </a:lnTo>
                  <a:lnTo>
                    <a:pt x="38329" y="57430"/>
                  </a:lnTo>
                  <a:lnTo>
                    <a:pt x="14270" y="85725"/>
                  </a:lnTo>
                  <a:lnTo>
                    <a:pt x="0" y="85725"/>
                  </a:lnTo>
                  <a:lnTo>
                    <a:pt x="20981" y="114300"/>
                  </a:lnTo>
                  <a:lnTo>
                    <a:pt x="57137" y="85725"/>
                  </a:lnTo>
                  <a:lnTo>
                    <a:pt x="42865" y="85725"/>
                  </a:lnTo>
                  <a:lnTo>
                    <a:pt x="66923" y="57430"/>
                  </a:lnTo>
                  <a:lnTo>
                    <a:pt x="104683" y="33748"/>
                  </a:lnTo>
                  <a:lnTo>
                    <a:pt x="153546" y="15640"/>
                  </a:lnTo>
                  <a:lnTo>
                    <a:pt x="210916" y="4070"/>
                  </a:lnTo>
                  <a:lnTo>
                    <a:pt x="274195" y="0"/>
                  </a:lnTo>
                  <a:close/>
                </a:path>
              </a:pathLst>
            </a:custGeom>
            <a:solidFill>
              <a:srgbClr val="1CADE4"/>
            </a:solidFill>
          </p:spPr>
          <p:txBody>
            <a:bodyPr wrap="square" lIns="0" tIns="0" rIns="0" bIns="0" rtlCol="0"/>
            <a:lstStyle/>
            <a:p>
              <a:endParaRPr/>
            </a:p>
          </p:txBody>
        </p:sp>
        <p:pic>
          <p:nvPicPr>
            <p:cNvPr id="15" name="object 15"/>
            <p:cNvPicPr/>
            <p:nvPr/>
          </p:nvPicPr>
          <p:blipFill>
            <a:blip r:embed="rId3" cstate="print"/>
            <a:stretch>
              <a:fillRect/>
            </a:stretch>
          </p:blipFill>
          <p:spPr>
            <a:xfrm>
              <a:off x="7093736" y="4108450"/>
              <a:ext cx="253213" cy="114300"/>
            </a:xfrm>
            <a:prstGeom prst="rect">
              <a:avLst/>
            </a:prstGeom>
          </p:spPr>
        </p:pic>
        <p:sp>
          <p:nvSpPr>
            <p:cNvPr id="16" name="object 16"/>
            <p:cNvSpPr/>
            <p:nvPr/>
          </p:nvSpPr>
          <p:spPr>
            <a:xfrm>
              <a:off x="6833836" y="4108450"/>
              <a:ext cx="513715" cy="114300"/>
            </a:xfrm>
            <a:custGeom>
              <a:avLst/>
              <a:gdLst/>
              <a:ahLst/>
              <a:cxnLst/>
              <a:rect l="l" t="t" r="r" b="b"/>
              <a:pathLst>
                <a:path w="513715" h="114300">
                  <a:moveTo>
                    <a:pt x="259899" y="205"/>
                  </a:moveTo>
                  <a:lnTo>
                    <a:pt x="320347" y="5713"/>
                  </a:lnTo>
                  <a:lnTo>
                    <a:pt x="374211" y="17955"/>
                  </a:lnTo>
                  <a:lnTo>
                    <a:pt x="419524" y="35933"/>
                  </a:lnTo>
                  <a:lnTo>
                    <a:pt x="454323" y="58648"/>
                  </a:lnTo>
                  <a:lnTo>
                    <a:pt x="484520" y="114300"/>
                  </a:lnTo>
                  <a:lnTo>
                    <a:pt x="513113" y="114300"/>
                  </a:lnTo>
                  <a:lnTo>
                    <a:pt x="480494" y="56610"/>
                  </a:lnTo>
                  <a:lnTo>
                    <a:pt x="443136" y="33477"/>
                  </a:lnTo>
                  <a:lnTo>
                    <a:pt x="394782" y="15605"/>
                  </a:lnTo>
                  <a:lnTo>
                    <a:pt x="337710" y="4082"/>
                  </a:lnTo>
                  <a:lnTo>
                    <a:pt x="274196" y="0"/>
                  </a:lnTo>
                  <a:lnTo>
                    <a:pt x="245602" y="0"/>
                  </a:lnTo>
                  <a:lnTo>
                    <a:pt x="182323" y="4070"/>
                  </a:lnTo>
                  <a:lnTo>
                    <a:pt x="124953" y="15641"/>
                  </a:lnTo>
                  <a:lnTo>
                    <a:pt x="76090" y="33748"/>
                  </a:lnTo>
                  <a:lnTo>
                    <a:pt x="38330" y="57430"/>
                  </a:lnTo>
                  <a:lnTo>
                    <a:pt x="14272" y="85725"/>
                  </a:lnTo>
                  <a:lnTo>
                    <a:pt x="0" y="85725"/>
                  </a:lnTo>
                  <a:lnTo>
                    <a:pt x="20982" y="114300"/>
                  </a:lnTo>
                  <a:lnTo>
                    <a:pt x="57137" y="85725"/>
                  </a:lnTo>
                  <a:lnTo>
                    <a:pt x="42865" y="85725"/>
                  </a:lnTo>
                  <a:lnTo>
                    <a:pt x="66924" y="57430"/>
                  </a:lnTo>
                  <a:lnTo>
                    <a:pt x="104683" y="33748"/>
                  </a:lnTo>
                  <a:lnTo>
                    <a:pt x="153547" y="15641"/>
                  </a:lnTo>
                  <a:lnTo>
                    <a:pt x="210917" y="4070"/>
                  </a:lnTo>
                  <a:lnTo>
                    <a:pt x="274195" y="0"/>
                  </a:lnTo>
                </a:path>
              </a:pathLst>
            </a:custGeom>
            <a:ln w="12700">
              <a:solidFill>
                <a:srgbClr val="000000"/>
              </a:solidFill>
            </a:ln>
          </p:spPr>
          <p:txBody>
            <a:bodyPr wrap="square" lIns="0" tIns="0" rIns="0" bIns="0" rtlCol="0"/>
            <a:lstStyle/>
            <a:p>
              <a:endParaRPr/>
            </a:p>
          </p:txBody>
        </p:sp>
      </p:grpSp>
      <p:sp>
        <p:nvSpPr>
          <p:cNvPr id="17" name="object 17"/>
          <p:cNvSpPr txBox="1"/>
          <p:nvPr/>
        </p:nvSpPr>
        <p:spPr>
          <a:xfrm>
            <a:off x="6389912" y="3494858"/>
            <a:ext cx="854075" cy="1031875"/>
          </a:xfrm>
          <a:prstGeom prst="rect">
            <a:avLst/>
          </a:prstGeom>
        </p:spPr>
        <p:txBody>
          <a:bodyPr vert="horz" wrap="square" lIns="0" tIns="27939" rIns="0" bIns="0" rtlCol="0">
            <a:spAutoFit/>
          </a:bodyPr>
          <a:lstStyle/>
          <a:p>
            <a:pPr marL="598170" marR="5080" indent="-193040">
              <a:lnSpc>
                <a:spcPts val="1600"/>
              </a:lnSpc>
              <a:spcBef>
                <a:spcPts val="219"/>
              </a:spcBef>
            </a:pPr>
            <a:r>
              <a:rPr sz="1400" dirty="0">
                <a:solidFill>
                  <a:srgbClr val="595959"/>
                </a:solidFill>
                <a:latin typeface="Times New Roman"/>
                <a:cs typeface="Times New Roman"/>
              </a:rPr>
              <a:t>Co</a:t>
            </a:r>
            <a:r>
              <a:rPr sz="1400" spc="-5" dirty="0">
                <a:solidFill>
                  <a:srgbClr val="595959"/>
                </a:solidFill>
                <a:latin typeface="Times New Roman"/>
                <a:cs typeface="Times New Roman"/>
              </a:rPr>
              <a:t>m</a:t>
            </a:r>
            <a:r>
              <a:rPr sz="1400" dirty="0">
                <a:solidFill>
                  <a:srgbClr val="595959"/>
                </a:solidFill>
                <a:latin typeface="Times New Roman"/>
                <a:cs typeface="Times New Roman"/>
              </a:rPr>
              <a:t>p  l</a:t>
            </a:r>
            <a:endParaRPr sz="1400">
              <a:latin typeface="Times New Roman"/>
              <a:cs typeface="Times New Roman"/>
            </a:endParaRPr>
          </a:p>
          <a:p>
            <a:pPr marL="139700" marR="12700" indent="-127635">
              <a:lnSpc>
                <a:spcPts val="2340"/>
              </a:lnSpc>
              <a:spcBef>
                <a:spcPts val="20"/>
              </a:spcBef>
            </a:pPr>
            <a:r>
              <a:rPr sz="1400" spc="-5" dirty="0">
                <a:solidFill>
                  <a:srgbClr val="595959"/>
                </a:solidFill>
                <a:latin typeface="Times New Roman"/>
                <a:cs typeface="Times New Roman"/>
              </a:rPr>
              <a:t>Amod </a:t>
            </a:r>
            <a:r>
              <a:rPr sz="1400" dirty="0">
                <a:solidFill>
                  <a:srgbClr val="595959"/>
                </a:solidFill>
                <a:latin typeface="Times New Roman"/>
                <a:cs typeface="Times New Roman"/>
              </a:rPr>
              <a:t> </a:t>
            </a:r>
            <a:r>
              <a:rPr sz="1400" spc="-140" dirty="0">
                <a:solidFill>
                  <a:srgbClr val="595959"/>
                </a:solidFill>
                <a:latin typeface="Times New Roman"/>
                <a:cs typeface="Times New Roman"/>
              </a:rPr>
              <a:t>Y</a:t>
            </a:r>
            <a:r>
              <a:rPr sz="1400" dirty="0">
                <a:solidFill>
                  <a:srgbClr val="595959"/>
                </a:solidFill>
                <a:latin typeface="Times New Roman"/>
                <a:cs typeface="Times New Roman"/>
              </a:rPr>
              <a:t>o</a:t>
            </a:r>
            <a:r>
              <a:rPr sz="1400" spc="-5" dirty="0">
                <a:solidFill>
                  <a:srgbClr val="595959"/>
                </a:solidFill>
                <a:latin typeface="Times New Roman"/>
                <a:cs typeface="Times New Roman"/>
              </a:rPr>
              <a:t>r</a:t>
            </a:r>
            <a:r>
              <a:rPr sz="1400" dirty="0">
                <a:solidFill>
                  <a:srgbClr val="595959"/>
                </a:solidFill>
                <a:latin typeface="Times New Roman"/>
                <a:cs typeface="Times New Roman"/>
              </a:rPr>
              <a:t>k</a:t>
            </a:r>
            <a:r>
              <a:rPr sz="1400" spc="5" dirty="0">
                <a:solidFill>
                  <a:srgbClr val="595959"/>
                </a:solidFill>
                <a:latin typeface="Times New Roman"/>
                <a:cs typeface="Times New Roman"/>
              </a:rPr>
              <a:t>s</a:t>
            </a:r>
            <a:r>
              <a:rPr sz="1400" dirty="0">
                <a:solidFill>
                  <a:srgbClr val="595959"/>
                </a:solidFill>
                <a:latin typeface="Times New Roman"/>
                <a:cs typeface="Times New Roman"/>
              </a:rPr>
              <a:t>h</a:t>
            </a:r>
            <a:r>
              <a:rPr sz="1400" spc="-5" dirty="0">
                <a:solidFill>
                  <a:srgbClr val="595959"/>
                </a:solidFill>
                <a:latin typeface="Times New Roman"/>
                <a:cs typeface="Times New Roman"/>
              </a:rPr>
              <a:t>ir</a:t>
            </a:r>
            <a:r>
              <a:rPr sz="1400" dirty="0">
                <a:solidFill>
                  <a:srgbClr val="595959"/>
                </a:solidFill>
                <a:latin typeface="Times New Roman"/>
                <a:cs typeface="Times New Roman"/>
              </a:rPr>
              <a:t>e</a:t>
            </a:r>
            <a:endParaRPr sz="1400">
              <a:latin typeface="Times New Roman"/>
              <a:cs typeface="Times New Roman"/>
            </a:endParaRPr>
          </a:p>
        </p:txBody>
      </p:sp>
      <p:sp>
        <p:nvSpPr>
          <p:cNvPr id="21" name="object 21"/>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2" name="object 22"/>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6</a:t>
            </a:r>
          </a:p>
        </p:txBody>
      </p:sp>
      <p:sp>
        <p:nvSpPr>
          <p:cNvPr id="18" name="object 18"/>
          <p:cNvSpPr txBox="1"/>
          <p:nvPr/>
        </p:nvSpPr>
        <p:spPr>
          <a:xfrm>
            <a:off x="802651" y="3466063"/>
            <a:ext cx="4630420" cy="1060450"/>
          </a:xfrm>
          <a:prstGeom prst="rect">
            <a:avLst/>
          </a:prstGeom>
        </p:spPr>
        <p:txBody>
          <a:bodyPr vert="horz" wrap="square" lIns="0" tIns="12700" rIns="0" bIns="0" rtlCol="0">
            <a:spAutoFit/>
          </a:bodyPr>
          <a:lstStyle/>
          <a:p>
            <a:pPr marL="1643380" marR="215900" indent="-1631314">
              <a:lnSpc>
                <a:spcPct val="113500"/>
              </a:lnSpc>
              <a:spcBef>
                <a:spcPts val="100"/>
              </a:spcBef>
              <a:tabLst>
                <a:tab pos="2074545" algn="l"/>
                <a:tab pos="3891279" algn="l"/>
              </a:tabLst>
            </a:pPr>
            <a:r>
              <a:rPr sz="1400" dirty="0">
                <a:solidFill>
                  <a:srgbClr val="595959"/>
                </a:solidFill>
                <a:latin typeface="Times New Roman"/>
                <a:cs typeface="Times New Roman"/>
              </a:rPr>
              <a:t>N</a:t>
            </a:r>
            <a:r>
              <a:rPr sz="1400" spc="5" dirty="0">
                <a:solidFill>
                  <a:srgbClr val="595959"/>
                </a:solidFill>
                <a:latin typeface="Times New Roman"/>
                <a:cs typeface="Times New Roman"/>
              </a:rPr>
              <a:t>s</a:t>
            </a:r>
            <a:r>
              <a:rPr sz="1400" dirty="0">
                <a:solidFill>
                  <a:srgbClr val="595959"/>
                </a:solidFill>
                <a:latin typeface="Times New Roman"/>
                <a:cs typeface="Times New Roman"/>
              </a:rPr>
              <a:t>ubj		</a:t>
            </a:r>
            <a:r>
              <a:rPr sz="1400" spc="-10" dirty="0">
                <a:solidFill>
                  <a:srgbClr val="595959"/>
                </a:solidFill>
                <a:latin typeface="Times New Roman"/>
                <a:cs typeface="Times New Roman"/>
              </a:rPr>
              <a:t>T</a:t>
            </a:r>
            <a:r>
              <a:rPr sz="1400" spc="-5" dirty="0">
                <a:solidFill>
                  <a:srgbClr val="595959"/>
                </a:solidFill>
                <a:latin typeface="Times New Roman"/>
                <a:cs typeface="Times New Roman"/>
              </a:rPr>
              <a:t>m</a:t>
            </a:r>
            <a:r>
              <a:rPr sz="1400" dirty="0">
                <a:solidFill>
                  <a:srgbClr val="595959"/>
                </a:solidFill>
                <a:latin typeface="Times New Roman"/>
                <a:cs typeface="Times New Roman"/>
              </a:rPr>
              <a:t>od	Rc</a:t>
            </a:r>
            <a:r>
              <a:rPr sz="1400" spc="-5" dirty="0">
                <a:solidFill>
                  <a:srgbClr val="595959"/>
                </a:solidFill>
                <a:latin typeface="Times New Roman"/>
                <a:cs typeface="Times New Roman"/>
              </a:rPr>
              <a:t>m</a:t>
            </a:r>
            <a:r>
              <a:rPr sz="1400" dirty="0">
                <a:solidFill>
                  <a:srgbClr val="595959"/>
                </a:solidFill>
                <a:latin typeface="Times New Roman"/>
                <a:cs typeface="Times New Roman"/>
              </a:rPr>
              <a:t>od  Dobj</a:t>
            </a:r>
            <a:endParaRPr sz="1400">
              <a:latin typeface="Times New Roman"/>
              <a:cs typeface="Times New Roman"/>
            </a:endParaRPr>
          </a:p>
          <a:p>
            <a:pPr marL="1293495">
              <a:lnSpc>
                <a:spcPts val="1260"/>
              </a:lnSpc>
              <a:tabLst>
                <a:tab pos="3493135" algn="l"/>
              </a:tabLst>
            </a:pPr>
            <a:r>
              <a:rPr sz="1400" dirty="0">
                <a:solidFill>
                  <a:srgbClr val="595959"/>
                </a:solidFill>
                <a:latin typeface="Times New Roman"/>
                <a:cs typeface="Times New Roman"/>
              </a:rPr>
              <a:t>Det	Rel</a:t>
            </a:r>
            <a:endParaRPr sz="1400">
              <a:latin typeface="Times New Roman"/>
              <a:cs typeface="Times New Roman"/>
            </a:endParaRPr>
          </a:p>
          <a:p>
            <a:pPr>
              <a:lnSpc>
                <a:spcPct val="100000"/>
              </a:lnSpc>
              <a:spcBef>
                <a:spcPts val="15"/>
              </a:spcBef>
            </a:pPr>
            <a:endParaRPr sz="1200">
              <a:latin typeface="Times New Roman"/>
              <a:cs typeface="Times New Roman"/>
            </a:endParaRPr>
          </a:p>
          <a:p>
            <a:pPr marL="133350">
              <a:lnSpc>
                <a:spcPct val="100000"/>
              </a:lnSpc>
              <a:tabLst>
                <a:tab pos="690245" algn="l"/>
                <a:tab pos="1335405" algn="l"/>
                <a:tab pos="1868170" algn="l"/>
                <a:tab pos="2463165" algn="l"/>
                <a:tab pos="3504565" algn="l"/>
                <a:tab pos="4340225" algn="l"/>
              </a:tabLst>
            </a:pPr>
            <a:r>
              <a:rPr sz="1400" spc="5" dirty="0">
                <a:solidFill>
                  <a:srgbClr val="595959"/>
                </a:solidFill>
                <a:latin typeface="Times New Roman"/>
                <a:cs typeface="Times New Roman"/>
              </a:rPr>
              <a:t>J</a:t>
            </a:r>
            <a:r>
              <a:rPr sz="1400" dirty="0">
                <a:solidFill>
                  <a:srgbClr val="595959"/>
                </a:solidFill>
                <a:latin typeface="Times New Roman"/>
                <a:cs typeface="Times New Roman"/>
              </a:rPr>
              <a:t>ohn	</a:t>
            </a:r>
            <a:r>
              <a:rPr sz="1400" spc="5" dirty="0">
                <a:solidFill>
                  <a:srgbClr val="595959"/>
                </a:solidFill>
                <a:latin typeface="Times New Roman"/>
                <a:cs typeface="Times New Roman"/>
              </a:rPr>
              <a:t>s</a:t>
            </a:r>
            <a:r>
              <a:rPr sz="1400" dirty="0">
                <a:solidFill>
                  <a:srgbClr val="595959"/>
                </a:solidFill>
                <a:latin typeface="Times New Roman"/>
                <a:cs typeface="Times New Roman"/>
              </a:rPr>
              <a:t>aw	a	dog	ye</a:t>
            </a:r>
            <a:r>
              <a:rPr sz="1400" spc="5" dirty="0">
                <a:solidFill>
                  <a:srgbClr val="595959"/>
                </a:solidFill>
                <a:latin typeface="Times New Roman"/>
                <a:cs typeface="Times New Roman"/>
              </a:rPr>
              <a:t>s</a:t>
            </a:r>
            <a:r>
              <a:rPr sz="1400" spc="-5" dirty="0">
                <a:solidFill>
                  <a:srgbClr val="595959"/>
                </a:solidFill>
                <a:latin typeface="Times New Roman"/>
                <a:cs typeface="Times New Roman"/>
              </a:rPr>
              <a:t>t</a:t>
            </a:r>
            <a:r>
              <a:rPr sz="1400" dirty="0">
                <a:solidFill>
                  <a:srgbClr val="595959"/>
                </a:solidFill>
                <a:latin typeface="Times New Roman"/>
                <a:cs typeface="Times New Roman"/>
              </a:rPr>
              <a:t>e</a:t>
            </a:r>
            <a:r>
              <a:rPr sz="1400" spc="-5" dirty="0">
                <a:solidFill>
                  <a:srgbClr val="595959"/>
                </a:solidFill>
                <a:latin typeface="Times New Roman"/>
                <a:cs typeface="Times New Roman"/>
              </a:rPr>
              <a:t>r</a:t>
            </a:r>
            <a:r>
              <a:rPr sz="1400" dirty="0">
                <a:solidFill>
                  <a:srgbClr val="595959"/>
                </a:solidFill>
                <a:latin typeface="Times New Roman"/>
                <a:cs typeface="Times New Roman"/>
              </a:rPr>
              <a:t>day	wh</a:t>
            </a:r>
            <a:r>
              <a:rPr sz="1400" spc="-5" dirty="0">
                <a:solidFill>
                  <a:srgbClr val="595959"/>
                </a:solidFill>
                <a:latin typeface="Times New Roman"/>
                <a:cs typeface="Times New Roman"/>
              </a:rPr>
              <a:t>i</a:t>
            </a:r>
            <a:r>
              <a:rPr sz="1400" dirty="0">
                <a:solidFill>
                  <a:srgbClr val="595959"/>
                </a:solidFill>
                <a:latin typeface="Times New Roman"/>
                <a:cs typeface="Times New Roman"/>
              </a:rPr>
              <a:t>ch	was</a:t>
            </a:r>
            <a:endParaRPr sz="1400">
              <a:latin typeface="Times New Roman"/>
              <a:cs typeface="Times New Roman"/>
            </a:endParaRPr>
          </a:p>
        </p:txBody>
      </p:sp>
      <p:sp>
        <p:nvSpPr>
          <p:cNvPr id="19" name="object 19"/>
          <p:cNvSpPr txBox="1"/>
          <p:nvPr/>
        </p:nvSpPr>
        <p:spPr>
          <a:xfrm>
            <a:off x="5978337" y="4287352"/>
            <a:ext cx="10477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a</a:t>
            </a:r>
            <a:endParaRPr sz="1400">
              <a:latin typeface="Times New Roman"/>
              <a:cs typeface="Times New Roman"/>
            </a:endParaRPr>
          </a:p>
        </p:txBody>
      </p:sp>
      <p:sp>
        <p:nvSpPr>
          <p:cNvPr id="20" name="object 20"/>
          <p:cNvSpPr txBox="1"/>
          <p:nvPr/>
        </p:nvSpPr>
        <p:spPr>
          <a:xfrm>
            <a:off x="7378385" y="4287352"/>
            <a:ext cx="45974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t</a:t>
            </a:r>
            <a:r>
              <a:rPr sz="1400" dirty="0">
                <a:solidFill>
                  <a:srgbClr val="595959"/>
                </a:solidFill>
                <a:latin typeface="Times New Roman"/>
                <a:cs typeface="Times New Roman"/>
              </a:rPr>
              <a:t>e</a:t>
            </a:r>
            <a:r>
              <a:rPr sz="1400" spc="-5" dirty="0">
                <a:solidFill>
                  <a:srgbClr val="595959"/>
                </a:solidFill>
                <a:latin typeface="Times New Roman"/>
                <a:cs typeface="Times New Roman"/>
              </a:rPr>
              <a:t>rri</a:t>
            </a:r>
            <a:r>
              <a:rPr sz="1400" dirty="0">
                <a:solidFill>
                  <a:srgbClr val="595959"/>
                </a:solidFill>
                <a:latin typeface="Times New Roman"/>
                <a:cs typeface="Times New Roman"/>
              </a:rPr>
              <a:t>er</a:t>
            </a:r>
            <a:endParaRPr sz="14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27990"/>
            <a:ext cx="6132195" cy="574040"/>
          </a:xfrm>
          <a:prstGeom prst="rect">
            <a:avLst/>
          </a:prstGeom>
        </p:spPr>
        <p:txBody>
          <a:bodyPr vert="horz" wrap="square" lIns="0" tIns="12700" rIns="0" bIns="0" rtlCol="0">
            <a:spAutoFit/>
          </a:bodyPr>
          <a:lstStyle/>
          <a:p>
            <a:pPr marL="12700">
              <a:lnSpc>
                <a:spcPct val="100000"/>
              </a:lnSpc>
              <a:spcBef>
                <a:spcPts val="100"/>
              </a:spcBef>
            </a:pPr>
            <a:r>
              <a:rPr sz="3600" spc="85" dirty="0"/>
              <a:t>Dependency</a:t>
            </a:r>
            <a:r>
              <a:rPr sz="3600" spc="175" dirty="0"/>
              <a:t> </a:t>
            </a:r>
            <a:r>
              <a:rPr sz="3600" spc="80" dirty="0"/>
              <a:t>Grammar</a:t>
            </a:r>
            <a:r>
              <a:rPr sz="3600" spc="180" dirty="0"/>
              <a:t> </a:t>
            </a:r>
            <a:r>
              <a:rPr sz="3600" spc="65" dirty="0"/>
              <a:t>vs.</a:t>
            </a:r>
            <a:r>
              <a:rPr sz="3600" spc="175" dirty="0"/>
              <a:t> </a:t>
            </a:r>
            <a:r>
              <a:rPr sz="3600" spc="60" dirty="0"/>
              <a:t>CFG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7</a:t>
            </a:r>
          </a:p>
        </p:txBody>
      </p:sp>
      <p:sp>
        <p:nvSpPr>
          <p:cNvPr id="3" name="object 3"/>
          <p:cNvSpPr txBox="1"/>
          <p:nvPr/>
        </p:nvSpPr>
        <p:spPr>
          <a:xfrm>
            <a:off x="892555" y="2130298"/>
            <a:ext cx="7006590" cy="304673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Dependency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CFGs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strongly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equivalent</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Generate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same sentences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 make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analysis</a:t>
            </a:r>
            <a:endParaRPr sz="2000">
              <a:latin typeface="Times New Roman"/>
              <a:cs typeface="Times New Roman"/>
            </a:endParaRPr>
          </a:p>
          <a:p>
            <a:pPr marL="12700" marR="638175">
              <a:lnSpc>
                <a:spcPts val="2600"/>
              </a:lnSpc>
              <a:spcBef>
                <a:spcPts val="1320"/>
              </a:spcBef>
            </a:pPr>
            <a:r>
              <a:rPr sz="2200" spc="-5" dirty="0">
                <a:solidFill>
                  <a:srgbClr val="595959"/>
                </a:solidFill>
                <a:latin typeface="Times New Roman"/>
                <a:cs typeface="Times New Roman"/>
              </a:rPr>
              <a:t>Provided</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CFGs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restricted</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one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or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phrase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dirty="0">
                <a:solidFill>
                  <a:srgbClr val="595959"/>
                </a:solidFill>
                <a:latin typeface="Times New Roman"/>
                <a:cs typeface="Times New Roman"/>
              </a:rPr>
              <a:t> be</a:t>
            </a:r>
            <a:r>
              <a:rPr sz="2200" spc="-5" dirty="0">
                <a:solidFill>
                  <a:srgbClr val="595959"/>
                </a:solidFill>
                <a:latin typeface="Times New Roman"/>
                <a:cs typeface="Times New Roman"/>
              </a:rPr>
              <a:t> designated</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dirty="0">
                <a:solidFill>
                  <a:srgbClr val="595959"/>
                </a:solidFill>
                <a:latin typeface="Times New Roman"/>
                <a:cs typeface="Times New Roman"/>
              </a:rPr>
              <a:t>its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“head”</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This </a:t>
            </a:r>
            <a:r>
              <a:rPr sz="2000" spc="-10" dirty="0">
                <a:solidFill>
                  <a:srgbClr val="595959"/>
                </a:solidFill>
                <a:latin typeface="Times New Roman"/>
                <a:cs typeface="Times New Roman"/>
              </a:rPr>
              <a:t>restriction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accepted</a:t>
            </a:r>
            <a:r>
              <a:rPr sz="2000" dirty="0">
                <a:solidFill>
                  <a:srgbClr val="595959"/>
                </a:solidFill>
                <a:latin typeface="Times New Roman"/>
                <a:cs typeface="Times New Roman"/>
              </a:rPr>
              <a:t> by </a:t>
            </a:r>
            <a:r>
              <a:rPr sz="2000" spc="-5" dirty="0">
                <a:solidFill>
                  <a:srgbClr val="595959"/>
                </a:solidFill>
                <a:latin typeface="Times New Roman"/>
                <a:cs typeface="Times New Roman"/>
              </a:rPr>
              <a:t>linguists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X-bar theory</a:t>
            </a:r>
            <a:endParaRPr sz="2000">
              <a:latin typeface="Times New Roman"/>
              <a:cs typeface="Times New Roman"/>
            </a:endParaRPr>
          </a:p>
          <a:p>
            <a:pPr marL="186690" marR="287655"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Note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head</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dirty="0">
                <a:solidFill>
                  <a:srgbClr val="595959"/>
                </a:solidFill>
                <a:latin typeface="Times New Roman"/>
                <a:cs typeface="Times New Roman"/>
              </a:rPr>
              <a:t>noun</a:t>
            </a:r>
            <a:r>
              <a:rPr sz="2000" spc="-5" dirty="0">
                <a:solidFill>
                  <a:srgbClr val="595959"/>
                </a:solidFill>
                <a:latin typeface="Times New Roman"/>
                <a:cs typeface="Times New Roman"/>
              </a:rPr>
              <a:t> phrase is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dirty="0">
                <a:solidFill>
                  <a:srgbClr val="595959"/>
                </a:solidFill>
                <a:latin typeface="Times New Roman"/>
                <a:cs typeface="Times New Roman"/>
              </a:rPr>
              <a:t>noun,</a:t>
            </a:r>
            <a:r>
              <a:rPr sz="2000" spc="-5" dirty="0">
                <a:solidFill>
                  <a:srgbClr val="595959"/>
                </a:solidFill>
                <a:latin typeface="Times New Roman"/>
                <a:cs typeface="Times New Roman"/>
              </a:rPr>
              <a:t> the head</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phrase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dirty="0">
                <a:solidFill>
                  <a:srgbClr val="595959"/>
                </a:solidFill>
                <a:latin typeface="Times New Roman"/>
                <a:cs typeface="Times New Roman"/>
              </a:rPr>
              <a:t>a</a:t>
            </a:r>
            <a:r>
              <a:rPr sz="2000" spc="-5" dirty="0">
                <a:solidFill>
                  <a:srgbClr val="595959"/>
                </a:solidFill>
                <a:latin typeface="Times New Roman"/>
                <a:cs typeface="Times New Roman"/>
              </a:rPr>
              <a:t> verb,</a:t>
            </a:r>
            <a:r>
              <a:rPr sz="200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6102" y="5346217"/>
            <a:ext cx="5500370" cy="665480"/>
          </a:xfrm>
          <a:prstGeom prst="rect">
            <a:avLst/>
          </a:prstGeom>
        </p:spPr>
        <p:txBody>
          <a:bodyPr vert="horz" wrap="square" lIns="0" tIns="12700" rIns="0" bIns="0" rtlCol="0">
            <a:spAutoFit/>
          </a:bodyPr>
          <a:lstStyle/>
          <a:p>
            <a:pPr marL="12700">
              <a:lnSpc>
                <a:spcPct val="100000"/>
              </a:lnSpc>
              <a:spcBef>
                <a:spcPts val="100"/>
              </a:spcBef>
            </a:pPr>
            <a:r>
              <a:rPr sz="4200" spc="180" dirty="0">
                <a:solidFill>
                  <a:srgbClr val="EE5612"/>
                </a:solidFill>
                <a:latin typeface="Times New Roman"/>
                <a:cs typeface="Times New Roman"/>
              </a:rPr>
              <a:t>Introduction</a:t>
            </a:r>
            <a:r>
              <a:rPr sz="4200" spc="360" dirty="0">
                <a:solidFill>
                  <a:srgbClr val="EE5612"/>
                </a:solidFill>
                <a:latin typeface="Times New Roman"/>
                <a:cs typeface="Times New Roman"/>
              </a:rPr>
              <a:t> </a:t>
            </a:r>
            <a:r>
              <a:rPr sz="4200" spc="95" dirty="0">
                <a:solidFill>
                  <a:srgbClr val="EE5612"/>
                </a:solidFill>
                <a:latin typeface="Times New Roman"/>
                <a:cs typeface="Times New Roman"/>
              </a:rPr>
              <a:t>to</a:t>
            </a:r>
            <a:r>
              <a:rPr sz="4200" spc="370" dirty="0">
                <a:solidFill>
                  <a:srgbClr val="EE5612"/>
                </a:solidFill>
                <a:latin typeface="Times New Roman"/>
                <a:cs typeface="Times New Roman"/>
              </a:rPr>
              <a:t> </a:t>
            </a:r>
            <a:r>
              <a:rPr sz="4200" spc="165" dirty="0">
                <a:solidFill>
                  <a:srgbClr val="EE5612"/>
                </a:solidFill>
                <a:latin typeface="Times New Roman"/>
                <a:cs typeface="Times New Roman"/>
              </a:rPr>
              <a:t>Parsing</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82270"/>
            <a:ext cx="6325235" cy="665480"/>
          </a:xfrm>
          <a:prstGeom prst="rect">
            <a:avLst/>
          </a:prstGeom>
        </p:spPr>
        <p:txBody>
          <a:bodyPr vert="horz" wrap="square" lIns="0" tIns="12700" rIns="0" bIns="0" rtlCol="0">
            <a:spAutoFit/>
          </a:bodyPr>
          <a:lstStyle/>
          <a:p>
            <a:pPr marL="12700">
              <a:lnSpc>
                <a:spcPct val="100000"/>
              </a:lnSpc>
              <a:spcBef>
                <a:spcPts val="100"/>
              </a:spcBef>
            </a:pPr>
            <a:r>
              <a:rPr spc="80" dirty="0"/>
              <a:t>Parsing</a:t>
            </a:r>
            <a:r>
              <a:rPr spc="-60" dirty="0"/>
              <a:t> </a:t>
            </a:r>
            <a:r>
              <a:rPr spc="85" dirty="0"/>
              <a:t>Algorithms</a:t>
            </a:r>
            <a:r>
              <a:rPr spc="160" dirty="0"/>
              <a:t> </a:t>
            </a:r>
            <a:r>
              <a:rPr spc="80" dirty="0"/>
              <a:t>Defined</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808826" y="1775962"/>
            <a:ext cx="7366634" cy="4716780"/>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The</a:t>
            </a:r>
            <a:r>
              <a:rPr sz="2200" spc="55" dirty="0">
                <a:solidFill>
                  <a:srgbClr val="595959"/>
                </a:solidFill>
                <a:latin typeface="Times New Roman"/>
                <a:cs typeface="Times New Roman"/>
              </a:rPr>
              <a:t> </a:t>
            </a:r>
            <a:r>
              <a:rPr sz="2200" spc="-5" dirty="0">
                <a:solidFill>
                  <a:srgbClr val="595959"/>
                </a:solidFill>
                <a:latin typeface="Times New Roman"/>
                <a:cs typeface="Times New Roman"/>
              </a:rPr>
              <a:t>process</a:t>
            </a:r>
            <a:r>
              <a:rPr sz="2200" spc="50" dirty="0">
                <a:solidFill>
                  <a:srgbClr val="595959"/>
                </a:solidFill>
                <a:latin typeface="Times New Roman"/>
                <a:cs typeface="Times New Roman"/>
              </a:rPr>
              <a:t> </a:t>
            </a:r>
            <a:r>
              <a:rPr sz="2200" dirty="0">
                <a:solidFill>
                  <a:srgbClr val="595959"/>
                </a:solidFill>
                <a:latin typeface="Times New Roman"/>
                <a:cs typeface="Times New Roman"/>
              </a:rPr>
              <a:t>of</a:t>
            </a:r>
            <a:r>
              <a:rPr sz="2200" spc="60" dirty="0">
                <a:solidFill>
                  <a:srgbClr val="595959"/>
                </a:solidFill>
                <a:latin typeface="Times New Roman"/>
                <a:cs typeface="Times New Roman"/>
              </a:rPr>
              <a:t> </a:t>
            </a:r>
            <a:r>
              <a:rPr sz="2200" dirty="0">
                <a:solidFill>
                  <a:srgbClr val="595959"/>
                </a:solidFill>
                <a:latin typeface="Times New Roman"/>
                <a:cs typeface="Times New Roman"/>
              </a:rPr>
              <a:t>finding</a:t>
            </a:r>
            <a:r>
              <a:rPr sz="2200" spc="60" dirty="0">
                <a:solidFill>
                  <a:srgbClr val="595959"/>
                </a:solidFill>
                <a:latin typeface="Times New Roman"/>
                <a:cs typeface="Times New Roman"/>
              </a:rPr>
              <a:t> </a:t>
            </a:r>
            <a:r>
              <a:rPr sz="2200" dirty="0">
                <a:solidFill>
                  <a:srgbClr val="595959"/>
                </a:solidFill>
                <a:latin typeface="Times New Roman"/>
                <a:cs typeface="Times New Roman"/>
              </a:rPr>
              <a:t>a</a:t>
            </a:r>
            <a:r>
              <a:rPr sz="2200" spc="55" dirty="0">
                <a:solidFill>
                  <a:srgbClr val="595959"/>
                </a:solidFill>
                <a:latin typeface="Times New Roman"/>
                <a:cs typeface="Times New Roman"/>
              </a:rPr>
              <a:t> </a:t>
            </a:r>
            <a:r>
              <a:rPr sz="2200" spc="-5" dirty="0">
                <a:solidFill>
                  <a:srgbClr val="595959"/>
                </a:solidFill>
                <a:latin typeface="Times New Roman"/>
                <a:cs typeface="Times New Roman"/>
              </a:rPr>
              <a:t>derivation</a:t>
            </a:r>
            <a:r>
              <a:rPr sz="2200" spc="65" dirty="0">
                <a:solidFill>
                  <a:srgbClr val="595959"/>
                </a:solidFill>
                <a:latin typeface="Times New Roman"/>
                <a:cs typeface="Times New Roman"/>
              </a:rPr>
              <a:t> </a:t>
            </a:r>
            <a:r>
              <a:rPr sz="2200" dirty="0">
                <a:solidFill>
                  <a:srgbClr val="595959"/>
                </a:solidFill>
                <a:latin typeface="Times New Roman"/>
                <a:cs typeface="Times New Roman"/>
              </a:rPr>
              <a:t>(i.</a:t>
            </a:r>
            <a:r>
              <a:rPr sz="2200" spc="60" dirty="0">
                <a:solidFill>
                  <a:srgbClr val="595959"/>
                </a:solidFill>
                <a:latin typeface="Times New Roman"/>
                <a:cs typeface="Times New Roman"/>
              </a:rPr>
              <a:t> </a:t>
            </a:r>
            <a:r>
              <a:rPr sz="2200" spc="-5" dirty="0">
                <a:solidFill>
                  <a:srgbClr val="595959"/>
                </a:solidFill>
                <a:latin typeface="Times New Roman"/>
                <a:cs typeface="Times New Roman"/>
              </a:rPr>
              <a:t>e.</a:t>
            </a:r>
            <a:r>
              <a:rPr sz="2200" spc="60"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spc="5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productions)</a:t>
            </a:r>
            <a:r>
              <a:rPr sz="2200" dirty="0">
                <a:solidFill>
                  <a:srgbClr val="595959"/>
                </a:solidFill>
                <a:latin typeface="Times New Roman"/>
                <a:cs typeface="Times New Roman"/>
              </a:rPr>
              <a:t> </a:t>
            </a:r>
            <a:r>
              <a:rPr sz="2200" spc="-5" dirty="0">
                <a:solidFill>
                  <a:srgbClr val="595959"/>
                </a:solidFill>
                <a:latin typeface="Times New Roman"/>
                <a:cs typeface="Times New Roman"/>
              </a:rPr>
              <a:t>leading</a:t>
            </a:r>
            <a:r>
              <a:rPr sz="2200" spc="5" dirty="0">
                <a:solidFill>
                  <a:srgbClr val="595959"/>
                </a:solidFill>
                <a:latin typeface="Times New Roman"/>
                <a:cs typeface="Times New Roman"/>
              </a:rPr>
              <a:t> </a:t>
            </a:r>
            <a:r>
              <a:rPr sz="2200" dirty="0">
                <a:solidFill>
                  <a:srgbClr val="595959"/>
                </a:solidFill>
                <a:latin typeface="Times New Roman"/>
                <a:cs typeface="Times New Roman"/>
              </a:rPr>
              <a:t>from the </a:t>
            </a:r>
            <a:r>
              <a:rPr sz="2200" spc="-65" dirty="0">
                <a:solidFill>
                  <a:srgbClr val="595959"/>
                </a:solidFill>
                <a:latin typeface="Times New Roman"/>
                <a:cs typeface="Times New Roman"/>
              </a:rPr>
              <a:t>START</a:t>
            </a:r>
            <a:r>
              <a:rPr sz="2200" spc="-30" dirty="0">
                <a:solidFill>
                  <a:srgbClr val="595959"/>
                </a:solidFill>
                <a:latin typeface="Times New Roman"/>
                <a:cs typeface="Times New Roman"/>
              </a:rPr>
              <a:t> </a:t>
            </a:r>
            <a:r>
              <a:rPr sz="2200" spc="-5" dirty="0">
                <a:solidFill>
                  <a:srgbClr val="595959"/>
                </a:solidFill>
                <a:latin typeface="Times New Roman"/>
                <a:cs typeface="Times New Roman"/>
              </a:rPr>
              <a:t>symbol</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45" dirty="0">
                <a:solidFill>
                  <a:srgbClr val="595959"/>
                </a:solidFill>
                <a:latin typeface="Times New Roman"/>
                <a:cs typeface="Times New Roman"/>
              </a:rPr>
              <a:t> </a:t>
            </a:r>
            <a:r>
              <a:rPr sz="2200" spc="-5" dirty="0">
                <a:solidFill>
                  <a:srgbClr val="595959"/>
                </a:solidFill>
                <a:latin typeface="Times New Roman"/>
                <a:cs typeface="Times New Roman"/>
              </a:rPr>
              <a:t>TERMINAL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symbols</a:t>
            </a:r>
            <a:endParaRPr sz="2200">
              <a:latin typeface="Times New Roman"/>
              <a:cs typeface="Times New Roman"/>
            </a:endParaRPr>
          </a:p>
          <a:p>
            <a:pPr marL="186055" marR="346075"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Shows</a:t>
            </a:r>
            <a:r>
              <a:rPr sz="2000" spc="-10" dirty="0">
                <a:solidFill>
                  <a:srgbClr val="595959"/>
                </a:solidFill>
                <a:latin typeface="Times New Roman"/>
                <a:cs typeface="Times New Roman"/>
              </a:rPr>
              <a:t> </a:t>
            </a:r>
            <a:r>
              <a:rPr sz="2000" dirty="0">
                <a:solidFill>
                  <a:srgbClr val="595959"/>
                </a:solidFill>
                <a:latin typeface="Times New Roman"/>
                <a:cs typeface="Times New Roman"/>
              </a:rPr>
              <a:t>how 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particular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 could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generated </a:t>
            </a:r>
            <a:r>
              <a:rPr sz="2000" dirty="0">
                <a:solidFill>
                  <a:srgbClr val="595959"/>
                </a:solidFill>
                <a:latin typeface="Times New Roman"/>
                <a:cs typeface="Times New Roman"/>
              </a:rPr>
              <a:t>by</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rules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a:p>
            <a:pPr marL="12700" marR="511809">
              <a:lnSpc>
                <a:spcPct val="102299"/>
              </a:lnSpc>
              <a:spcBef>
                <a:spcPts val="434"/>
              </a:spcBef>
            </a:pPr>
            <a:r>
              <a:rPr sz="2200" dirty="0">
                <a:solidFill>
                  <a:srgbClr val="595959"/>
                </a:solidFill>
                <a:latin typeface="Times New Roman"/>
                <a:cs typeface="Times New Roman"/>
              </a:rPr>
              <a:t>If </a:t>
            </a:r>
            <a:r>
              <a:rPr sz="2200" spc="-5" dirty="0">
                <a:solidFill>
                  <a:srgbClr val="595959"/>
                </a:solidFill>
                <a:latin typeface="Times New Roman"/>
                <a:cs typeface="Times New Roman"/>
              </a:rPr>
              <a:t>sentence</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structurally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ambiguous,</a:t>
            </a:r>
            <a:r>
              <a:rPr sz="2200" spc="5"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than</a:t>
            </a:r>
            <a:r>
              <a:rPr sz="2200" spc="5" dirty="0">
                <a:solidFill>
                  <a:srgbClr val="595959"/>
                </a:solidFill>
                <a:latin typeface="Times New Roman"/>
                <a:cs typeface="Times New Roman"/>
              </a:rPr>
              <a:t> </a:t>
            </a:r>
            <a:r>
              <a:rPr sz="2200" dirty="0">
                <a:solidFill>
                  <a:srgbClr val="595959"/>
                </a:solidFill>
                <a:latin typeface="Times New Roman"/>
                <a:cs typeface="Times New Roman"/>
              </a:rPr>
              <a:t>one</a:t>
            </a:r>
            <a:r>
              <a:rPr sz="2200" spc="-5" dirty="0">
                <a:solidFill>
                  <a:srgbClr val="595959"/>
                </a:solidFill>
                <a:latin typeface="Times New Roman"/>
                <a:cs typeface="Times New Roman"/>
              </a:rPr>
              <a:t> possible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derivation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produced</a:t>
            </a:r>
            <a:endParaRPr sz="2200">
              <a:latin typeface="Times New Roman"/>
              <a:cs typeface="Times New Roman"/>
            </a:endParaRPr>
          </a:p>
          <a:p>
            <a:pPr marL="12700">
              <a:lnSpc>
                <a:spcPct val="100000"/>
              </a:lnSpc>
              <a:spcBef>
                <a:spcPts val="560"/>
              </a:spcBef>
            </a:pPr>
            <a:r>
              <a:rPr sz="2200" spc="-5" dirty="0">
                <a:solidFill>
                  <a:srgbClr val="595959"/>
                </a:solidFill>
                <a:latin typeface="Times New Roman"/>
                <a:cs typeface="Times New Roman"/>
              </a:rPr>
              <a:t>Can</a:t>
            </a:r>
            <a:r>
              <a:rPr sz="2200" dirty="0">
                <a:solidFill>
                  <a:srgbClr val="595959"/>
                </a:solidFill>
                <a:latin typeface="Times New Roman"/>
                <a:cs typeface="Times New Roman"/>
              </a:rPr>
              <a:t> </a:t>
            </a:r>
            <a:r>
              <a:rPr sz="2200" spc="-5" dirty="0">
                <a:solidFill>
                  <a:srgbClr val="595959"/>
                </a:solidFill>
                <a:latin typeface="Times New Roman"/>
                <a:cs typeface="Times New Roman"/>
              </a:rPr>
              <a:t>solve</a:t>
            </a:r>
            <a:r>
              <a:rPr sz="2200" dirty="0">
                <a:solidFill>
                  <a:srgbClr val="595959"/>
                </a:solidFill>
                <a:latin typeface="Times New Roman"/>
                <a:cs typeface="Times New Roman"/>
              </a:rPr>
              <a:t> both the </a:t>
            </a:r>
            <a:r>
              <a:rPr sz="2200" spc="-5" dirty="0">
                <a:solidFill>
                  <a:srgbClr val="595959"/>
                </a:solidFill>
                <a:latin typeface="Times New Roman"/>
                <a:cs typeface="Times New Roman"/>
              </a:rPr>
              <a:t>recognition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analysis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problems</a:t>
            </a:r>
            <a:endParaRPr sz="2200">
              <a:latin typeface="Times New Roman"/>
              <a:cs typeface="Times New Roman"/>
            </a:endParaRPr>
          </a:p>
          <a:p>
            <a:pPr marL="49530">
              <a:lnSpc>
                <a:spcPct val="100000"/>
              </a:lnSpc>
              <a:spcBef>
                <a:spcPts val="6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derived 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derivation(s)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 derive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this sentence.</a:t>
            </a:r>
            <a:endParaRPr sz="2000">
              <a:latin typeface="Times New Roman"/>
              <a:cs typeface="Times New Roman"/>
            </a:endParaRPr>
          </a:p>
          <a:p>
            <a:pPr marL="12700" marR="364490">
              <a:lnSpc>
                <a:spcPts val="2600"/>
              </a:lnSpc>
              <a:spcBef>
                <a:spcPts val="720"/>
              </a:spcBef>
            </a:pPr>
            <a:r>
              <a:rPr sz="2200" spc="-5" dirty="0">
                <a:solidFill>
                  <a:srgbClr val="595959"/>
                </a:solidFill>
                <a:latin typeface="Times New Roman"/>
                <a:cs typeface="Times New Roman"/>
              </a:rPr>
              <a:t>Parsing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algorithms</a:t>
            </a:r>
            <a:r>
              <a:rPr sz="2200" spc="-10" dirty="0">
                <a:solidFill>
                  <a:srgbClr val="595959"/>
                </a:solidFill>
                <a:latin typeface="Times New Roman"/>
                <a:cs typeface="Times New Roman"/>
              </a:rPr>
              <a:t> </a:t>
            </a:r>
            <a:r>
              <a:rPr sz="2200" dirty="0">
                <a:solidFill>
                  <a:srgbClr val="595959"/>
                </a:solidFill>
                <a:latin typeface="Times New Roman"/>
                <a:cs typeface="Times New Roman"/>
              </a:rPr>
              <a:t>give a</a:t>
            </a:r>
            <a:r>
              <a:rPr sz="2200" spc="-5" dirty="0">
                <a:solidFill>
                  <a:srgbClr val="595959"/>
                </a:solidFill>
                <a:latin typeface="Times New Roman"/>
                <a:cs typeface="Times New Roman"/>
              </a:rPr>
              <a:t> strategy</a:t>
            </a:r>
            <a:r>
              <a:rPr sz="2200" spc="5" dirty="0">
                <a:solidFill>
                  <a:srgbClr val="595959"/>
                </a:solidFill>
                <a:latin typeface="Times New Roman"/>
                <a:cs typeface="Times New Roman"/>
              </a:rPr>
              <a:t> </a:t>
            </a:r>
            <a:r>
              <a:rPr sz="2200" dirty="0">
                <a:solidFill>
                  <a:srgbClr val="595959"/>
                </a:solidFill>
                <a:latin typeface="Times New Roman"/>
                <a:cs typeface="Times New Roman"/>
              </a:rPr>
              <a:t>for finding</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derivation</a:t>
            </a:r>
            <a:r>
              <a:rPr sz="2200" dirty="0">
                <a:solidFill>
                  <a:srgbClr val="595959"/>
                </a:solidFill>
                <a:latin typeface="Times New Roman"/>
                <a:cs typeface="Times New Roman"/>
              </a:rPr>
              <a:t> by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making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choices</a:t>
            </a:r>
            <a:r>
              <a:rPr sz="2200" dirty="0">
                <a:solidFill>
                  <a:srgbClr val="595959"/>
                </a:solidFill>
                <a:latin typeface="Times New Roman"/>
                <a:cs typeface="Times New Roman"/>
              </a:rPr>
              <a:t> </a:t>
            </a:r>
            <a:r>
              <a:rPr sz="2200" spc="-5" dirty="0">
                <a:solidFill>
                  <a:srgbClr val="595959"/>
                </a:solidFill>
                <a:latin typeface="Times New Roman"/>
                <a:cs typeface="Times New Roman"/>
              </a:rPr>
              <a:t>among</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derivation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rules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deciding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when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derivation</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complete </a:t>
            </a:r>
            <a:r>
              <a:rPr sz="2200" dirty="0">
                <a:solidFill>
                  <a:srgbClr val="595959"/>
                </a:solidFill>
                <a:latin typeface="Times New Roman"/>
                <a:cs typeface="Times New Roman"/>
              </a:rPr>
              <a:t>or not.</a:t>
            </a:r>
            <a:endParaRPr sz="22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63365" cy="665480"/>
          </a:xfrm>
          <a:prstGeom prst="rect">
            <a:avLst/>
          </a:prstGeom>
        </p:spPr>
        <p:txBody>
          <a:bodyPr vert="horz" wrap="square" lIns="0" tIns="12700" rIns="0" bIns="0" rtlCol="0">
            <a:spAutoFit/>
          </a:bodyPr>
          <a:lstStyle/>
          <a:p>
            <a:pPr marL="12700">
              <a:lnSpc>
                <a:spcPct val="100000"/>
              </a:lnSpc>
              <a:spcBef>
                <a:spcPts val="100"/>
              </a:spcBef>
            </a:pPr>
            <a:r>
              <a:rPr spc="50" dirty="0"/>
              <a:t>Top–Down</a:t>
            </a:r>
            <a:r>
              <a:rPr spc="114" dirty="0"/>
              <a:t> </a:t>
            </a:r>
            <a:r>
              <a:rPr spc="80" dirty="0"/>
              <a:t>Parser</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892810" y="1898332"/>
            <a:ext cx="7494905" cy="4264660"/>
          </a:xfrm>
          <a:prstGeom prst="rect">
            <a:avLst/>
          </a:prstGeom>
        </p:spPr>
        <p:txBody>
          <a:bodyPr vert="horz" wrap="square" lIns="0" tIns="63500" rIns="0" bIns="0" rtlCol="0">
            <a:spAutoFit/>
          </a:bodyPr>
          <a:lstStyle/>
          <a:p>
            <a:pPr marL="12700">
              <a:lnSpc>
                <a:spcPct val="100000"/>
              </a:lnSpc>
              <a:spcBef>
                <a:spcPts val="500"/>
              </a:spcBef>
            </a:pPr>
            <a:r>
              <a:rPr sz="2000" spc="-5" dirty="0">
                <a:solidFill>
                  <a:srgbClr val="595959"/>
                </a:solidFill>
                <a:latin typeface="Times New Roman"/>
                <a:cs typeface="Times New Roman"/>
              </a:rPr>
              <a:t>Goal-driven</a:t>
            </a:r>
            <a:endParaRPr sz="2000">
              <a:latin typeface="Times New Roman"/>
              <a:cs typeface="Times New Roman"/>
            </a:endParaRPr>
          </a:p>
          <a:p>
            <a:pPr marL="12700" marR="90805">
              <a:lnSpc>
                <a:spcPts val="2100"/>
              </a:lnSpc>
              <a:spcBef>
                <a:spcPts val="720"/>
              </a:spcBef>
            </a:pPr>
            <a:r>
              <a:rPr sz="2000" dirty="0">
                <a:solidFill>
                  <a:srgbClr val="595959"/>
                </a:solidFill>
                <a:latin typeface="Times New Roman"/>
                <a:cs typeface="Times New Roman"/>
              </a:rPr>
              <a:t>At </a:t>
            </a:r>
            <a:r>
              <a:rPr sz="2000" spc="-5" dirty="0">
                <a:solidFill>
                  <a:srgbClr val="595959"/>
                </a:solidFill>
                <a:latin typeface="Times New Roman"/>
                <a:cs typeface="Times New Roman"/>
              </a:rPr>
              <a:t>each stage, the parser looks at goal </a:t>
            </a:r>
            <a:r>
              <a:rPr sz="2000" dirty="0">
                <a:solidFill>
                  <a:srgbClr val="595959"/>
                </a:solidFill>
                <a:latin typeface="Times New Roman"/>
                <a:cs typeface="Times New Roman"/>
              </a:rPr>
              <a:t>of a </a:t>
            </a:r>
            <a:r>
              <a:rPr sz="2000" spc="-5" dirty="0">
                <a:solidFill>
                  <a:srgbClr val="595959"/>
                </a:solidFill>
                <a:latin typeface="Times New Roman"/>
                <a:cs typeface="Times New Roman"/>
              </a:rPr>
              <a:t>non-terminal symbol </a:t>
            </a:r>
            <a:r>
              <a:rPr sz="2000" spc="-10" dirty="0">
                <a:solidFill>
                  <a:srgbClr val="595959"/>
                </a:solidFill>
                <a:latin typeface="Times New Roman"/>
                <a:cs typeface="Times New Roman"/>
              </a:rPr>
              <a:t>(starting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dirty="0">
                <a:solidFill>
                  <a:srgbClr val="595959"/>
                </a:solidFill>
                <a:latin typeface="Times New Roman"/>
                <a:cs typeface="Times New Roman"/>
              </a:rPr>
              <a:t>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then</a:t>
            </a:r>
            <a:r>
              <a:rPr sz="2000" dirty="0">
                <a:solidFill>
                  <a:srgbClr val="595959"/>
                </a:solidFill>
                <a:latin typeface="Times New Roman"/>
                <a:cs typeface="Times New Roman"/>
              </a:rPr>
              <a:t> </a:t>
            </a:r>
            <a:r>
              <a:rPr sz="2000" spc="-5" dirty="0">
                <a:solidFill>
                  <a:srgbClr val="595959"/>
                </a:solidFill>
                <a:latin typeface="Times New Roman"/>
                <a:cs typeface="Times New Roman"/>
              </a:rPr>
              <a:t>sees which rules 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applied</a:t>
            </a:r>
            <a:endParaRPr sz="2000">
              <a:latin typeface="Times New Roman"/>
              <a:cs typeface="Times New Roman"/>
            </a:endParaRPr>
          </a:p>
          <a:p>
            <a:pPr marL="49530">
              <a:lnSpc>
                <a:spcPct val="100000"/>
              </a:lnSpc>
              <a:spcBef>
                <a:spcPts val="380"/>
              </a:spcBef>
            </a:pPr>
            <a:r>
              <a:rPr sz="1900" spc="-15" dirty="0">
                <a:solidFill>
                  <a:srgbClr val="002060"/>
                </a:solidFill>
                <a:latin typeface="Impact"/>
                <a:cs typeface="Impact"/>
              </a:rPr>
              <a:t>­</a:t>
            </a:r>
            <a:r>
              <a:rPr sz="1900" spc="195" dirty="0">
                <a:solidFill>
                  <a:srgbClr val="002060"/>
                </a:solidFill>
                <a:latin typeface="Impact"/>
                <a:cs typeface="Impact"/>
              </a:rPr>
              <a:t> </a:t>
            </a:r>
            <a:r>
              <a:rPr sz="1900" spc="-20" dirty="0">
                <a:solidFill>
                  <a:srgbClr val="595959"/>
                </a:solidFill>
                <a:latin typeface="Times New Roman"/>
                <a:cs typeface="Times New Roman"/>
              </a:rPr>
              <a:t>Typically</a:t>
            </a:r>
            <a:r>
              <a:rPr sz="1900" dirty="0">
                <a:solidFill>
                  <a:srgbClr val="595959"/>
                </a:solidFill>
                <a:latin typeface="Times New Roman"/>
                <a:cs typeface="Times New Roman"/>
              </a:rPr>
              <a:t> </a:t>
            </a:r>
            <a:r>
              <a:rPr sz="1900" spc="-5" dirty="0">
                <a:solidFill>
                  <a:srgbClr val="595959"/>
                </a:solidFill>
                <a:latin typeface="Times New Roman"/>
                <a:cs typeface="Times New Roman"/>
              </a:rPr>
              <a:t>progresses</a:t>
            </a:r>
            <a:r>
              <a:rPr sz="1900" dirty="0">
                <a:solidFill>
                  <a:srgbClr val="595959"/>
                </a:solidFill>
                <a:latin typeface="Times New Roman"/>
                <a:cs typeface="Times New Roman"/>
              </a:rPr>
              <a:t> from</a:t>
            </a:r>
            <a:r>
              <a:rPr sz="1900" spc="-5" dirty="0">
                <a:solidFill>
                  <a:srgbClr val="595959"/>
                </a:solidFill>
                <a:latin typeface="Times New Roman"/>
                <a:cs typeface="Times New Roman"/>
              </a:rPr>
              <a:t> top-to-bottom,</a:t>
            </a:r>
            <a:r>
              <a:rPr sz="1900" spc="5" dirty="0">
                <a:solidFill>
                  <a:srgbClr val="595959"/>
                </a:solidFill>
                <a:latin typeface="Times New Roman"/>
                <a:cs typeface="Times New Roman"/>
              </a:rPr>
              <a:t> </a:t>
            </a:r>
            <a:r>
              <a:rPr sz="1900" spc="-5" dirty="0">
                <a:solidFill>
                  <a:srgbClr val="595959"/>
                </a:solidFill>
                <a:latin typeface="Times New Roman"/>
                <a:cs typeface="Times New Roman"/>
              </a:rPr>
              <a:t>left-to-right</a:t>
            </a:r>
            <a:endParaRPr sz="1900">
              <a:latin typeface="Times New Roman"/>
              <a:cs typeface="Times New Roman"/>
            </a:endParaRPr>
          </a:p>
          <a:p>
            <a:pPr marL="49530">
              <a:lnSpc>
                <a:spcPct val="100000"/>
              </a:lnSpc>
              <a:spcBef>
                <a:spcPts val="320"/>
              </a:spcBef>
            </a:pPr>
            <a:r>
              <a:rPr sz="1900" spc="-15" dirty="0">
                <a:solidFill>
                  <a:srgbClr val="002060"/>
                </a:solidFill>
                <a:latin typeface="Impact"/>
                <a:cs typeface="Impact"/>
              </a:rPr>
              <a:t>­</a:t>
            </a:r>
            <a:r>
              <a:rPr sz="1900" spc="190" dirty="0">
                <a:solidFill>
                  <a:srgbClr val="002060"/>
                </a:solidFill>
                <a:latin typeface="Impact"/>
                <a:cs typeface="Impact"/>
              </a:rPr>
              <a:t> </a:t>
            </a:r>
            <a:r>
              <a:rPr sz="1900" spc="-5" dirty="0">
                <a:solidFill>
                  <a:srgbClr val="595959"/>
                </a:solidFill>
                <a:latin typeface="Times New Roman"/>
                <a:cs typeface="Times New Roman"/>
              </a:rPr>
              <a:t>Non-deterministic</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(can</a:t>
            </a:r>
            <a:r>
              <a:rPr sz="1900" dirty="0">
                <a:solidFill>
                  <a:srgbClr val="595959"/>
                </a:solidFill>
                <a:latin typeface="Times New Roman"/>
                <a:cs typeface="Times New Roman"/>
              </a:rPr>
              <a:t> be</a:t>
            </a:r>
            <a:r>
              <a:rPr sz="1900" spc="-15" dirty="0">
                <a:solidFill>
                  <a:srgbClr val="595959"/>
                </a:solidFill>
                <a:latin typeface="Times New Roman"/>
                <a:cs typeface="Times New Roman"/>
              </a:rPr>
              <a:t> </a:t>
            </a:r>
            <a:r>
              <a:rPr sz="1900" spc="-5" dirty="0">
                <a:solidFill>
                  <a:srgbClr val="595959"/>
                </a:solidFill>
                <a:latin typeface="Times New Roman"/>
                <a:cs typeface="Times New Roman"/>
              </a:rPr>
              <a:t>rewritten</a:t>
            </a:r>
            <a:r>
              <a:rPr sz="1900" dirty="0">
                <a:solidFill>
                  <a:srgbClr val="595959"/>
                </a:solidFill>
                <a:latin typeface="Times New Roman"/>
                <a:cs typeface="Times New Roman"/>
              </a:rPr>
              <a:t> </a:t>
            </a:r>
            <a:r>
              <a:rPr sz="1900" spc="-5" dirty="0">
                <a:solidFill>
                  <a:srgbClr val="595959"/>
                </a:solidFill>
                <a:latin typeface="Times New Roman"/>
                <a:cs typeface="Times New Roman"/>
              </a:rPr>
              <a:t>in</a:t>
            </a:r>
            <a:r>
              <a:rPr sz="1900" dirty="0">
                <a:solidFill>
                  <a:srgbClr val="595959"/>
                </a:solidFill>
                <a:latin typeface="Times New Roman"/>
                <a:cs typeface="Times New Roman"/>
              </a:rPr>
              <a:t> </a:t>
            </a:r>
            <a:r>
              <a:rPr sz="1900" spc="-5" dirty="0">
                <a:solidFill>
                  <a:srgbClr val="595959"/>
                </a:solidFill>
                <a:latin typeface="Times New Roman"/>
                <a:cs typeface="Times New Roman"/>
              </a:rPr>
              <a:t>more</a:t>
            </a:r>
            <a:r>
              <a:rPr sz="1900" spc="-15" dirty="0">
                <a:solidFill>
                  <a:srgbClr val="595959"/>
                </a:solidFill>
                <a:latin typeface="Times New Roman"/>
                <a:cs typeface="Times New Roman"/>
              </a:rPr>
              <a:t> </a:t>
            </a:r>
            <a:r>
              <a:rPr sz="1900" spc="-5" dirty="0">
                <a:solidFill>
                  <a:srgbClr val="595959"/>
                </a:solidFill>
                <a:latin typeface="Times New Roman"/>
                <a:cs typeface="Times New Roman"/>
              </a:rPr>
              <a:t>than</a:t>
            </a:r>
            <a:r>
              <a:rPr sz="1900" dirty="0">
                <a:solidFill>
                  <a:srgbClr val="595959"/>
                </a:solidFill>
                <a:latin typeface="Times New Roman"/>
                <a:cs typeface="Times New Roman"/>
              </a:rPr>
              <a:t> one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way)</a:t>
            </a:r>
            <a:endParaRPr sz="1900">
              <a:latin typeface="Times New Roman"/>
              <a:cs typeface="Times New Roman"/>
            </a:endParaRPr>
          </a:p>
          <a:p>
            <a:pPr marL="12700" marR="5080">
              <a:lnSpc>
                <a:spcPts val="2100"/>
              </a:lnSpc>
              <a:spcBef>
                <a:spcPts val="740"/>
              </a:spcBef>
            </a:pPr>
            <a:r>
              <a:rPr sz="2000" spc="-5" dirty="0">
                <a:solidFill>
                  <a:srgbClr val="595959"/>
                </a:solidFill>
                <a:latin typeface="Times New Roman"/>
                <a:cs typeface="Times New Roman"/>
              </a:rPr>
              <a:t>When</a:t>
            </a:r>
            <a:r>
              <a:rPr sz="2000" dirty="0">
                <a:solidFill>
                  <a:srgbClr val="595959"/>
                </a:solidFill>
                <a:latin typeface="Times New Roman"/>
                <a:cs typeface="Times New Roman"/>
              </a:rPr>
              <a:t> </a:t>
            </a:r>
            <a:r>
              <a:rPr sz="2000" spc="-5" dirty="0">
                <a:solidFill>
                  <a:srgbClr val="595959"/>
                </a:solidFill>
                <a:latin typeface="Times New Roman"/>
                <a:cs typeface="Times New Roman"/>
              </a:rPr>
              <a:t>rules derive</a:t>
            </a:r>
            <a:r>
              <a:rPr sz="2000" dirty="0">
                <a:solidFill>
                  <a:srgbClr val="595959"/>
                </a:solidFill>
                <a:latin typeface="Times New Roman"/>
                <a:cs typeface="Times New Roman"/>
              </a:rPr>
              <a:t> </a:t>
            </a:r>
            <a:r>
              <a:rPr sz="2000" spc="-5" dirty="0">
                <a:solidFill>
                  <a:srgbClr val="595959"/>
                </a:solidFill>
                <a:latin typeface="Times New Roman"/>
                <a:cs typeface="Times New Roman"/>
              </a:rPr>
              <a:t>lexical</a:t>
            </a:r>
            <a:r>
              <a:rPr sz="2000" spc="-10" dirty="0">
                <a:solidFill>
                  <a:srgbClr val="595959"/>
                </a:solidFill>
                <a:latin typeface="Times New Roman"/>
                <a:cs typeface="Times New Roman"/>
              </a:rPr>
              <a:t> elements</a:t>
            </a:r>
            <a:r>
              <a:rPr sz="2000" dirty="0">
                <a:solidFill>
                  <a:srgbClr val="595959"/>
                </a:solidFill>
                <a:latin typeface="Times New Roman"/>
                <a:cs typeface="Times New Roman"/>
              </a:rPr>
              <a:t> </a:t>
            </a:r>
            <a:r>
              <a:rPr sz="2000" spc="-5" dirty="0">
                <a:solidFill>
                  <a:srgbClr val="595959"/>
                </a:solidFill>
                <a:latin typeface="Times New Roman"/>
                <a:cs typeface="Times New Roman"/>
              </a:rPr>
              <a:t>(words),</a:t>
            </a:r>
            <a:r>
              <a:rPr sz="2000" dirty="0">
                <a:solidFill>
                  <a:srgbClr val="595959"/>
                </a:solidFill>
                <a:latin typeface="Times New Roman"/>
                <a:cs typeface="Times New Roman"/>
              </a:rPr>
              <a:t> </a:t>
            </a:r>
            <a:r>
              <a:rPr sz="2000" spc="-5" dirty="0">
                <a:solidFill>
                  <a:srgbClr val="595959"/>
                </a:solidFill>
                <a:latin typeface="Times New Roman"/>
                <a:cs typeface="Times New Roman"/>
              </a:rPr>
              <a:t>check</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input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see if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right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 is being</a:t>
            </a:r>
            <a:r>
              <a:rPr sz="2000" dirty="0">
                <a:solidFill>
                  <a:srgbClr val="595959"/>
                </a:solidFill>
                <a:latin typeface="Times New Roman"/>
                <a:cs typeface="Times New Roman"/>
              </a:rPr>
              <a:t> </a:t>
            </a:r>
            <a:r>
              <a:rPr sz="2000" spc="-5" dirty="0">
                <a:solidFill>
                  <a:srgbClr val="595959"/>
                </a:solidFill>
                <a:latin typeface="Times New Roman"/>
                <a:cs typeface="Times New Roman"/>
              </a:rPr>
              <a:t>derived</a:t>
            </a:r>
            <a:endParaRPr sz="2000">
              <a:latin typeface="Times New Roman"/>
              <a:cs typeface="Times New Roman"/>
            </a:endParaRPr>
          </a:p>
          <a:p>
            <a:pPr marL="12700">
              <a:lnSpc>
                <a:spcPct val="100000"/>
              </a:lnSpc>
              <a:spcBef>
                <a:spcPts val="380"/>
              </a:spcBef>
            </a:pPr>
            <a:r>
              <a:rPr sz="2000" spc="-5" dirty="0">
                <a:solidFill>
                  <a:srgbClr val="595959"/>
                </a:solidFill>
                <a:latin typeface="Times New Roman"/>
                <a:cs typeface="Times New Roman"/>
              </a:rPr>
              <a:t>Recursive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Descent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parser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does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strategy</a:t>
            </a:r>
            <a:endParaRPr sz="2000">
              <a:latin typeface="Times New Roman"/>
              <a:cs typeface="Times New Roman"/>
            </a:endParaRPr>
          </a:p>
          <a:p>
            <a:pPr marL="49530">
              <a:lnSpc>
                <a:spcPct val="100000"/>
              </a:lnSpc>
              <a:spcBef>
                <a:spcPts val="400"/>
              </a:spcBef>
            </a:pPr>
            <a:r>
              <a:rPr sz="1900" spc="-15" dirty="0">
                <a:solidFill>
                  <a:srgbClr val="002060"/>
                </a:solidFill>
                <a:latin typeface="Impact"/>
                <a:cs typeface="Impact"/>
              </a:rPr>
              <a:t>­</a:t>
            </a:r>
            <a:r>
              <a:rPr sz="1900" spc="185" dirty="0">
                <a:solidFill>
                  <a:srgbClr val="002060"/>
                </a:solidFill>
                <a:latin typeface="Impact"/>
                <a:cs typeface="Impact"/>
              </a:rPr>
              <a:t> </a:t>
            </a:r>
            <a:r>
              <a:rPr sz="1900" spc="-5" dirty="0">
                <a:solidFill>
                  <a:srgbClr val="595959"/>
                </a:solidFill>
                <a:latin typeface="Times New Roman"/>
                <a:cs typeface="Times New Roman"/>
              </a:rPr>
              <a:t>Includes</a:t>
            </a:r>
            <a:r>
              <a:rPr sz="1900" spc="-15" dirty="0">
                <a:solidFill>
                  <a:srgbClr val="595959"/>
                </a:solidFill>
                <a:latin typeface="Times New Roman"/>
                <a:cs typeface="Times New Roman"/>
              </a:rPr>
              <a:t> </a:t>
            </a:r>
            <a:r>
              <a:rPr sz="1900" dirty="0">
                <a:solidFill>
                  <a:srgbClr val="595959"/>
                </a:solidFill>
                <a:latin typeface="Times New Roman"/>
                <a:cs typeface="Times New Roman"/>
              </a:rPr>
              <a:t>a</a:t>
            </a:r>
            <a:r>
              <a:rPr sz="1900" spc="-20" dirty="0">
                <a:solidFill>
                  <a:srgbClr val="595959"/>
                </a:solidFill>
                <a:latin typeface="Times New Roman"/>
                <a:cs typeface="Times New Roman"/>
              </a:rPr>
              <a:t> </a:t>
            </a:r>
            <a:r>
              <a:rPr sz="1900" spc="-5" dirty="0">
                <a:solidFill>
                  <a:srgbClr val="595959"/>
                </a:solidFill>
                <a:latin typeface="Times New Roman"/>
                <a:cs typeface="Times New Roman"/>
              </a:rPr>
              <a:t>backtracking</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mechanism</a:t>
            </a:r>
            <a:endParaRPr sz="1900">
              <a:latin typeface="Times New Roman"/>
              <a:cs typeface="Times New Roman"/>
            </a:endParaRPr>
          </a:p>
          <a:p>
            <a:pPr marL="369570" marR="128905" indent="-137160">
              <a:lnSpc>
                <a:spcPts val="2100"/>
              </a:lnSpc>
              <a:spcBef>
                <a:spcPts val="540"/>
              </a:spcBef>
            </a:pPr>
            <a:r>
              <a:rPr sz="1900" spc="-15" dirty="0">
                <a:solidFill>
                  <a:srgbClr val="002060"/>
                </a:solidFill>
                <a:latin typeface="Impact"/>
                <a:cs typeface="Impact"/>
              </a:rPr>
              <a:t>­</a:t>
            </a:r>
            <a:r>
              <a:rPr sz="1900" spc="-10" dirty="0">
                <a:solidFill>
                  <a:srgbClr val="002060"/>
                </a:solidFill>
                <a:latin typeface="Impact"/>
                <a:cs typeface="Impact"/>
              </a:rPr>
              <a:t> </a:t>
            </a:r>
            <a:r>
              <a:rPr sz="1900" spc="-5" dirty="0">
                <a:solidFill>
                  <a:srgbClr val="595959"/>
                </a:solidFill>
                <a:latin typeface="Times New Roman"/>
                <a:cs typeface="Times New Roman"/>
              </a:rPr>
              <a:t>When it is determined that the </a:t>
            </a:r>
            <a:r>
              <a:rPr sz="1900" dirty="0">
                <a:solidFill>
                  <a:srgbClr val="595959"/>
                </a:solidFill>
                <a:latin typeface="Times New Roman"/>
                <a:cs typeface="Times New Roman"/>
              </a:rPr>
              <a:t>wrong </a:t>
            </a:r>
            <a:r>
              <a:rPr sz="1900" spc="-5" dirty="0">
                <a:solidFill>
                  <a:srgbClr val="595959"/>
                </a:solidFill>
                <a:latin typeface="Times New Roman"/>
                <a:cs typeface="Times New Roman"/>
              </a:rPr>
              <a:t>rule has been used, it backs </a:t>
            </a:r>
            <a:r>
              <a:rPr sz="1900" dirty="0">
                <a:solidFill>
                  <a:srgbClr val="595959"/>
                </a:solidFill>
                <a:latin typeface="Times New Roman"/>
                <a:cs typeface="Times New Roman"/>
              </a:rPr>
              <a:t>up </a:t>
            </a:r>
            <a:r>
              <a:rPr sz="1900" spc="-5" dirty="0">
                <a:solidFill>
                  <a:srgbClr val="595959"/>
                </a:solidFill>
                <a:latin typeface="Times New Roman"/>
                <a:cs typeface="Times New Roman"/>
              </a:rPr>
              <a:t>and </a:t>
            </a:r>
            <a:r>
              <a:rPr sz="1900" spc="-465" dirty="0">
                <a:solidFill>
                  <a:srgbClr val="595959"/>
                </a:solidFill>
                <a:latin typeface="Times New Roman"/>
                <a:cs typeface="Times New Roman"/>
              </a:rPr>
              <a:t> </a:t>
            </a:r>
            <a:r>
              <a:rPr sz="1900" spc="-5" dirty="0">
                <a:solidFill>
                  <a:srgbClr val="595959"/>
                </a:solidFill>
                <a:latin typeface="Times New Roman"/>
                <a:cs typeface="Times New Roman"/>
              </a:rPr>
              <a:t>tries</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another</a:t>
            </a:r>
            <a:r>
              <a:rPr sz="1900" dirty="0">
                <a:solidFill>
                  <a:srgbClr val="595959"/>
                </a:solidFill>
                <a:latin typeface="Times New Roman"/>
                <a:cs typeface="Times New Roman"/>
              </a:rPr>
              <a:t> </a:t>
            </a:r>
            <a:r>
              <a:rPr sz="1900" spc="-5" dirty="0">
                <a:solidFill>
                  <a:srgbClr val="595959"/>
                </a:solidFill>
                <a:latin typeface="Times New Roman"/>
                <a:cs typeface="Times New Roman"/>
              </a:rPr>
              <a:t>rule</a:t>
            </a:r>
            <a:endParaRPr sz="1900">
              <a:latin typeface="Times New Roman"/>
              <a:cs typeface="Times New Roman"/>
            </a:endParaRPr>
          </a:p>
          <a:p>
            <a:pPr marL="49530">
              <a:lnSpc>
                <a:spcPct val="100000"/>
              </a:lnSpc>
              <a:spcBef>
                <a:spcPts val="280"/>
              </a:spcBef>
            </a:pPr>
            <a:r>
              <a:rPr sz="1900" spc="-15" dirty="0">
                <a:solidFill>
                  <a:srgbClr val="002060"/>
                </a:solidFill>
                <a:latin typeface="Impact"/>
                <a:cs typeface="Impact"/>
              </a:rPr>
              <a:t>­</a:t>
            </a:r>
            <a:r>
              <a:rPr sz="1900" spc="190" dirty="0">
                <a:solidFill>
                  <a:srgbClr val="002060"/>
                </a:solidFill>
                <a:latin typeface="Impact"/>
                <a:cs typeface="Impact"/>
              </a:rPr>
              <a:t> </a:t>
            </a:r>
            <a:r>
              <a:rPr sz="1900" spc="-5" dirty="0">
                <a:solidFill>
                  <a:srgbClr val="595959"/>
                </a:solidFill>
                <a:latin typeface="Times New Roman"/>
                <a:cs typeface="Times New Roman"/>
              </a:rPr>
              <a:t>Must</a:t>
            </a:r>
            <a:r>
              <a:rPr sz="1900" spc="-10" dirty="0">
                <a:solidFill>
                  <a:srgbClr val="595959"/>
                </a:solidFill>
                <a:latin typeface="Times New Roman"/>
                <a:cs typeface="Times New Roman"/>
              </a:rPr>
              <a:t> </a:t>
            </a:r>
            <a:r>
              <a:rPr sz="1900" dirty="0">
                <a:solidFill>
                  <a:srgbClr val="595959"/>
                </a:solidFill>
                <a:latin typeface="Times New Roman"/>
                <a:cs typeface="Times New Roman"/>
              </a:rPr>
              <a:t>not</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have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rules</a:t>
            </a:r>
            <a:r>
              <a:rPr sz="1900" spc="-10" dirty="0">
                <a:solidFill>
                  <a:srgbClr val="595959"/>
                </a:solidFill>
                <a:latin typeface="Times New Roman"/>
                <a:cs typeface="Times New Roman"/>
              </a:rPr>
              <a:t> </a:t>
            </a:r>
            <a:r>
              <a:rPr sz="1900" dirty="0">
                <a:solidFill>
                  <a:srgbClr val="595959"/>
                </a:solidFill>
                <a:latin typeface="Times New Roman"/>
                <a:cs typeface="Times New Roman"/>
              </a:rPr>
              <a:t>of </a:t>
            </a:r>
            <a:r>
              <a:rPr sz="1900" spc="-5" dirty="0">
                <a:solidFill>
                  <a:srgbClr val="595959"/>
                </a:solidFill>
                <a:latin typeface="Times New Roman"/>
                <a:cs typeface="Times New Roman"/>
              </a:rPr>
              <a:t>the</a:t>
            </a:r>
            <a:r>
              <a:rPr sz="1900" spc="-15" dirty="0">
                <a:solidFill>
                  <a:srgbClr val="595959"/>
                </a:solidFill>
                <a:latin typeface="Times New Roman"/>
                <a:cs typeface="Times New Roman"/>
              </a:rPr>
              <a:t> </a:t>
            </a:r>
            <a:r>
              <a:rPr sz="1900" dirty="0">
                <a:solidFill>
                  <a:srgbClr val="595959"/>
                </a:solidFill>
                <a:latin typeface="Times New Roman"/>
                <a:cs typeface="Times New Roman"/>
              </a:rPr>
              <a:t>form</a:t>
            </a:r>
            <a:r>
              <a:rPr sz="1900" spc="-10" dirty="0">
                <a:solidFill>
                  <a:srgbClr val="595959"/>
                </a:solidFill>
                <a:latin typeface="Times New Roman"/>
                <a:cs typeface="Times New Roman"/>
              </a:rPr>
              <a:t> </a:t>
            </a:r>
            <a:r>
              <a:rPr sz="1900" dirty="0">
                <a:solidFill>
                  <a:srgbClr val="595959"/>
                </a:solidFill>
                <a:latin typeface="Times New Roman"/>
                <a:cs typeface="Times New Roman"/>
              </a:rPr>
              <a:t>NT</a:t>
            </a:r>
            <a:r>
              <a:rPr sz="1900" spc="-35" dirty="0">
                <a:solidFill>
                  <a:srgbClr val="595959"/>
                </a:solidFill>
                <a:latin typeface="Times New Roman"/>
                <a:cs typeface="Times New Roman"/>
              </a:rPr>
              <a:t> </a:t>
            </a:r>
            <a:r>
              <a:rPr sz="1900" dirty="0">
                <a:solidFill>
                  <a:srgbClr val="595959"/>
                </a:solidFill>
                <a:latin typeface="Times New Roman"/>
                <a:cs typeface="Times New Roman"/>
              </a:rPr>
              <a:t>-&gt;</a:t>
            </a:r>
            <a:r>
              <a:rPr sz="1900" spc="-5" dirty="0">
                <a:solidFill>
                  <a:srgbClr val="595959"/>
                </a:solidFill>
                <a:latin typeface="Times New Roman"/>
                <a:cs typeface="Times New Roman"/>
              </a:rPr>
              <a:t> </a:t>
            </a:r>
            <a:r>
              <a:rPr sz="1900" dirty="0">
                <a:solidFill>
                  <a:srgbClr val="595959"/>
                </a:solidFill>
                <a:latin typeface="Times New Roman"/>
                <a:cs typeface="Times New Roman"/>
              </a:rPr>
              <a:t>NT</a:t>
            </a:r>
            <a:r>
              <a:rPr sz="1900" spc="-40" dirty="0">
                <a:solidFill>
                  <a:srgbClr val="595959"/>
                </a:solidFill>
                <a:latin typeface="Times New Roman"/>
                <a:cs typeface="Times New Roman"/>
              </a:rPr>
              <a:t> </a:t>
            </a:r>
            <a:r>
              <a:rPr sz="1900" dirty="0">
                <a:solidFill>
                  <a:srgbClr val="595959"/>
                </a:solidFill>
                <a:latin typeface="Times New Roman"/>
                <a:cs typeface="Times New Roman"/>
              </a:rPr>
              <a:t>X</a:t>
            </a:r>
            <a:r>
              <a:rPr sz="1900" spc="470" dirty="0">
                <a:solidFill>
                  <a:srgbClr val="595959"/>
                </a:solidFill>
                <a:latin typeface="Times New Roman"/>
                <a:cs typeface="Times New Roman"/>
              </a:rPr>
              <a:t> </a:t>
            </a:r>
            <a:r>
              <a:rPr sz="1900" dirty="0">
                <a:solidFill>
                  <a:srgbClr val="595959"/>
                </a:solidFill>
                <a:latin typeface="Times New Roman"/>
                <a:cs typeface="Times New Roman"/>
              </a:rPr>
              <a:t>X</a:t>
            </a:r>
            <a:endParaRPr sz="1900">
              <a:latin typeface="Times New Roman"/>
              <a:cs typeface="Times New Roman"/>
            </a:endParaRPr>
          </a:p>
          <a:p>
            <a:pPr marL="231775">
              <a:lnSpc>
                <a:spcPct val="100000"/>
              </a:lnSpc>
              <a:spcBef>
                <a:spcPts val="420"/>
              </a:spcBef>
            </a:pPr>
            <a:r>
              <a:rPr sz="1900" spc="-15" dirty="0">
                <a:solidFill>
                  <a:srgbClr val="002060"/>
                </a:solidFill>
                <a:latin typeface="Impact"/>
                <a:cs typeface="Impact"/>
              </a:rPr>
              <a:t>­</a:t>
            </a:r>
            <a:r>
              <a:rPr sz="1900" spc="195" dirty="0">
                <a:solidFill>
                  <a:srgbClr val="002060"/>
                </a:solidFill>
                <a:latin typeface="Impact"/>
                <a:cs typeface="Impact"/>
              </a:rPr>
              <a:t> </a:t>
            </a:r>
            <a:r>
              <a:rPr sz="1900" spc="-20" dirty="0">
                <a:solidFill>
                  <a:srgbClr val="595959"/>
                </a:solidFill>
                <a:latin typeface="Times New Roman"/>
                <a:cs typeface="Times New Roman"/>
              </a:rPr>
              <a:t>Tries</a:t>
            </a:r>
            <a:r>
              <a:rPr sz="1900" spc="-5" dirty="0">
                <a:solidFill>
                  <a:srgbClr val="595959"/>
                </a:solidFill>
                <a:latin typeface="Times New Roman"/>
                <a:cs typeface="Times New Roman"/>
              </a:rPr>
              <a:t> to</a:t>
            </a:r>
            <a:r>
              <a:rPr sz="1900" spc="5" dirty="0">
                <a:solidFill>
                  <a:srgbClr val="595959"/>
                </a:solidFill>
                <a:latin typeface="Times New Roman"/>
                <a:cs typeface="Times New Roman"/>
              </a:rPr>
              <a:t> </a:t>
            </a:r>
            <a:r>
              <a:rPr sz="1900" spc="-5" dirty="0">
                <a:solidFill>
                  <a:srgbClr val="595959"/>
                </a:solidFill>
                <a:latin typeface="Times New Roman"/>
                <a:cs typeface="Times New Roman"/>
              </a:rPr>
              <a:t>apply</a:t>
            </a:r>
            <a:r>
              <a:rPr sz="1900" dirty="0">
                <a:solidFill>
                  <a:srgbClr val="595959"/>
                </a:solidFill>
                <a:latin typeface="Times New Roman"/>
                <a:cs typeface="Times New Roman"/>
              </a:rPr>
              <a:t> </a:t>
            </a:r>
            <a:r>
              <a:rPr sz="1900" spc="-5" dirty="0">
                <a:solidFill>
                  <a:srgbClr val="595959"/>
                </a:solidFill>
                <a:latin typeface="Times New Roman"/>
                <a:cs typeface="Times New Roman"/>
              </a:rPr>
              <a:t>leftmost </a:t>
            </a:r>
            <a:r>
              <a:rPr sz="1900" spc="-15" dirty="0">
                <a:solidFill>
                  <a:srgbClr val="595959"/>
                </a:solidFill>
                <a:latin typeface="Times New Roman"/>
                <a:cs typeface="Times New Roman"/>
              </a:rPr>
              <a:t>Non-Terminal</a:t>
            </a:r>
            <a:r>
              <a:rPr sz="1900" dirty="0">
                <a:solidFill>
                  <a:srgbClr val="595959"/>
                </a:solidFill>
                <a:latin typeface="Times New Roman"/>
                <a:cs typeface="Times New Roman"/>
              </a:rPr>
              <a:t> </a:t>
            </a:r>
            <a:r>
              <a:rPr sz="1900" spc="-5" dirty="0">
                <a:solidFill>
                  <a:srgbClr val="595959"/>
                </a:solidFill>
                <a:latin typeface="Times New Roman"/>
                <a:cs typeface="Times New Roman"/>
              </a:rPr>
              <a:t>and</a:t>
            </a:r>
            <a:r>
              <a:rPr sz="1900" dirty="0">
                <a:solidFill>
                  <a:srgbClr val="595959"/>
                </a:solidFill>
                <a:latin typeface="Times New Roman"/>
                <a:cs typeface="Times New Roman"/>
              </a:rPr>
              <a:t> </a:t>
            </a:r>
            <a:r>
              <a:rPr sz="1900" spc="-5" dirty="0">
                <a:solidFill>
                  <a:srgbClr val="595959"/>
                </a:solidFill>
                <a:latin typeface="Times New Roman"/>
                <a:cs typeface="Times New Roman"/>
              </a:rPr>
              <a:t>gets into</a:t>
            </a:r>
            <a:r>
              <a:rPr sz="1900" spc="5" dirty="0">
                <a:solidFill>
                  <a:srgbClr val="595959"/>
                </a:solidFill>
                <a:latin typeface="Times New Roman"/>
                <a:cs typeface="Times New Roman"/>
              </a:rPr>
              <a:t> </a:t>
            </a:r>
            <a:r>
              <a:rPr sz="1900" spc="-5" dirty="0">
                <a:solidFill>
                  <a:srgbClr val="595959"/>
                </a:solidFill>
                <a:latin typeface="Times New Roman"/>
                <a:cs typeface="Times New Roman"/>
              </a:rPr>
              <a:t>infinite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loop</a:t>
            </a:r>
            <a:endParaRPr sz="19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00525" cy="665480"/>
          </a:xfrm>
          <a:prstGeom prst="rect">
            <a:avLst/>
          </a:prstGeom>
        </p:spPr>
        <p:txBody>
          <a:bodyPr vert="horz" wrap="square" lIns="0" tIns="12700" rIns="0" bIns="0" rtlCol="0">
            <a:spAutoFit/>
          </a:bodyPr>
          <a:lstStyle/>
          <a:p>
            <a:pPr marL="12700">
              <a:lnSpc>
                <a:spcPct val="100000"/>
              </a:lnSpc>
              <a:spcBef>
                <a:spcPts val="100"/>
              </a:spcBef>
            </a:pPr>
            <a:r>
              <a:rPr spc="85" dirty="0"/>
              <a:t>Bottom–Up</a:t>
            </a:r>
            <a:r>
              <a:rPr spc="114" dirty="0"/>
              <a:t> </a:t>
            </a:r>
            <a:r>
              <a:rPr spc="80" dirty="0"/>
              <a:t>Parser</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808826" y="1741553"/>
            <a:ext cx="7435215" cy="4000500"/>
          </a:xfrm>
          <a:prstGeom prst="rect">
            <a:avLst/>
          </a:prstGeom>
        </p:spPr>
        <p:txBody>
          <a:bodyPr vert="horz" wrap="square" lIns="0" tIns="172720" rIns="0" bIns="0" rtlCol="0">
            <a:spAutoFit/>
          </a:bodyPr>
          <a:lstStyle/>
          <a:p>
            <a:pPr marL="12700">
              <a:lnSpc>
                <a:spcPct val="100000"/>
              </a:lnSpc>
              <a:spcBef>
                <a:spcPts val="1360"/>
              </a:spcBef>
            </a:pPr>
            <a:r>
              <a:rPr sz="2200" spc="-5" dirty="0">
                <a:solidFill>
                  <a:srgbClr val="595959"/>
                </a:solidFill>
                <a:latin typeface="Times New Roman"/>
                <a:cs typeface="Times New Roman"/>
              </a:rPr>
              <a:t>Data-driven</a:t>
            </a:r>
            <a:endParaRPr sz="2200">
              <a:latin typeface="Times New Roman"/>
              <a:cs typeface="Times New Roman"/>
            </a:endParaRPr>
          </a:p>
          <a:p>
            <a:pPr marL="12700" marR="5080">
              <a:lnSpc>
                <a:spcPts val="2600"/>
              </a:lnSpc>
              <a:spcBef>
                <a:spcPts val="1380"/>
              </a:spcBef>
            </a:pPr>
            <a:r>
              <a:rPr sz="2200" dirty="0">
                <a:solidFill>
                  <a:srgbClr val="595959"/>
                </a:solidFill>
                <a:latin typeface="Times New Roman"/>
                <a:cs typeface="Times New Roman"/>
              </a:rPr>
              <a:t>Looks </a:t>
            </a:r>
            <a:r>
              <a:rPr sz="2200" spc="-5" dirty="0">
                <a:solidFill>
                  <a:srgbClr val="595959"/>
                </a:solidFill>
                <a:latin typeface="Times New Roman"/>
                <a:cs typeface="Times New Roman"/>
              </a:rPr>
              <a:t>at words </a:t>
            </a:r>
            <a:r>
              <a:rPr sz="2200" dirty="0">
                <a:solidFill>
                  <a:srgbClr val="595959"/>
                </a:solidFill>
                <a:latin typeface="Times New Roman"/>
                <a:cs typeface="Times New Roman"/>
              </a:rPr>
              <a:t>in input </a:t>
            </a:r>
            <a:r>
              <a:rPr sz="2200" spc="-5" dirty="0">
                <a:solidFill>
                  <a:srgbClr val="595959"/>
                </a:solidFill>
                <a:latin typeface="Times New Roman"/>
                <a:cs typeface="Times New Roman"/>
              </a:rPr>
              <a:t>string first, checks/assigns their </a:t>
            </a:r>
            <a:r>
              <a:rPr sz="2200" dirty="0">
                <a:solidFill>
                  <a:srgbClr val="595959"/>
                </a:solidFill>
                <a:latin typeface="Times New Roman"/>
                <a:cs typeface="Times New Roman"/>
              </a:rPr>
              <a:t> </a:t>
            </a:r>
            <a:r>
              <a:rPr sz="2200" spc="-5" dirty="0">
                <a:solidFill>
                  <a:srgbClr val="595959"/>
                </a:solidFill>
                <a:latin typeface="Times New Roman"/>
                <a:cs typeface="Times New Roman"/>
              </a:rPr>
              <a:t>category(ies),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tries</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combine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spc="10" dirty="0">
                <a:solidFill>
                  <a:srgbClr val="595959"/>
                </a:solidFill>
                <a:latin typeface="Times New Roman"/>
                <a:cs typeface="Times New Roman"/>
              </a:rPr>
              <a:t> </a:t>
            </a:r>
            <a:r>
              <a:rPr sz="2200" dirty="0">
                <a:solidFill>
                  <a:srgbClr val="595959"/>
                </a:solidFill>
                <a:latin typeface="Times New Roman"/>
                <a:cs typeface="Times New Roman"/>
              </a:rPr>
              <a:t>into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acceptable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structures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grammar</a:t>
            </a:r>
            <a:endParaRPr sz="2200">
              <a:latin typeface="Times New Roman"/>
              <a:cs typeface="Times New Roman"/>
            </a:endParaRPr>
          </a:p>
          <a:p>
            <a:pPr marL="12700" marR="143510">
              <a:lnSpc>
                <a:spcPct val="99700"/>
              </a:lnSpc>
              <a:spcBef>
                <a:spcPts val="1185"/>
              </a:spcBef>
            </a:pPr>
            <a:r>
              <a:rPr sz="2200" spc="-5" dirty="0">
                <a:solidFill>
                  <a:srgbClr val="595959"/>
                </a:solidFill>
                <a:latin typeface="Times New Roman"/>
                <a:cs typeface="Times New Roman"/>
              </a:rPr>
              <a:t>Involves scanning</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derivation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far</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sub-strings</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match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right-hand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side</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grammar/production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rules 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 </a:t>
            </a:r>
            <a:r>
              <a:rPr sz="2200" dirty="0">
                <a:solidFill>
                  <a:srgbClr val="595959"/>
                </a:solidFill>
                <a:latin typeface="Times New Roman"/>
                <a:cs typeface="Times New Roman"/>
              </a:rPr>
              <a:t>rule</a:t>
            </a:r>
            <a:r>
              <a:rPr sz="2200" spc="-5" dirty="0">
                <a:solidFill>
                  <a:srgbClr val="595959"/>
                </a:solidFill>
                <a:latin typeface="Times New Roman"/>
                <a:cs typeface="Times New Roman"/>
              </a:rPr>
              <a:t>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would</a:t>
            </a:r>
            <a:r>
              <a:rPr sz="2200" dirty="0">
                <a:solidFill>
                  <a:srgbClr val="595959"/>
                </a:solidFill>
                <a:latin typeface="Times New Roman"/>
                <a:cs typeface="Times New Roman"/>
              </a:rPr>
              <a:t> </a:t>
            </a:r>
            <a:r>
              <a:rPr sz="2200" spc="-5" dirty="0">
                <a:solidFill>
                  <a:srgbClr val="595959"/>
                </a:solidFill>
                <a:latin typeface="Times New Roman"/>
                <a:cs typeface="Times New Roman"/>
              </a:rPr>
              <a:t>show</a:t>
            </a:r>
            <a:r>
              <a:rPr sz="2200" dirty="0">
                <a:solidFill>
                  <a:srgbClr val="595959"/>
                </a:solidFill>
                <a:latin typeface="Times New Roman"/>
                <a:cs typeface="Times New Roman"/>
              </a:rPr>
              <a:t> </a:t>
            </a:r>
            <a:r>
              <a:rPr sz="2200" spc="-5" dirty="0">
                <a:solidFill>
                  <a:srgbClr val="595959"/>
                </a:solidFill>
                <a:latin typeface="Times New Roman"/>
                <a:cs typeface="Times New Roman"/>
              </a:rPr>
              <a:t>their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derivation</a:t>
            </a:r>
            <a:r>
              <a:rPr sz="2200" dirty="0">
                <a:solidFill>
                  <a:srgbClr val="595959"/>
                </a:solidFill>
                <a:latin typeface="Times New Roman"/>
                <a:cs typeface="Times New Roman"/>
              </a:rPr>
              <a:t> 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non-terminal </a:t>
            </a:r>
            <a:r>
              <a:rPr sz="2200" dirty="0">
                <a:solidFill>
                  <a:srgbClr val="595959"/>
                </a:solidFill>
                <a:latin typeface="Times New Roman"/>
                <a:cs typeface="Times New Roman"/>
              </a:rPr>
              <a:t> </a:t>
            </a:r>
            <a:r>
              <a:rPr sz="2200" spc="-5" dirty="0">
                <a:solidFill>
                  <a:srgbClr val="595959"/>
                </a:solidFill>
                <a:latin typeface="Times New Roman"/>
                <a:cs typeface="Times New Roman"/>
              </a:rPr>
              <a:t>symbol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rule</a:t>
            </a:r>
            <a:endParaRPr sz="2200">
              <a:latin typeface="Times New Roman"/>
              <a:cs typeface="Times New Roman"/>
            </a:endParaRPr>
          </a:p>
          <a:p>
            <a:pPr marL="12700" marR="120650">
              <a:lnSpc>
                <a:spcPct val="102299"/>
              </a:lnSpc>
              <a:spcBef>
                <a:spcPts val="1100"/>
              </a:spcBef>
            </a:pPr>
            <a:r>
              <a:rPr sz="2200" spc="-5" dirty="0">
                <a:solidFill>
                  <a:srgbClr val="595959"/>
                </a:solidFill>
                <a:latin typeface="Times New Roman"/>
                <a:cs typeface="Times New Roman"/>
              </a:rPr>
              <a:t>Also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requires back-tracking</a:t>
            </a:r>
            <a:r>
              <a:rPr sz="2200" spc="5" dirty="0">
                <a:solidFill>
                  <a:srgbClr val="595959"/>
                </a:solidFill>
                <a:latin typeface="Times New Roman"/>
                <a:cs typeface="Times New Roman"/>
              </a:rPr>
              <a:t> </a:t>
            </a:r>
            <a:r>
              <a:rPr sz="2200" dirty="0">
                <a:solidFill>
                  <a:srgbClr val="595959"/>
                </a:solidFill>
                <a:latin typeface="Times New Roman"/>
                <a:cs typeface="Times New Roman"/>
              </a:rPr>
              <a:t>if</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wrong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is </a:t>
            </a:r>
            <a:r>
              <a:rPr sz="2200" spc="-5" dirty="0">
                <a:solidFill>
                  <a:srgbClr val="595959"/>
                </a:solidFill>
                <a:latin typeface="Times New Roman"/>
                <a:cs typeface="Times New Roman"/>
              </a:rPr>
              <a:t>taken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does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not</a:t>
            </a:r>
            <a:r>
              <a:rPr sz="2200" spc="-5" dirty="0">
                <a:solidFill>
                  <a:srgbClr val="595959"/>
                </a:solidFill>
                <a:latin typeface="Times New Roman"/>
                <a:cs typeface="Times New Roman"/>
              </a:rPr>
              <a:t> lead</a:t>
            </a:r>
            <a:r>
              <a:rPr sz="2200" dirty="0">
                <a:solidFill>
                  <a:srgbClr val="595959"/>
                </a:solidFill>
                <a:latin typeface="Times New Roman"/>
                <a:cs typeface="Times New Roman"/>
              </a:rPr>
              <a:t> to a</a:t>
            </a:r>
            <a:r>
              <a:rPr sz="2200" spc="-5" dirty="0">
                <a:solidFill>
                  <a:srgbClr val="595959"/>
                </a:solidFill>
                <a:latin typeface="Times New Roman"/>
                <a:cs typeface="Times New Roman"/>
              </a:rPr>
              <a:t> derivation</a:t>
            </a:r>
            <a:endParaRPr sz="22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009005" cy="574040"/>
          </a:xfrm>
          <a:prstGeom prst="rect">
            <a:avLst/>
          </a:prstGeom>
        </p:spPr>
        <p:txBody>
          <a:bodyPr vert="horz" wrap="square" lIns="0" tIns="12700" rIns="0" bIns="0" rtlCol="0">
            <a:spAutoFit/>
          </a:bodyPr>
          <a:lstStyle/>
          <a:p>
            <a:pPr marL="12700">
              <a:lnSpc>
                <a:spcPct val="100000"/>
              </a:lnSpc>
              <a:spcBef>
                <a:spcPts val="100"/>
              </a:spcBef>
            </a:pPr>
            <a:r>
              <a:rPr sz="3600" spc="85" dirty="0"/>
              <a:t>Bottom–Up</a:t>
            </a:r>
            <a:r>
              <a:rPr sz="3600" spc="150" dirty="0"/>
              <a:t> </a:t>
            </a:r>
            <a:r>
              <a:rPr sz="3600" spc="85" dirty="0"/>
              <a:t>Parsing</a:t>
            </a:r>
            <a:r>
              <a:rPr sz="3600" spc="-40" dirty="0"/>
              <a:t> </a:t>
            </a:r>
            <a:r>
              <a:rPr sz="3600" spc="100" dirty="0"/>
              <a:t>Algorithm</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864647" y="1921027"/>
            <a:ext cx="7002145" cy="3945890"/>
          </a:xfrm>
          <a:prstGeom prst="rect">
            <a:avLst/>
          </a:prstGeom>
        </p:spPr>
        <p:txBody>
          <a:bodyPr vert="horz" wrap="square" lIns="0" tIns="104775" rIns="0" bIns="0" rtlCol="0">
            <a:spAutoFit/>
          </a:bodyPr>
          <a:lstStyle/>
          <a:p>
            <a:pPr marL="12700">
              <a:lnSpc>
                <a:spcPct val="100000"/>
              </a:lnSpc>
              <a:spcBef>
                <a:spcPts val="825"/>
              </a:spcBef>
            </a:pPr>
            <a:r>
              <a:rPr sz="2200" spc="-5" dirty="0">
                <a:solidFill>
                  <a:srgbClr val="595959"/>
                </a:solidFill>
                <a:latin typeface="Times New Roman"/>
                <a:cs typeface="Times New Roman"/>
              </a:rPr>
              <a:t>Algorithm</a:t>
            </a:r>
            <a:r>
              <a:rPr sz="2200" dirty="0">
                <a:solidFill>
                  <a:srgbClr val="595959"/>
                </a:solidFill>
                <a:latin typeface="Times New Roman"/>
                <a:cs typeface="Times New Roman"/>
              </a:rPr>
              <a:t> </a:t>
            </a:r>
            <a:r>
              <a:rPr sz="2200" spc="-5" dirty="0">
                <a:solidFill>
                  <a:srgbClr val="595959"/>
                </a:solidFill>
                <a:latin typeface="Times New Roman"/>
                <a:cs typeface="Times New Roman"/>
              </a:rPr>
              <a:t>called</a:t>
            </a:r>
            <a:r>
              <a:rPr sz="2200" dirty="0">
                <a:solidFill>
                  <a:srgbClr val="595959"/>
                </a:solidFill>
                <a:latin typeface="Times New Roman"/>
                <a:cs typeface="Times New Roman"/>
              </a:rPr>
              <a:t> </a:t>
            </a:r>
            <a:r>
              <a:rPr sz="2200" spc="-5" dirty="0">
                <a:solidFill>
                  <a:srgbClr val="595959"/>
                </a:solidFill>
                <a:latin typeface="Times New Roman"/>
                <a:cs typeface="Times New Roman"/>
              </a:rPr>
              <a:t>shift/reduce</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parsing</a:t>
            </a:r>
            <a:endParaRPr sz="2200">
              <a:latin typeface="Times New Roman"/>
              <a:cs typeface="Times New Roman"/>
            </a:endParaRPr>
          </a:p>
          <a:p>
            <a:pPr marL="186055" marR="85090"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Scans the input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left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right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keeps </a:t>
            </a:r>
            <a:r>
              <a:rPr sz="2000" dirty="0">
                <a:solidFill>
                  <a:srgbClr val="595959"/>
                </a:solidFill>
                <a:latin typeface="Times New Roman"/>
                <a:cs typeface="Times New Roman"/>
              </a:rPr>
              <a:t>a </a:t>
            </a:r>
            <a:r>
              <a:rPr sz="2000" spc="-5" dirty="0">
                <a:solidFill>
                  <a:srgbClr val="595959"/>
                </a:solidFill>
                <a:latin typeface="Times New Roman"/>
                <a:cs typeface="Times New Roman"/>
              </a:rPr>
              <a:t>“stack”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partial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 so</a:t>
            </a:r>
            <a:r>
              <a:rPr sz="2000" dirty="0">
                <a:solidFill>
                  <a:srgbClr val="595959"/>
                </a:solidFill>
                <a:latin typeface="Times New Roman"/>
                <a:cs typeface="Times New Roman"/>
              </a:rPr>
              <a:t> </a:t>
            </a:r>
            <a:r>
              <a:rPr sz="2000" spc="-5" dirty="0">
                <a:solidFill>
                  <a:srgbClr val="595959"/>
                </a:solidFill>
                <a:latin typeface="Times New Roman"/>
                <a:cs typeface="Times New Roman"/>
              </a:rPr>
              <a:t>far</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Chooses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shift</a:t>
            </a:r>
            <a:r>
              <a:rPr sz="2000" spc="-15"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reduce operations</a:t>
            </a:r>
            <a:endParaRPr sz="2000">
              <a:latin typeface="Times New Roman"/>
              <a:cs typeface="Times New Roman"/>
            </a:endParaRPr>
          </a:p>
          <a:p>
            <a:pPr marL="368935" marR="247650"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shift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operation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looks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next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input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shifts 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onto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stack</a:t>
            </a:r>
            <a:endParaRPr sz="2000">
              <a:latin typeface="Times New Roman"/>
              <a:cs typeface="Times New Roman"/>
            </a:endParaRPr>
          </a:p>
          <a:p>
            <a:pPr marL="368935" marR="5080" indent="-137160" algn="just">
              <a:lnSpc>
                <a:spcPct val="100000"/>
              </a:lnSpc>
              <a:spcBef>
                <a:spcPts val="600"/>
              </a:spcBef>
            </a:pPr>
            <a:r>
              <a:rPr sz="2000" spc="-15" dirty="0">
                <a:solidFill>
                  <a:srgbClr val="002060"/>
                </a:solidFill>
                <a:latin typeface="Impact"/>
                <a:cs typeface="Impact"/>
              </a:rPr>
              <a:t>­ </a:t>
            </a:r>
            <a:r>
              <a:rPr sz="2000" dirty="0">
                <a:solidFill>
                  <a:srgbClr val="595959"/>
                </a:solidFill>
                <a:latin typeface="Times New Roman"/>
                <a:cs typeface="Times New Roman"/>
              </a:rPr>
              <a:t>The </a:t>
            </a:r>
            <a:r>
              <a:rPr sz="2000" spc="-5" dirty="0">
                <a:solidFill>
                  <a:srgbClr val="595959"/>
                </a:solidFill>
                <a:latin typeface="Times New Roman"/>
                <a:cs typeface="Times New Roman"/>
              </a:rPr>
              <a:t>reduce operation looks at </a:t>
            </a:r>
            <a:r>
              <a:rPr sz="2000" dirty="0">
                <a:solidFill>
                  <a:srgbClr val="595959"/>
                </a:solidFill>
                <a:latin typeface="Times New Roman"/>
                <a:cs typeface="Times New Roman"/>
              </a:rPr>
              <a:t>N </a:t>
            </a:r>
            <a:r>
              <a:rPr sz="2000" spc="-5" dirty="0">
                <a:solidFill>
                  <a:srgbClr val="595959"/>
                </a:solidFill>
                <a:latin typeface="Times New Roman"/>
                <a:cs typeface="Times New Roman"/>
              </a:rPr>
              <a:t>symbols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stack and if they </a:t>
            </a:r>
            <a:r>
              <a:rPr sz="2000" dirty="0">
                <a:solidFill>
                  <a:srgbClr val="595959"/>
                </a:solidFill>
                <a:latin typeface="Times New Roman"/>
                <a:cs typeface="Times New Roman"/>
              </a:rPr>
              <a:t> </a:t>
            </a:r>
            <a:r>
              <a:rPr sz="2000" spc="-10" dirty="0">
                <a:solidFill>
                  <a:srgbClr val="595959"/>
                </a:solidFill>
                <a:latin typeface="Times New Roman"/>
                <a:cs typeface="Times New Roman"/>
              </a:rPr>
              <a:t>match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RHS of a </a:t>
            </a:r>
            <a:r>
              <a:rPr sz="2000" spc="-5" dirty="0">
                <a:solidFill>
                  <a:srgbClr val="595959"/>
                </a:solidFill>
                <a:latin typeface="Times New Roman"/>
                <a:cs typeface="Times New Roman"/>
              </a:rPr>
              <a:t>grammar rule, reduces the stack </a:t>
            </a:r>
            <a:r>
              <a:rPr sz="2000" dirty="0">
                <a:solidFill>
                  <a:srgbClr val="595959"/>
                </a:solidFill>
                <a:latin typeface="Times New Roman"/>
                <a:cs typeface="Times New Roman"/>
              </a:rPr>
              <a:t>by </a:t>
            </a:r>
            <a:r>
              <a:rPr sz="2000" spc="-5" dirty="0">
                <a:solidFill>
                  <a:srgbClr val="595959"/>
                </a:solidFill>
                <a:latin typeface="Times New Roman"/>
                <a:cs typeface="Times New Roman"/>
              </a:rPr>
              <a:t>replacing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those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symbols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nonterminal</a:t>
            </a:r>
            <a:endParaRPr sz="2000">
              <a:latin typeface="Times New Roman"/>
              <a:cs typeface="Times New Roman"/>
            </a:endParaRPr>
          </a:p>
          <a:p>
            <a:pPr marL="12700" marR="207010" algn="just">
              <a:lnSpc>
                <a:spcPts val="2600"/>
              </a:lnSpc>
              <a:spcBef>
                <a:spcPts val="720"/>
              </a:spcBef>
            </a:pPr>
            <a:r>
              <a:rPr sz="2200" spc="-5" dirty="0">
                <a:solidFill>
                  <a:srgbClr val="595959"/>
                </a:solidFill>
                <a:latin typeface="Times New Roman"/>
                <a:cs typeface="Times New Roman"/>
              </a:rPr>
              <a:t>Also must incorporate back-tracking and must keep </a:t>
            </a:r>
            <a:r>
              <a:rPr sz="2200" dirty="0">
                <a:solidFill>
                  <a:srgbClr val="595959"/>
                </a:solidFill>
                <a:latin typeface="Times New Roman"/>
                <a:cs typeface="Times New Roman"/>
              </a:rPr>
              <a:t>multiple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possible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parses</a:t>
            </a:r>
            <a:endParaRPr sz="220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227705" cy="665480"/>
          </a:xfrm>
          <a:prstGeom prst="rect">
            <a:avLst/>
          </a:prstGeom>
        </p:spPr>
        <p:txBody>
          <a:bodyPr vert="horz" wrap="square" lIns="0" tIns="12700" rIns="0" bIns="0" rtlCol="0">
            <a:spAutoFit/>
          </a:bodyPr>
          <a:lstStyle/>
          <a:p>
            <a:pPr marL="12700">
              <a:lnSpc>
                <a:spcPct val="100000"/>
              </a:lnSpc>
              <a:spcBef>
                <a:spcPts val="100"/>
              </a:spcBef>
            </a:pPr>
            <a:r>
              <a:rPr spc="80" dirty="0"/>
              <a:t>Parsing</a:t>
            </a:r>
            <a:r>
              <a:rPr spc="130" dirty="0"/>
              <a:t> </a:t>
            </a:r>
            <a:r>
              <a:rPr spc="80" dirty="0"/>
              <a:t>Issues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6</a:t>
            </a:r>
          </a:p>
        </p:txBody>
      </p:sp>
      <p:sp>
        <p:nvSpPr>
          <p:cNvPr id="3" name="object 3"/>
          <p:cNvSpPr txBox="1"/>
          <p:nvPr/>
        </p:nvSpPr>
        <p:spPr>
          <a:xfrm>
            <a:off x="892810" y="1853882"/>
            <a:ext cx="7315200" cy="3771900"/>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595959"/>
                </a:solidFill>
                <a:latin typeface="Times New Roman"/>
                <a:cs typeface="Times New Roman"/>
              </a:rPr>
              <a:t>Top-down</a:t>
            </a:r>
            <a:endParaRPr sz="2000">
              <a:latin typeface="Times New Roman"/>
              <a:cs typeface="Times New Roman"/>
            </a:endParaRPr>
          </a:p>
          <a:p>
            <a:pPr marL="49530">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Only</a:t>
            </a:r>
            <a:r>
              <a:rPr sz="2000" dirty="0">
                <a:solidFill>
                  <a:srgbClr val="595959"/>
                </a:solidFill>
                <a:latin typeface="Times New Roman"/>
                <a:cs typeface="Times New Roman"/>
              </a:rPr>
              <a:t> </a:t>
            </a:r>
            <a:r>
              <a:rPr sz="2000" spc="-5" dirty="0">
                <a:solidFill>
                  <a:srgbClr val="595959"/>
                </a:solidFill>
                <a:latin typeface="Times New Roman"/>
                <a:cs typeface="Times New Roman"/>
              </a:rPr>
              <a:t>searches 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5" dirty="0">
                <a:solidFill>
                  <a:srgbClr val="595959"/>
                </a:solidFill>
                <a:latin typeface="Times New Roman"/>
                <a:cs typeface="Times New Roman"/>
              </a:rPr>
              <a:t> answers (i.e.</a:t>
            </a:r>
            <a:r>
              <a:rPr sz="2000" dirty="0">
                <a:solidFill>
                  <a:srgbClr val="595959"/>
                </a:solidFill>
                <a:latin typeface="Times New Roman"/>
                <a:cs typeface="Times New Roman"/>
              </a:rPr>
              <a:t> </a:t>
            </a:r>
            <a:r>
              <a:rPr sz="2000" spc="-5" dirty="0">
                <a:solidFill>
                  <a:srgbClr val="595959"/>
                </a:solidFill>
                <a:latin typeface="Times New Roman"/>
                <a:cs typeface="Times New Roman"/>
              </a:rPr>
              <a:t>S’s)</a:t>
            </a:r>
            <a:endParaRPr sz="2000">
              <a:latin typeface="Times New Roman"/>
              <a:cs typeface="Times New Roman"/>
            </a:endParaRPr>
          </a:p>
          <a:p>
            <a:pPr marL="12700" marR="262255" indent="36830">
              <a:lnSpc>
                <a:spcPct val="104200"/>
              </a:lnSpc>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But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suggests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consistent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with any</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Bottom-up</a:t>
            </a:r>
            <a:endParaRPr sz="2000">
              <a:latin typeface="Times New Roman"/>
              <a:cs typeface="Times New Roman"/>
            </a:endParaRPr>
          </a:p>
          <a:p>
            <a:pPr marL="49530">
              <a:lnSpc>
                <a:spcPct val="100000"/>
              </a:lnSpc>
              <a:spcBef>
                <a:spcPts val="1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Only forms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consistent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with 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12700" marR="2508885" indent="36830">
              <a:lnSpc>
                <a:spcPct val="104200"/>
              </a:lnSpc>
              <a:spcBef>
                <a:spcPts val="95"/>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But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suggest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make</a:t>
            </a:r>
            <a:r>
              <a:rPr sz="2000" spc="-10" dirty="0">
                <a:solidFill>
                  <a:srgbClr val="595959"/>
                </a:solidFill>
                <a:latin typeface="Times New Roman"/>
                <a:cs typeface="Times New Roman"/>
              </a:rPr>
              <a:t> </a:t>
            </a:r>
            <a:r>
              <a:rPr sz="2000" dirty="0">
                <a:solidFill>
                  <a:srgbClr val="595959"/>
                </a:solidFill>
                <a:latin typeface="Times New Roman"/>
                <a:cs typeface="Times New Roman"/>
              </a:rPr>
              <a:t>no</a:t>
            </a:r>
            <a:r>
              <a:rPr sz="2000" spc="-5" dirty="0">
                <a:solidFill>
                  <a:srgbClr val="595959"/>
                </a:solidFill>
                <a:latin typeface="Times New Roman"/>
                <a:cs typeface="Times New Roman"/>
              </a:rPr>
              <a:t> sense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globally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Ambiguity:</a:t>
            </a:r>
            <a:endParaRPr sz="2000">
              <a:latin typeface="Times New Roman"/>
              <a:cs typeface="Times New Roman"/>
            </a:endParaRPr>
          </a:p>
          <a:p>
            <a:pPr marL="49530">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Some word-level</a:t>
            </a:r>
            <a:r>
              <a:rPr sz="2000" spc="-10" dirty="0">
                <a:solidFill>
                  <a:srgbClr val="595959"/>
                </a:solidFill>
                <a:latin typeface="Times New Roman"/>
                <a:cs typeface="Times New Roman"/>
              </a:rPr>
              <a:t> ambiguities</a:t>
            </a:r>
            <a:r>
              <a:rPr sz="2000" spc="-5" dirty="0">
                <a:solidFill>
                  <a:srgbClr val="595959"/>
                </a:solidFill>
                <a:latin typeface="Times New Roman"/>
                <a:cs typeface="Times New Roman"/>
              </a:rPr>
              <a:t> may</a:t>
            </a:r>
            <a:r>
              <a:rPr sz="2000" dirty="0">
                <a:solidFill>
                  <a:srgbClr val="595959"/>
                </a:solidFill>
                <a:latin typeface="Times New Roman"/>
                <a:cs typeface="Times New Roman"/>
              </a:rPr>
              <a:t> be</a:t>
            </a:r>
            <a:r>
              <a:rPr sz="2000" spc="-5" dirty="0">
                <a:solidFill>
                  <a:srgbClr val="595959"/>
                </a:solidFill>
                <a:latin typeface="Times New Roman"/>
                <a:cs typeface="Times New Roman"/>
              </a:rPr>
              <a:t> resolved</a:t>
            </a:r>
            <a:endParaRPr sz="2000">
              <a:latin typeface="Times New Roman"/>
              <a:cs typeface="Times New Roman"/>
            </a:endParaRPr>
          </a:p>
          <a:p>
            <a:pPr marL="186690" marR="26034" indent="-137160">
              <a:lnSpc>
                <a:spcPct val="792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But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examples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 structural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ambiguity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will</a:t>
            </a:r>
            <a:r>
              <a:rPr sz="2000" spc="-15" dirty="0">
                <a:solidFill>
                  <a:srgbClr val="595959"/>
                </a:solidFill>
                <a:latin typeface="Times New Roman"/>
                <a:cs typeface="Times New Roman"/>
              </a:rPr>
              <a:t> </a:t>
            </a:r>
            <a:r>
              <a:rPr sz="2000" dirty="0">
                <a:solidFill>
                  <a:srgbClr val="595959"/>
                </a:solidFill>
                <a:latin typeface="Times New Roman"/>
                <a:cs typeface="Times New Roman"/>
              </a:rPr>
              <a:t>not</a:t>
            </a:r>
            <a:r>
              <a:rPr sz="2000" spc="-15" dirty="0">
                <a:solidFill>
                  <a:srgbClr val="595959"/>
                </a:solidFill>
                <a:latin typeface="Times New Roman"/>
                <a:cs typeface="Times New Roman"/>
              </a:rPr>
              <a:t>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resolved, resulting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in more than</a:t>
            </a:r>
            <a:r>
              <a:rPr sz="2000" dirty="0">
                <a:solidFill>
                  <a:srgbClr val="595959"/>
                </a:solidFill>
                <a:latin typeface="Times New Roman"/>
                <a:cs typeface="Times New Roman"/>
              </a:rPr>
              <a:t> 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possible derivation</a:t>
            </a:r>
            <a:endParaRPr sz="2000">
              <a:latin typeface="Times New Roman"/>
              <a:cs typeface="Times New Roman"/>
            </a:endParaRPr>
          </a:p>
          <a:p>
            <a:pPr marL="12700">
              <a:lnSpc>
                <a:spcPct val="100000"/>
              </a:lnSpc>
              <a:spcBef>
                <a:spcPts val="200"/>
              </a:spcBef>
            </a:pPr>
            <a:r>
              <a:rPr sz="2000" spc="-5" dirty="0">
                <a:solidFill>
                  <a:srgbClr val="595959"/>
                </a:solidFill>
                <a:latin typeface="Times New Roman"/>
                <a:cs typeface="Times New Roman"/>
              </a:rPr>
              <a:t>Performance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backtracking is exponential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spc="-10" dirty="0">
                <a:solidFill>
                  <a:srgbClr val="595959"/>
                </a:solidFill>
                <a:latin typeface="Times New Roman"/>
                <a:cs typeface="Times New Roman"/>
              </a:rPr>
              <a:t>time:</a:t>
            </a:r>
            <a:endParaRPr sz="2000">
              <a:latin typeface="Times New Roman"/>
              <a:cs typeface="Times New Roman"/>
            </a:endParaRPr>
          </a:p>
          <a:p>
            <a:pPr marL="49530">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Backtracking</a:t>
            </a:r>
            <a:r>
              <a:rPr sz="2000" dirty="0">
                <a:solidFill>
                  <a:srgbClr val="595959"/>
                </a:solidFill>
                <a:latin typeface="Times New Roman"/>
                <a:cs typeface="Times New Roman"/>
              </a:rPr>
              <a:t> </a:t>
            </a:r>
            <a:r>
              <a:rPr sz="2000" spc="-5" dirty="0">
                <a:solidFill>
                  <a:srgbClr val="595959"/>
                </a:solidFill>
                <a:latin typeface="Times New Roman"/>
                <a:cs typeface="Times New Roman"/>
              </a:rPr>
              <a:t>may</a:t>
            </a:r>
            <a:r>
              <a:rPr sz="2000" dirty="0">
                <a:solidFill>
                  <a:srgbClr val="595959"/>
                </a:solidFill>
                <a:latin typeface="Times New Roman"/>
                <a:cs typeface="Times New Roman"/>
              </a:rPr>
              <a:t> </a:t>
            </a:r>
            <a:r>
              <a:rPr sz="2000" spc="-5" dirty="0">
                <a:solidFill>
                  <a:srgbClr val="595959"/>
                </a:solidFill>
                <a:latin typeface="Times New Roman"/>
                <a:cs typeface="Times New Roman"/>
              </a:rPr>
              <a:t>result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10" dirty="0">
                <a:solidFill>
                  <a:srgbClr val="595959"/>
                </a:solidFill>
                <a:latin typeface="Times New Roman"/>
                <a:cs typeface="Times New Roman"/>
              </a:rPr>
              <a:t>smaller</a:t>
            </a:r>
            <a:r>
              <a:rPr sz="2000" spc="-5" dirty="0">
                <a:solidFill>
                  <a:srgbClr val="595959"/>
                </a:solidFill>
                <a:latin typeface="Times New Roman"/>
                <a:cs typeface="Times New Roman"/>
              </a:rPr>
              <a:t> sub-trees being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parsed</a:t>
            </a:r>
            <a:r>
              <a:rPr sz="2000"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10" dirty="0">
                <a:solidFill>
                  <a:srgbClr val="595959"/>
                </a:solidFill>
                <a:latin typeface="Times New Roman"/>
                <a:cs typeface="Times New Roman"/>
              </a:rPr>
              <a:t>times</a:t>
            </a:r>
            <a:endParaRPr sz="200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780915" cy="665480"/>
          </a:xfrm>
          <a:prstGeom prst="rect">
            <a:avLst/>
          </a:prstGeom>
        </p:spPr>
        <p:txBody>
          <a:bodyPr vert="horz" wrap="square" lIns="0" tIns="12700" rIns="0" bIns="0" rtlCol="0">
            <a:spAutoFit/>
          </a:bodyPr>
          <a:lstStyle/>
          <a:p>
            <a:pPr marL="12700">
              <a:lnSpc>
                <a:spcPct val="100000"/>
              </a:lnSpc>
              <a:spcBef>
                <a:spcPts val="100"/>
              </a:spcBef>
            </a:pPr>
            <a:r>
              <a:rPr spc="85" dirty="0"/>
              <a:t>Structural</a:t>
            </a:r>
            <a:r>
              <a:rPr spc="-95" dirty="0"/>
              <a:t> </a:t>
            </a:r>
            <a:r>
              <a:rPr spc="80" dirty="0"/>
              <a:t>Ambiguity</a:t>
            </a:r>
          </a:p>
        </p:txBody>
      </p:sp>
      <p:sp>
        <p:nvSpPr>
          <p:cNvPr id="3" name="object 3"/>
          <p:cNvSpPr txBox="1"/>
          <p:nvPr/>
        </p:nvSpPr>
        <p:spPr>
          <a:xfrm>
            <a:off x="613373" y="2083012"/>
            <a:ext cx="6985000" cy="1050290"/>
          </a:xfrm>
          <a:prstGeom prst="rect">
            <a:avLst/>
          </a:prstGeom>
        </p:spPr>
        <p:txBody>
          <a:bodyPr vert="horz" wrap="square" lIns="0" tIns="12700" rIns="0" bIns="0" rtlCol="0">
            <a:spAutoFit/>
          </a:bodyPr>
          <a:lstStyle/>
          <a:p>
            <a:pPr marL="12700" marR="5080">
              <a:lnSpc>
                <a:spcPct val="100000"/>
              </a:lnSpc>
              <a:spcBef>
                <a:spcPts val="100"/>
              </a:spcBef>
            </a:pPr>
            <a:r>
              <a:rPr sz="2000" i="1" dirty="0">
                <a:solidFill>
                  <a:srgbClr val="595959"/>
                </a:solidFill>
                <a:latin typeface="Times New Roman"/>
                <a:cs typeface="Times New Roman"/>
              </a:rPr>
              <a:t>One </a:t>
            </a:r>
            <a:r>
              <a:rPr sz="2000" i="1" spc="-5" dirty="0">
                <a:solidFill>
                  <a:srgbClr val="595959"/>
                </a:solidFill>
                <a:latin typeface="Times New Roman"/>
                <a:cs typeface="Times New Roman"/>
              </a:rPr>
              <a:t>morning, </a:t>
            </a:r>
            <a:r>
              <a:rPr sz="2000" i="1" dirty="0">
                <a:solidFill>
                  <a:srgbClr val="595959"/>
                </a:solidFill>
                <a:latin typeface="Times New Roman"/>
                <a:cs typeface="Times New Roman"/>
              </a:rPr>
              <a:t>I </a:t>
            </a:r>
            <a:r>
              <a:rPr sz="2000" i="1" spc="-5" dirty="0">
                <a:solidFill>
                  <a:srgbClr val="595959"/>
                </a:solidFill>
                <a:latin typeface="Times New Roman"/>
                <a:cs typeface="Times New Roman"/>
              </a:rPr>
              <a:t>shot </a:t>
            </a:r>
            <a:r>
              <a:rPr sz="2000" i="1" dirty="0">
                <a:solidFill>
                  <a:srgbClr val="595959"/>
                </a:solidFill>
                <a:latin typeface="Times New Roman"/>
                <a:cs typeface="Times New Roman"/>
              </a:rPr>
              <a:t>an </a:t>
            </a:r>
            <a:r>
              <a:rPr sz="2000" i="1" spc="-5" dirty="0">
                <a:solidFill>
                  <a:srgbClr val="595959"/>
                </a:solidFill>
                <a:latin typeface="Times New Roman"/>
                <a:cs typeface="Times New Roman"/>
              </a:rPr>
              <a:t>elephant in </a:t>
            </a:r>
            <a:r>
              <a:rPr sz="2000" i="1" dirty="0">
                <a:solidFill>
                  <a:srgbClr val="595959"/>
                </a:solidFill>
                <a:latin typeface="Times New Roman"/>
                <a:cs typeface="Times New Roman"/>
              </a:rPr>
              <a:t>my </a:t>
            </a:r>
            <a:r>
              <a:rPr sz="2000" i="1" spc="-5" dirty="0">
                <a:solidFill>
                  <a:srgbClr val="595959"/>
                </a:solidFill>
                <a:latin typeface="Times New Roman"/>
                <a:cs typeface="Times New Roman"/>
              </a:rPr>
              <a:t>pajamas. </a:t>
            </a:r>
            <a:r>
              <a:rPr sz="2000" i="1" dirty="0">
                <a:solidFill>
                  <a:srgbClr val="595959"/>
                </a:solidFill>
                <a:latin typeface="Times New Roman"/>
                <a:cs typeface="Times New Roman"/>
              </a:rPr>
              <a:t>How he got </a:t>
            </a:r>
            <a:r>
              <a:rPr sz="2000" i="1" spc="-5" dirty="0">
                <a:solidFill>
                  <a:srgbClr val="595959"/>
                </a:solidFill>
                <a:latin typeface="Times New Roman"/>
                <a:cs typeface="Times New Roman"/>
              </a:rPr>
              <a:t>into </a:t>
            </a:r>
            <a:r>
              <a:rPr sz="2000" i="1" dirty="0">
                <a:solidFill>
                  <a:srgbClr val="595959"/>
                </a:solidFill>
                <a:latin typeface="Times New Roman"/>
                <a:cs typeface="Times New Roman"/>
              </a:rPr>
              <a:t>my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pajamas </a:t>
            </a:r>
            <a:r>
              <a:rPr sz="2000" i="1" dirty="0">
                <a:solidFill>
                  <a:srgbClr val="595959"/>
                </a:solidFill>
                <a:latin typeface="Times New Roman"/>
                <a:cs typeface="Times New Roman"/>
              </a:rPr>
              <a:t>I</a:t>
            </a:r>
            <a:r>
              <a:rPr sz="2000" i="1" spc="-5" dirty="0">
                <a:solidFill>
                  <a:srgbClr val="595959"/>
                </a:solidFill>
                <a:latin typeface="Times New Roman"/>
                <a:cs typeface="Times New Roman"/>
              </a:rPr>
              <a:t> don’t </a:t>
            </a:r>
            <a:r>
              <a:rPr sz="2000" i="1" spc="-30" dirty="0">
                <a:solidFill>
                  <a:srgbClr val="595959"/>
                </a:solidFill>
                <a:latin typeface="Times New Roman"/>
                <a:cs typeface="Times New Roman"/>
              </a:rPr>
              <a:t>know.</a:t>
            </a:r>
            <a:r>
              <a:rPr sz="2000" i="1" dirty="0">
                <a:solidFill>
                  <a:srgbClr val="595959"/>
                </a:solidFill>
                <a:latin typeface="Times New Roman"/>
                <a:cs typeface="Times New Roman"/>
              </a:rPr>
              <a:t> </a:t>
            </a:r>
            <a:r>
              <a:rPr sz="2000" i="1" spc="-15" dirty="0">
                <a:solidFill>
                  <a:srgbClr val="595959"/>
                </a:solidFill>
                <a:latin typeface="Times New Roman"/>
                <a:cs typeface="Times New Roman"/>
              </a:rPr>
              <a:t>—Groucho</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Marx,</a:t>
            </a:r>
            <a:r>
              <a:rPr sz="2000" i="1" spc="-40" dirty="0">
                <a:solidFill>
                  <a:srgbClr val="595959"/>
                </a:solidFill>
                <a:latin typeface="Times New Roman"/>
                <a:cs typeface="Times New Roman"/>
              </a:rPr>
              <a:t> </a:t>
            </a:r>
            <a:r>
              <a:rPr sz="2000" i="1" spc="-5" dirty="0">
                <a:solidFill>
                  <a:srgbClr val="595959"/>
                </a:solidFill>
                <a:latin typeface="Times New Roman"/>
                <a:cs typeface="Times New Roman"/>
              </a:rPr>
              <a:t>Animal</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Crackers,</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1930</a:t>
            </a:r>
            <a:endParaRPr sz="2000">
              <a:latin typeface="Times New Roman"/>
              <a:cs typeface="Times New Roman"/>
            </a:endParaRPr>
          </a:p>
          <a:p>
            <a:pPr marL="1004569">
              <a:lnSpc>
                <a:spcPct val="100000"/>
              </a:lnSpc>
              <a:spcBef>
                <a:spcPts val="1585"/>
              </a:spcBef>
              <a:tabLst>
                <a:tab pos="4992370" algn="l"/>
              </a:tabLst>
            </a:pPr>
            <a:r>
              <a:rPr sz="1400" dirty="0">
                <a:solidFill>
                  <a:srgbClr val="595959"/>
                </a:solidFill>
                <a:latin typeface="Times New Roman"/>
                <a:cs typeface="Times New Roman"/>
              </a:rPr>
              <a:t>S	S</a:t>
            </a:r>
            <a:endParaRPr sz="1400">
              <a:latin typeface="Times New Roman"/>
              <a:cs typeface="Times New Roman"/>
            </a:endParaRPr>
          </a:p>
        </p:txBody>
      </p:sp>
      <p:grpSp>
        <p:nvGrpSpPr>
          <p:cNvPr id="4" name="object 4"/>
          <p:cNvGrpSpPr/>
          <p:nvPr/>
        </p:nvGrpSpPr>
        <p:grpSpPr>
          <a:xfrm>
            <a:off x="1257299" y="3175000"/>
            <a:ext cx="921385" cy="271780"/>
            <a:chOff x="1257299" y="3175000"/>
            <a:chExt cx="921385" cy="271780"/>
          </a:xfrm>
        </p:grpSpPr>
        <p:sp>
          <p:nvSpPr>
            <p:cNvPr id="5" name="object 5"/>
            <p:cNvSpPr/>
            <p:nvPr/>
          </p:nvSpPr>
          <p:spPr>
            <a:xfrm>
              <a:off x="1263649" y="3181350"/>
              <a:ext cx="404495" cy="259079"/>
            </a:xfrm>
            <a:custGeom>
              <a:avLst/>
              <a:gdLst/>
              <a:ahLst/>
              <a:cxnLst/>
              <a:rect l="l" t="t" r="r" b="b"/>
              <a:pathLst>
                <a:path w="404494" h="259079">
                  <a:moveTo>
                    <a:pt x="404182" y="0"/>
                  </a:moveTo>
                  <a:lnTo>
                    <a:pt x="0" y="258635"/>
                  </a:lnTo>
                </a:path>
              </a:pathLst>
            </a:custGeom>
            <a:ln w="12700">
              <a:solidFill>
                <a:srgbClr val="595959"/>
              </a:solidFill>
            </a:ln>
          </p:spPr>
          <p:txBody>
            <a:bodyPr wrap="square" lIns="0" tIns="0" rIns="0" bIns="0" rtlCol="0"/>
            <a:lstStyle/>
            <a:p>
              <a:endParaRPr/>
            </a:p>
          </p:txBody>
        </p:sp>
        <p:sp>
          <p:nvSpPr>
            <p:cNvPr id="6" name="object 6"/>
            <p:cNvSpPr/>
            <p:nvPr/>
          </p:nvSpPr>
          <p:spPr>
            <a:xfrm>
              <a:off x="1670050" y="3181350"/>
              <a:ext cx="502284" cy="259079"/>
            </a:xfrm>
            <a:custGeom>
              <a:avLst/>
              <a:gdLst/>
              <a:ahLst/>
              <a:cxnLst/>
              <a:rect l="l" t="t" r="r" b="b"/>
              <a:pathLst>
                <a:path w="502285" h="259079">
                  <a:moveTo>
                    <a:pt x="0" y="0"/>
                  </a:moveTo>
                  <a:lnTo>
                    <a:pt x="502075" y="258635"/>
                  </a:lnTo>
                </a:path>
              </a:pathLst>
            </a:custGeom>
            <a:ln w="12700">
              <a:solidFill>
                <a:srgbClr val="595959"/>
              </a:solidFill>
            </a:ln>
          </p:spPr>
          <p:txBody>
            <a:bodyPr wrap="square" lIns="0" tIns="0" rIns="0" bIns="0" rtlCol="0"/>
            <a:lstStyle/>
            <a:p>
              <a:endParaRPr/>
            </a:p>
          </p:txBody>
        </p:sp>
      </p:grpSp>
      <p:sp>
        <p:nvSpPr>
          <p:cNvPr id="7" name="object 7"/>
          <p:cNvSpPr txBox="1"/>
          <p:nvPr/>
        </p:nvSpPr>
        <p:spPr>
          <a:xfrm>
            <a:off x="1149106" y="3463413"/>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NP</a:t>
            </a:r>
            <a:endParaRPr sz="1400">
              <a:latin typeface="Times New Roman"/>
              <a:cs typeface="Times New Roman"/>
            </a:endParaRPr>
          </a:p>
        </p:txBody>
      </p:sp>
      <p:sp>
        <p:nvSpPr>
          <p:cNvPr id="8" name="object 8"/>
          <p:cNvSpPr txBox="1"/>
          <p:nvPr/>
        </p:nvSpPr>
        <p:spPr>
          <a:xfrm>
            <a:off x="2059566" y="3463413"/>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VP</a:t>
            </a:r>
            <a:endParaRPr sz="1400">
              <a:latin typeface="Times New Roman"/>
              <a:cs typeface="Times New Roman"/>
            </a:endParaRPr>
          </a:p>
        </p:txBody>
      </p:sp>
      <p:sp>
        <p:nvSpPr>
          <p:cNvPr id="9" name="object 9"/>
          <p:cNvSpPr/>
          <p:nvPr/>
        </p:nvSpPr>
        <p:spPr>
          <a:xfrm>
            <a:off x="1250950" y="37020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10" name="object 10"/>
          <p:cNvSpPr txBox="1"/>
          <p:nvPr/>
        </p:nvSpPr>
        <p:spPr>
          <a:xfrm>
            <a:off x="924876" y="3933714"/>
            <a:ext cx="62738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Pr</a:t>
            </a:r>
            <a:r>
              <a:rPr sz="1400" dirty="0">
                <a:solidFill>
                  <a:srgbClr val="595959"/>
                </a:solidFill>
                <a:latin typeface="Times New Roman"/>
                <a:cs typeface="Times New Roman"/>
              </a:rPr>
              <a:t>onoun</a:t>
            </a:r>
            <a:endParaRPr sz="1400">
              <a:latin typeface="Times New Roman"/>
              <a:cs typeface="Times New Roman"/>
            </a:endParaRPr>
          </a:p>
        </p:txBody>
      </p:sp>
      <p:grpSp>
        <p:nvGrpSpPr>
          <p:cNvPr id="11" name="object 11"/>
          <p:cNvGrpSpPr/>
          <p:nvPr/>
        </p:nvGrpSpPr>
        <p:grpSpPr>
          <a:xfrm>
            <a:off x="1905000" y="3657600"/>
            <a:ext cx="798830" cy="284480"/>
            <a:chOff x="1905000" y="3657600"/>
            <a:chExt cx="798830" cy="284480"/>
          </a:xfrm>
        </p:grpSpPr>
        <p:sp>
          <p:nvSpPr>
            <p:cNvPr id="12" name="object 12"/>
            <p:cNvSpPr/>
            <p:nvPr/>
          </p:nvSpPr>
          <p:spPr>
            <a:xfrm>
              <a:off x="1911350" y="3663950"/>
              <a:ext cx="264795" cy="271780"/>
            </a:xfrm>
            <a:custGeom>
              <a:avLst/>
              <a:gdLst/>
              <a:ahLst/>
              <a:cxnLst/>
              <a:rect l="l" t="t" r="r" b="b"/>
              <a:pathLst>
                <a:path w="264794" h="271779">
                  <a:moveTo>
                    <a:pt x="264782" y="0"/>
                  </a:moveTo>
                  <a:lnTo>
                    <a:pt x="0" y="271541"/>
                  </a:lnTo>
                </a:path>
              </a:pathLst>
            </a:custGeom>
            <a:ln w="12700">
              <a:solidFill>
                <a:srgbClr val="595959"/>
              </a:solidFill>
            </a:ln>
          </p:spPr>
          <p:txBody>
            <a:bodyPr wrap="square" lIns="0" tIns="0" rIns="0" bIns="0" rtlCol="0"/>
            <a:lstStyle/>
            <a:p>
              <a:endParaRPr/>
            </a:p>
          </p:txBody>
        </p:sp>
        <p:sp>
          <p:nvSpPr>
            <p:cNvPr id="13" name="object 13"/>
            <p:cNvSpPr/>
            <p:nvPr/>
          </p:nvSpPr>
          <p:spPr>
            <a:xfrm>
              <a:off x="2178050" y="3663950"/>
              <a:ext cx="519430" cy="271780"/>
            </a:xfrm>
            <a:custGeom>
              <a:avLst/>
              <a:gdLst/>
              <a:ahLst/>
              <a:cxnLst/>
              <a:rect l="l" t="t" r="r" b="b"/>
              <a:pathLst>
                <a:path w="519430" h="271779">
                  <a:moveTo>
                    <a:pt x="0" y="0"/>
                  </a:moveTo>
                  <a:lnTo>
                    <a:pt x="519373" y="271541"/>
                  </a:lnTo>
                </a:path>
              </a:pathLst>
            </a:custGeom>
            <a:ln w="12700">
              <a:solidFill>
                <a:srgbClr val="595959"/>
              </a:solidFill>
            </a:ln>
          </p:spPr>
          <p:txBody>
            <a:bodyPr wrap="square" lIns="0" tIns="0" rIns="0" bIns="0" rtlCol="0"/>
            <a:lstStyle/>
            <a:p>
              <a:endParaRPr/>
            </a:p>
          </p:txBody>
        </p:sp>
      </p:grpSp>
      <p:sp>
        <p:nvSpPr>
          <p:cNvPr id="14" name="object 14"/>
          <p:cNvSpPr txBox="1"/>
          <p:nvPr/>
        </p:nvSpPr>
        <p:spPr>
          <a:xfrm>
            <a:off x="1731821" y="3933714"/>
            <a:ext cx="361315" cy="238760"/>
          </a:xfrm>
          <a:prstGeom prst="rect">
            <a:avLst/>
          </a:prstGeom>
        </p:spPr>
        <p:txBody>
          <a:bodyPr vert="horz" wrap="square" lIns="0" tIns="12700" rIns="0" bIns="0" rtlCol="0">
            <a:spAutoFit/>
          </a:bodyPr>
          <a:lstStyle/>
          <a:p>
            <a:pPr marL="12700">
              <a:lnSpc>
                <a:spcPct val="100000"/>
              </a:lnSpc>
              <a:spcBef>
                <a:spcPts val="100"/>
              </a:spcBef>
            </a:pPr>
            <a:r>
              <a:rPr sz="1400" spc="-155" dirty="0">
                <a:solidFill>
                  <a:srgbClr val="595959"/>
                </a:solidFill>
                <a:latin typeface="Times New Roman"/>
                <a:cs typeface="Times New Roman"/>
              </a:rPr>
              <a:t>V</a:t>
            </a:r>
            <a:r>
              <a:rPr sz="1400" dirty="0">
                <a:solidFill>
                  <a:srgbClr val="595959"/>
                </a:solidFill>
                <a:latin typeface="Times New Roman"/>
                <a:cs typeface="Times New Roman"/>
              </a:rPr>
              <a:t>e</a:t>
            </a:r>
            <a:r>
              <a:rPr sz="1400" spc="-5" dirty="0">
                <a:solidFill>
                  <a:srgbClr val="595959"/>
                </a:solidFill>
                <a:latin typeface="Times New Roman"/>
                <a:cs typeface="Times New Roman"/>
              </a:rPr>
              <a:t>r</a:t>
            </a:r>
            <a:r>
              <a:rPr sz="1400" dirty="0">
                <a:solidFill>
                  <a:srgbClr val="595959"/>
                </a:solidFill>
                <a:latin typeface="Times New Roman"/>
                <a:cs typeface="Times New Roman"/>
              </a:rPr>
              <a:t>b</a:t>
            </a:r>
            <a:endParaRPr sz="1400">
              <a:latin typeface="Times New Roman"/>
              <a:cs typeface="Times New Roman"/>
            </a:endParaRPr>
          </a:p>
        </p:txBody>
      </p:sp>
      <p:sp>
        <p:nvSpPr>
          <p:cNvPr id="15" name="object 15"/>
          <p:cNvSpPr txBox="1"/>
          <p:nvPr/>
        </p:nvSpPr>
        <p:spPr>
          <a:xfrm>
            <a:off x="2608900" y="3933714"/>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NP</a:t>
            </a:r>
            <a:endParaRPr sz="1400">
              <a:latin typeface="Times New Roman"/>
              <a:cs typeface="Times New Roman"/>
            </a:endParaRPr>
          </a:p>
        </p:txBody>
      </p:sp>
      <p:sp>
        <p:nvSpPr>
          <p:cNvPr id="16" name="object 16"/>
          <p:cNvSpPr/>
          <p:nvPr/>
        </p:nvSpPr>
        <p:spPr>
          <a:xfrm>
            <a:off x="1911350" y="41719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17" name="object 17"/>
          <p:cNvSpPr txBox="1"/>
          <p:nvPr/>
        </p:nvSpPr>
        <p:spPr>
          <a:xfrm>
            <a:off x="1740919" y="4387686"/>
            <a:ext cx="3511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S</a:t>
            </a:r>
            <a:r>
              <a:rPr sz="1400" dirty="0">
                <a:solidFill>
                  <a:srgbClr val="595959"/>
                </a:solidFill>
                <a:latin typeface="Times New Roman"/>
                <a:cs typeface="Times New Roman"/>
              </a:rPr>
              <a:t>hot</a:t>
            </a:r>
            <a:endParaRPr sz="1400">
              <a:latin typeface="Times New Roman"/>
              <a:cs typeface="Times New Roman"/>
            </a:endParaRPr>
          </a:p>
        </p:txBody>
      </p:sp>
      <p:grpSp>
        <p:nvGrpSpPr>
          <p:cNvPr id="18" name="object 18"/>
          <p:cNvGrpSpPr/>
          <p:nvPr/>
        </p:nvGrpSpPr>
        <p:grpSpPr>
          <a:xfrm>
            <a:off x="2451100" y="4216400"/>
            <a:ext cx="798830" cy="284480"/>
            <a:chOff x="2451100" y="4216400"/>
            <a:chExt cx="798830" cy="284480"/>
          </a:xfrm>
        </p:grpSpPr>
        <p:sp>
          <p:nvSpPr>
            <p:cNvPr id="19" name="object 19"/>
            <p:cNvSpPr/>
            <p:nvPr/>
          </p:nvSpPr>
          <p:spPr>
            <a:xfrm>
              <a:off x="2457450" y="4222750"/>
              <a:ext cx="264795" cy="271780"/>
            </a:xfrm>
            <a:custGeom>
              <a:avLst/>
              <a:gdLst/>
              <a:ahLst/>
              <a:cxnLst/>
              <a:rect l="l" t="t" r="r" b="b"/>
              <a:pathLst>
                <a:path w="264794" h="271779">
                  <a:moveTo>
                    <a:pt x="264782" y="0"/>
                  </a:moveTo>
                  <a:lnTo>
                    <a:pt x="0" y="271541"/>
                  </a:lnTo>
                </a:path>
              </a:pathLst>
            </a:custGeom>
            <a:ln w="12700">
              <a:solidFill>
                <a:srgbClr val="595959"/>
              </a:solidFill>
            </a:ln>
          </p:spPr>
          <p:txBody>
            <a:bodyPr wrap="square" lIns="0" tIns="0" rIns="0" bIns="0" rtlCol="0"/>
            <a:lstStyle/>
            <a:p>
              <a:endParaRPr/>
            </a:p>
          </p:txBody>
        </p:sp>
        <p:sp>
          <p:nvSpPr>
            <p:cNvPr id="20" name="object 20"/>
            <p:cNvSpPr/>
            <p:nvPr/>
          </p:nvSpPr>
          <p:spPr>
            <a:xfrm>
              <a:off x="2724150" y="4222750"/>
              <a:ext cx="519430" cy="271780"/>
            </a:xfrm>
            <a:custGeom>
              <a:avLst/>
              <a:gdLst/>
              <a:ahLst/>
              <a:cxnLst/>
              <a:rect l="l" t="t" r="r" b="b"/>
              <a:pathLst>
                <a:path w="519430" h="271779">
                  <a:moveTo>
                    <a:pt x="0" y="0"/>
                  </a:moveTo>
                  <a:lnTo>
                    <a:pt x="519373" y="271541"/>
                  </a:lnTo>
                </a:path>
              </a:pathLst>
            </a:custGeom>
            <a:ln w="12700">
              <a:solidFill>
                <a:srgbClr val="595959"/>
              </a:solidFill>
            </a:ln>
          </p:spPr>
          <p:txBody>
            <a:bodyPr wrap="square" lIns="0" tIns="0" rIns="0" bIns="0" rtlCol="0"/>
            <a:lstStyle/>
            <a:p>
              <a:endParaRPr/>
            </a:p>
          </p:txBody>
        </p:sp>
      </p:grpSp>
      <p:sp>
        <p:nvSpPr>
          <p:cNvPr id="21" name="object 21"/>
          <p:cNvSpPr txBox="1"/>
          <p:nvPr/>
        </p:nvSpPr>
        <p:spPr>
          <a:xfrm>
            <a:off x="2308025" y="4541141"/>
            <a:ext cx="2832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Det</a:t>
            </a:r>
            <a:endParaRPr sz="1400">
              <a:latin typeface="Times New Roman"/>
              <a:cs typeface="Times New Roman"/>
            </a:endParaRPr>
          </a:p>
        </p:txBody>
      </p:sp>
      <p:sp>
        <p:nvSpPr>
          <p:cNvPr id="22" name="object 22"/>
          <p:cNvSpPr txBox="1"/>
          <p:nvPr/>
        </p:nvSpPr>
        <p:spPr>
          <a:xfrm>
            <a:off x="2980472" y="4541141"/>
            <a:ext cx="64833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Nominal</a:t>
            </a:r>
            <a:endParaRPr sz="1400">
              <a:latin typeface="Times New Roman"/>
              <a:cs typeface="Times New Roman"/>
            </a:endParaRPr>
          </a:p>
        </p:txBody>
      </p:sp>
      <p:grpSp>
        <p:nvGrpSpPr>
          <p:cNvPr id="23" name="object 23"/>
          <p:cNvGrpSpPr/>
          <p:nvPr/>
        </p:nvGrpSpPr>
        <p:grpSpPr>
          <a:xfrm>
            <a:off x="2882899" y="4787900"/>
            <a:ext cx="887730" cy="284480"/>
            <a:chOff x="2882899" y="4787900"/>
            <a:chExt cx="887730" cy="284480"/>
          </a:xfrm>
        </p:grpSpPr>
        <p:sp>
          <p:nvSpPr>
            <p:cNvPr id="24" name="object 24"/>
            <p:cNvSpPr/>
            <p:nvPr/>
          </p:nvSpPr>
          <p:spPr>
            <a:xfrm>
              <a:off x="2889249" y="4794250"/>
              <a:ext cx="353060" cy="271780"/>
            </a:xfrm>
            <a:custGeom>
              <a:avLst/>
              <a:gdLst/>
              <a:ahLst/>
              <a:cxnLst/>
              <a:rect l="l" t="t" r="r" b="b"/>
              <a:pathLst>
                <a:path w="353060" h="271779">
                  <a:moveTo>
                    <a:pt x="353040" y="0"/>
                  </a:moveTo>
                  <a:lnTo>
                    <a:pt x="0" y="271541"/>
                  </a:lnTo>
                </a:path>
              </a:pathLst>
            </a:custGeom>
            <a:ln w="12700">
              <a:solidFill>
                <a:srgbClr val="595959"/>
              </a:solidFill>
            </a:ln>
          </p:spPr>
          <p:txBody>
            <a:bodyPr wrap="square" lIns="0" tIns="0" rIns="0" bIns="0" rtlCol="0"/>
            <a:lstStyle/>
            <a:p>
              <a:endParaRPr/>
            </a:p>
          </p:txBody>
        </p:sp>
        <p:sp>
          <p:nvSpPr>
            <p:cNvPr id="25" name="object 25"/>
            <p:cNvSpPr/>
            <p:nvPr/>
          </p:nvSpPr>
          <p:spPr>
            <a:xfrm>
              <a:off x="3244849" y="4794250"/>
              <a:ext cx="519430" cy="271780"/>
            </a:xfrm>
            <a:custGeom>
              <a:avLst/>
              <a:gdLst/>
              <a:ahLst/>
              <a:cxnLst/>
              <a:rect l="l" t="t" r="r" b="b"/>
              <a:pathLst>
                <a:path w="519429" h="271779">
                  <a:moveTo>
                    <a:pt x="0" y="0"/>
                  </a:moveTo>
                  <a:lnTo>
                    <a:pt x="519374" y="271541"/>
                  </a:lnTo>
                </a:path>
              </a:pathLst>
            </a:custGeom>
            <a:ln w="12700">
              <a:solidFill>
                <a:srgbClr val="595959"/>
              </a:solidFill>
            </a:ln>
          </p:spPr>
          <p:txBody>
            <a:bodyPr wrap="square" lIns="0" tIns="0" rIns="0" bIns="0" rtlCol="0"/>
            <a:lstStyle/>
            <a:p>
              <a:endParaRPr/>
            </a:p>
          </p:txBody>
        </p:sp>
      </p:grpSp>
      <p:sp>
        <p:nvSpPr>
          <p:cNvPr id="26" name="object 26"/>
          <p:cNvSpPr txBox="1"/>
          <p:nvPr/>
        </p:nvSpPr>
        <p:spPr>
          <a:xfrm>
            <a:off x="2592379" y="5097071"/>
            <a:ext cx="64833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Nominal</a:t>
            </a:r>
            <a:endParaRPr sz="1400">
              <a:latin typeface="Times New Roman"/>
              <a:cs typeface="Times New Roman"/>
            </a:endParaRPr>
          </a:p>
        </p:txBody>
      </p:sp>
      <p:sp>
        <p:nvSpPr>
          <p:cNvPr id="27" name="object 27"/>
          <p:cNvSpPr txBox="1"/>
          <p:nvPr/>
        </p:nvSpPr>
        <p:spPr>
          <a:xfrm>
            <a:off x="3722875" y="5097071"/>
            <a:ext cx="2228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PP</a:t>
            </a:r>
            <a:endParaRPr sz="1400">
              <a:latin typeface="Times New Roman"/>
              <a:cs typeface="Times New Roman"/>
            </a:endParaRPr>
          </a:p>
        </p:txBody>
      </p:sp>
      <p:sp>
        <p:nvSpPr>
          <p:cNvPr id="28" name="object 28"/>
          <p:cNvSpPr/>
          <p:nvPr/>
        </p:nvSpPr>
        <p:spPr>
          <a:xfrm>
            <a:off x="2927350" y="53403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29" name="object 29"/>
          <p:cNvSpPr txBox="1"/>
          <p:nvPr/>
        </p:nvSpPr>
        <p:spPr>
          <a:xfrm>
            <a:off x="2705886" y="5552838"/>
            <a:ext cx="4210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Noun</a:t>
            </a:r>
            <a:endParaRPr sz="1400">
              <a:latin typeface="Times New Roman"/>
              <a:cs typeface="Times New Roman"/>
            </a:endParaRPr>
          </a:p>
        </p:txBody>
      </p:sp>
      <p:grpSp>
        <p:nvGrpSpPr>
          <p:cNvPr id="30" name="object 30"/>
          <p:cNvGrpSpPr/>
          <p:nvPr/>
        </p:nvGrpSpPr>
        <p:grpSpPr>
          <a:xfrm>
            <a:off x="3352799" y="5372100"/>
            <a:ext cx="1084580" cy="165100"/>
            <a:chOff x="3352799" y="5372100"/>
            <a:chExt cx="1084580" cy="165100"/>
          </a:xfrm>
        </p:grpSpPr>
        <p:sp>
          <p:nvSpPr>
            <p:cNvPr id="31" name="object 31"/>
            <p:cNvSpPr/>
            <p:nvPr/>
          </p:nvSpPr>
          <p:spPr>
            <a:xfrm>
              <a:off x="3359149" y="5378450"/>
              <a:ext cx="480695" cy="148590"/>
            </a:xfrm>
            <a:custGeom>
              <a:avLst/>
              <a:gdLst/>
              <a:ahLst/>
              <a:cxnLst/>
              <a:rect l="l" t="t" r="r" b="b"/>
              <a:pathLst>
                <a:path w="480695" h="148589">
                  <a:moveTo>
                    <a:pt x="480457" y="0"/>
                  </a:moveTo>
                  <a:lnTo>
                    <a:pt x="0" y="147993"/>
                  </a:lnTo>
                </a:path>
              </a:pathLst>
            </a:custGeom>
            <a:ln w="12700">
              <a:solidFill>
                <a:srgbClr val="595959"/>
              </a:solidFill>
            </a:ln>
          </p:spPr>
          <p:txBody>
            <a:bodyPr wrap="square" lIns="0" tIns="0" rIns="0" bIns="0" rtlCol="0"/>
            <a:lstStyle/>
            <a:p>
              <a:endParaRPr/>
            </a:p>
          </p:txBody>
        </p:sp>
        <p:sp>
          <p:nvSpPr>
            <p:cNvPr id="32" name="object 32"/>
            <p:cNvSpPr/>
            <p:nvPr/>
          </p:nvSpPr>
          <p:spPr>
            <a:xfrm>
              <a:off x="3841749" y="5378450"/>
              <a:ext cx="589280" cy="148590"/>
            </a:xfrm>
            <a:custGeom>
              <a:avLst/>
              <a:gdLst/>
              <a:ahLst/>
              <a:cxnLst/>
              <a:rect l="l" t="t" r="r" b="b"/>
              <a:pathLst>
                <a:path w="589279" h="148589">
                  <a:moveTo>
                    <a:pt x="0" y="0"/>
                  </a:moveTo>
                  <a:lnTo>
                    <a:pt x="588860" y="147993"/>
                  </a:lnTo>
                </a:path>
              </a:pathLst>
            </a:custGeom>
            <a:ln w="12700">
              <a:solidFill>
                <a:srgbClr val="595959"/>
              </a:solidFill>
            </a:ln>
          </p:spPr>
          <p:txBody>
            <a:bodyPr wrap="square" lIns="0" tIns="0" rIns="0" bIns="0" rtlCol="0"/>
            <a:lstStyle/>
            <a:p>
              <a:endParaRPr/>
            </a:p>
          </p:txBody>
        </p:sp>
        <p:sp>
          <p:nvSpPr>
            <p:cNvPr id="33" name="object 33"/>
            <p:cNvSpPr/>
            <p:nvPr/>
          </p:nvSpPr>
          <p:spPr>
            <a:xfrm>
              <a:off x="3359149" y="5530850"/>
              <a:ext cx="1069340" cy="0"/>
            </a:xfrm>
            <a:custGeom>
              <a:avLst/>
              <a:gdLst/>
              <a:ahLst/>
              <a:cxnLst/>
              <a:rect l="l" t="t" r="r" b="b"/>
              <a:pathLst>
                <a:path w="1069339">
                  <a:moveTo>
                    <a:pt x="0" y="0"/>
                  </a:moveTo>
                  <a:lnTo>
                    <a:pt x="1069320" y="0"/>
                  </a:lnTo>
                </a:path>
              </a:pathLst>
            </a:custGeom>
            <a:ln w="12700">
              <a:solidFill>
                <a:srgbClr val="595959"/>
              </a:solidFill>
            </a:ln>
          </p:spPr>
          <p:txBody>
            <a:bodyPr wrap="square" lIns="0" tIns="0" rIns="0" bIns="0" rtlCol="0"/>
            <a:lstStyle/>
            <a:p>
              <a:endParaRPr/>
            </a:p>
          </p:txBody>
        </p:sp>
      </p:grpSp>
      <p:sp>
        <p:nvSpPr>
          <p:cNvPr id="34" name="object 34"/>
          <p:cNvSpPr txBox="1"/>
          <p:nvPr/>
        </p:nvSpPr>
        <p:spPr>
          <a:xfrm>
            <a:off x="3371545" y="5552838"/>
            <a:ext cx="106299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in</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my</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pajamas</a:t>
            </a:r>
            <a:endParaRPr sz="1400">
              <a:latin typeface="Times New Roman"/>
              <a:cs typeface="Times New Roman"/>
            </a:endParaRPr>
          </a:p>
        </p:txBody>
      </p:sp>
      <p:sp>
        <p:nvSpPr>
          <p:cNvPr id="35" name="object 35"/>
          <p:cNvSpPr/>
          <p:nvPr/>
        </p:nvSpPr>
        <p:spPr>
          <a:xfrm>
            <a:off x="2927350" y="58102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36" name="object 36"/>
          <p:cNvSpPr txBox="1"/>
          <p:nvPr/>
        </p:nvSpPr>
        <p:spPr>
          <a:xfrm>
            <a:off x="2579681" y="6038582"/>
            <a:ext cx="6292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elephant</a:t>
            </a:r>
            <a:endParaRPr sz="1400">
              <a:latin typeface="Times New Roman"/>
              <a:cs typeface="Times New Roman"/>
            </a:endParaRPr>
          </a:p>
        </p:txBody>
      </p:sp>
      <p:grpSp>
        <p:nvGrpSpPr>
          <p:cNvPr id="37" name="object 37"/>
          <p:cNvGrpSpPr/>
          <p:nvPr/>
        </p:nvGrpSpPr>
        <p:grpSpPr>
          <a:xfrm>
            <a:off x="4787900" y="3175000"/>
            <a:ext cx="1834514" cy="419100"/>
            <a:chOff x="4787900" y="3175000"/>
            <a:chExt cx="1834514" cy="419100"/>
          </a:xfrm>
        </p:grpSpPr>
        <p:sp>
          <p:nvSpPr>
            <p:cNvPr id="38" name="object 38"/>
            <p:cNvSpPr/>
            <p:nvPr/>
          </p:nvSpPr>
          <p:spPr>
            <a:xfrm>
              <a:off x="4794250" y="3181350"/>
              <a:ext cx="867410" cy="406400"/>
            </a:xfrm>
            <a:custGeom>
              <a:avLst/>
              <a:gdLst/>
              <a:ahLst/>
              <a:cxnLst/>
              <a:rect l="l" t="t" r="r" b="b"/>
              <a:pathLst>
                <a:path w="867410" h="406400">
                  <a:moveTo>
                    <a:pt x="867138" y="0"/>
                  </a:moveTo>
                  <a:lnTo>
                    <a:pt x="0" y="406070"/>
                  </a:lnTo>
                </a:path>
              </a:pathLst>
            </a:custGeom>
            <a:ln w="12700">
              <a:solidFill>
                <a:srgbClr val="595959"/>
              </a:solidFill>
            </a:ln>
          </p:spPr>
          <p:txBody>
            <a:bodyPr wrap="square" lIns="0" tIns="0" rIns="0" bIns="0" rtlCol="0"/>
            <a:lstStyle/>
            <a:p>
              <a:endParaRPr/>
            </a:p>
          </p:txBody>
        </p:sp>
        <p:sp>
          <p:nvSpPr>
            <p:cNvPr id="39" name="object 39"/>
            <p:cNvSpPr/>
            <p:nvPr/>
          </p:nvSpPr>
          <p:spPr>
            <a:xfrm>
              <a:off x="5657850" y="3181350"/>
              <a:ext cx="958215" cy="406400"/>
            </a:xfrm>
            <a:custGeom>
              <a:avLst/>
              <a:gdLst/>
              <a:ahLst/>
              <a:cxnLst/>
              <a:rect l="l" t="t" r="r" b="b"/>
              <a:pathLst>
                <a:path w="958215" h="406400">
                  <a:moveTo>
                    <a:pt x="0" y="0"/>
                  </a:moveTo>
                  <a:lnTo>
                    <a:pt x="957967" y="406070"/>
                  </a:lnTo>
                </a:path>
              </a:pathLst>
            </a:custGeom>
            <a:ln w="12700">
              <a:solidFill>
                <a:srgbClr val="595959"/>
              </a:solidFill>
            </a:ln>
          </p:spPr>
          <p:txBody>
            <a:bodyPr wrap="square" lIns="0" tIns="0" rIns="0" bIns="0" rtlCol="0"/>
            <a:lstStyle/>
            <a:p>
              <a:endParaRPr/>
            </a:p>
          </p:txBody>
        </p:sp>
      </p:grpSp>
      <p:sp>
        <p:nvSpPr>
          <p:cNvPr id="40" name="object 40"/>
          <p:cNvSpPr txBox="1"/>
          <p:nvPr/>
        </p:nvSpPr>
        <p:spPr>
          <a:xfrm>
            <a:off x="4680942" y="3639978"/>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NP</a:t>
            </a:r>
            <a:endParaRPr sz="1400">
              <a:latin typeface="Times New Roman"/>
              <a:cs typeface="Times New Roman"/>
            </a:endParaRPr>
          </a:p>
        </p:txBody>
      </p:sp>
      <p:sp>
        <p:nvSpPr>
          <p:cNvPr id="41" name="object 41"/>
          <p:cNvSpPr txBox="1"/>
          <p:nvPr/>
        </p:nvSpPr>
        <p:spPr>
          <a:xfrm>
            <a:off x="6527934" y="3639978"/>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VP</a:t>
            </a:r>
            <a:endParaRPr sz="1400">
              <a:latin typeface="Times New Roman"/>
              <a:cs typeface="Times New Roman"/>
            </a:endParaRPr>
          </a:p>
        </p:txBody>
      </p:sp>
      <p:sp>
        <p:nvSpPr>
          <p:cNvPr id="42" name="object 42"/>
          <p:cNvSpPr txBox="1"/>
          <p:nvPr/>
        </p:nvSpPr>
        <p:spPr>
          <a:xfrm>
            <a:off x="4493619" y="4111833"/>
            <a:ext cx="62738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Pr</a:t>
            </a:r>
            <a:r>
              <a:rPr sz="1400" dirty="0">
                <a:solidFill>
                  <a:srgbClr val="595959"/>
                </a:solidFill>
                <a:latin typeface="Times New Roman"/>
                <a:cs typeface="Times New Roman"/>
              </a:rPr>
              <a:t>onoun</a:t>
            </a:r>
            <a:endParaRPr sz="1400">
              <a:latin typeface="Times New Roman"/>
              <a:cs typeface="Times New Roman"/>
            </a:endParaRPr>
          </a:p>
        </p:txBody>
      </p:sp>
      <p:sp>
        <p:nvSpPr>
          <p:cNvPr id="43" name="object 43"/>
          <p:cNvSpPr/>
          <p:nvPr/>
        </p:nvSpPr>
        <p:spPr>
          <a:xfrm>
            <a:off x="4819650" y="3892550"/>
            <a:ext cx="0" cy="207645"/>
          </a:xfrm>
          <a:custGeom>
            <a:avLst/>
            <a:gdLst/>
            <a:ahLst/>
            <a:cxnLst/>
            <a:rect l="l" t="t" r="r" b="b"/>
            <a:pathLst>
              <a:path h="207645">
                <a:moveTo>
                  <a:pt x="0" y="0"/>
                </a:moveTo>
                <a:lnTo>
                  <a:pt x="1" y="207027"/>
                </a:lnTo>
              </a:path>
            </a:pathLst>
          </a:custGeom>
          <a:ln w="12700">
            <a:solidFill>
              <a:srgbClr val="595959"/>
            </a:solidFill>
          </a:ln>
        </p:spPr>
        <p:txBody>
          <a:bodyPr wrap="square" lIns="0" tIns="0" rIns="0" bIns="0" rtlCol="0"/>
          <a:lstStyle/>
          <a:p>
            <a:endParaRPr/>
          </a:p>
        </p:txBody>
      </p:sp>
      <p:sp>
        <p:nvSpPr>
          <p:cNvPr id="44" name="object 44"/>
          <p:cNvSpPr/>
          <p:nvPr/>
        </p:nvSpPr>
        <p:spPr>
          <a:xfrm>
            <a:off x="4794250" y="4375150"/>
            <a:ext cx="0" cy="207645"/>
          </a:xfrm>
          <a:custGeom>
            <a:avLst/>
            <a:gdLst/>
            <a:ahLst/>
            <a:cxnLst/>
            <a:rect l="l" t="t" r="r" b="b"/>
            <a:pathLst>
              <a:path h="207645">
                <a:moveTo>
                  <a:pt x="0" y="0"/>
                </a:moveTo>
                <a:lnTo>
                  <a:pt x="1" y="207027"/>
                </a:lnTo>
              </a:path>
            </a:pathLst>
          </a:custGeom>
          <a:ln w="12700">
            <a:solidFill>
              <a:srgbClr val="595959"/>
            </a:solidFill>
          </a:ln>
        </p:spPr>
        <p:txBody>
          <a:bodyPr wrap="square" lIns="0" tIns="0" rIns="0" bIns="0" rtlCol="0"/>
          <a:lstStyle/>
          <a:p>
            <a:endParaRPr/>
          </a:p>
        </p:txBody>
      </p:sp>
      <p:sp>
        <p:nvSpPr>
          <p:cNvPr id="45" name="object 45"/>
          <p:cNvSpPr txBox="1"/>
          <p:nvPr/>
        </p:nvSpPr>
        <p:spPr>
          <a:xfrm>
            <a:off x="4749730" y="4623531"/>
            <a:ext cx="8509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I</a:t>
            </a:r>
            <a:endParaRPr sz="1400">
              <a:latin typeface="Times New Roman"/>
              <a:cs typeface="Times New Roman"/>
            </a:endParaRPr>
          </a:p>
        </p:txBody>
      </p:sp>
      <p:grpSp>
        <p:nvGrpSpPr>
          <p:cNvPr id="46" name="object 46"/>
          <p:cNvGrpSpPr/>
          <p:nvPr/>
        </p:nvGrpSpPr>
        <p:grpSpPr>
          <a:xfrm>
            <a:off x="5867400" y="3911600"/>
            <a:ext cx="1451610" cy="324485"/>
            <a:chOff x="5867400" y="3911600"/>
            <a:chExt cx="1451610" cy="324485"/>
          </a:xfrm>
        </p:grpSpPr>
        <p:sp>
          <p:nvSpPr>
            <p:cNvPr id="47" name="object 47"/>
            <p:cNvSpPr/>
            <p:nvPr/>
          </p:nvSpPr>
          <p:spPr>
            <a:xfrm>
              <a:off x="5873750" y="3917950"/>
              <a:ext cx="784225" cy="295910"/>
            </a:xfrm>
            <a:custGeom>
              <a:avLst/>
              <a:gdLst/>
              <a:ahLst/>
              <a:cxnLst/>
              <a:rect l="l" t="t" r="r" b="b"/>
              <a:pathLst>
                <a:path w="784225" h="295910">
                  <a:moveTo>
                    <a:pt x="783782" y="0"/>
                  </a:moveTo>
                  <a:lnTo>
                    <a:pt x="0" y="295723"/>
                  </a:lnTo>
                </a:path>
              </a:pathLst>
            </a:custGeom>
            <a:ln w="12700">
              <a:solidFill>
                <a:srgbClr val="595959"/>
              </a:solidFill>
            </a:ln>
          </p:spPr>
          <p:txBody>
            <a:bodyPr wrap="square" lIns="0" tIns="0" rIns="0" bIns="0" rtlCol="0"/>
            <a:lstStyle/>
            <a:p>
              <a:endParaRPr/>
            </a:p>
          </p:txBody>
        </p:sp>
        <p:sp>
          <p:nvSpPr>
            <p:cNvPr id="48" name="object 48"/>
            <p:cNvSpPr/>
            <p:nvPr/>
          </p:nvSpPr>
          <p:spPr>
            <a:xfrm>
              <a:off x="6661150" y="3917950"/>
              <a:ext cx="651510" cy="311785"/>
            </a:xfrm>
            <a:custGeom>
              <a:avLst/>
              <a:gdLst/>
              <a:ahLst/>
              <a:cxnLst/>
              <a:rect l="l" t="t" r="r" b="b"/>
              <a:pathLst>
                <a:path w="651509" h="311785">
                  <a:moveTo>
                    <a:pt x="0" y="0"/>
                  </a:moveTo>
                  <a:lnTo>
                    <a:pt x="651129" y="311513"/>
                  </a:lnTo>
                </a:path>
              </a:pathLst>
            </a:custGeom>
            <a:ln w="12700">
              <a:solidFill>
                <a:srgbClr val="595959"/>
              </a:solidFill>
            </a:ln>
          </p:spPr>
          <p:txBody>
            <a:bodyPr wrap="square" lIns="0" tIns="0" rIns="0" bIns="0" rtlCol="0"/>
            <a:lstStyle/>
            <a:p>
              <a:endParaRPr/>
            </a:p>
          </p:txBody>
        </p:sp>
      </p:grpSp>
      <p:sp>
        <p:nvSpPr>
          <p:cNvPr id="49" name="object 49"/>
          <p:cNvSpPr txBox="1"/>
          <p:nvPr/>
        </p:nvSpPr>
        <p:spPr>
          <a:xfrm>
            <a:off x="5768199" y="4258156"/>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VP</a:t>
            </a:r>
            <a:endParaRPr sz="1400">
              <a:latin typeface="Times New Roman"/>
              <a:cs typeface="Times New Roman"/>
            </a:endParaRPr>
          </a:p>
        </p:txBody>
      </p:sp>
      <p:sp>
        <p:nvSpPr>
          <p:cNvPr id="50" name="object 50"/>
          <p:cNvSpPr txBox="1"/>
          <p:nvPr/>
        </p:nvSpPr>
        <p:spPr>
          <a:xfrm>
            <a:off x="7235296" y="4258156"/>
            <a:ext cx="2228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PP</a:t>
            </a:r>
            <a:endParaRPr sz="1400">
              <a:latin typeface="Times New Roman"/>
              <a:cs typeface="Times New Roman"/>
            </a:endParaRPr>
          </a:p>
        </p:txBody>
      </p:sp>
      <p:grpSp>
        <p:nvGrpSpPr>
          <p:cNvPr id="51" name="object 51"/>
          <p:cNvGrpSpPr/>
          <p:nvPr/>
        </p:nvGrpSpPr>
        <p:grpSpPr>
          <a:xfrm>
            <a:off x="6756399" y="4508500"/>
            <a:ext cx="1075690" cy="177800"/>
            <a:chOff x="6756399" y="4508500"/>
            <a:chExt cx="1075690" cy="177800"/>
          </a:xfrm>
        </p:grpSpPr>
        <p:sp>
          <p:nvSpPr>
            <p:cNvPr id="52" name="object 52"/>
            <p:cNvSpPr/>
            <p:nvPr/>
          </p:nvSpPr>
          <p:spPr>
            <a:xfrm>
              <a:off x="6762749" y="4514850"/>
              <a:ext cx="464820" cy="161290"/>
            </a:xfrm>
            <a:custGeom>
              <a:avLst/>
              <a:gdLst/>
              <a:ahLst/>
              <a:cxnLst/>
              <a:rect l="l" t="t" r="r" b="b"/>
              <a:pathLst>
                <a:path w="464820" h="161289">
                  <a:moveTo>
                    <a:pt x="464484" y="0"/>
                  </a:moveTo>
                  <a:lnTo>
                    <a:pt x="0" y="160897"/>
                  </a:lnTo>
                </a:path>
              </a:pathLst>
            </a:custGeom>
            <a:ln w="12700">
              <a:solidFill>
                <a:srgbClr val="595959"/>
              </a:solidFill>
            </a:ln>
          </p:spPr>
          <p:txBody>
            <a:bodyPr wrap="square" lIns="0" tIns="0" rIns="0" bIns="0" rtlCol="0"/>
            <a:lstStyle/>
            <a:p>
              <a:endParaRPr/>
            </a:p>
          </p:txBody>
        </p:sp>
        <p:sp>
          <p:nvSpPr>
            <p:cNvPr id="53" name="object 53"/>
            <p:cNvSpPr/>
            <p:nvPr/>
          </p:nvSpPr>
          <p:spPr>
            <a:xfrm>
              <a:off x="7219949" y="4514850"/>
              <a:ext cx="605155" cy="161290"/>
            </a:xfrm>
            <a:custGeom>
              <a:avLst/>
              <a:gdLst/>
              <a:ahLst/>
              <a:cxnLst/>
              <a:rect l="l" t="t" r="r" b="b"/>
              <a:pathLst>
                <a:path w="605154" h="161289">
                  <a:moveTo>
                    <a:pt x="0" y="0"/>
                  </a:moveTo>
                  <a:lnTo>
                    <a:pt x="604836" y="160897"/>
                  </a:lnTo>
                </a:path>
              </a:pathLst>
            </a:custGeom>
            <a:ln w="12700">
              <a:solidFill>
                <a:srgbClr val="595959"/>
              </a:solidFill>
            </a:ln>
          </p:spPr>
          <p:txBody>
            <a:bodyPr wrap="square" lIns="0" tIns="0" rIns="0" bIns="0" rtlCol="0"/>
            <a:lstStyle/>
            <a:p>
              <a:endParaRPr/>
            </a:p>
          </p:txBody>
        </p:sp>
        <p:sp>
          <p:nvSpPr>
            <p:cNvPr id="54" name="object 54"/>
            <p:cNvSpPr/>
            <p:nvPr/>
          </p:nvSpPr>
          <p:spPr>
            <a:xfrm>
              <a:off x="6762749" y="4679950"/>
              <a:ext cx="1069340" cy="0"/>
            </a:xfrm>
            <a:custGeom>
              <a:avLst/>
              <a:gdLst/>
              <a:ahLst/>
              <a:cxnLst/>
              <a:rect l="l" t="t" r="r" b="b"/>
              <a:pathLst>
                <a:path w="1069340">
                  <a:moveTo>
                    <a:pt x="0" y="0"/>
                  </a:moveTo>
                  <a:lnTo>
                    <a:pt x="1069320" y="0"/>
                  </a:lnTo>
                </a:path>
              </a:pathLst>
            </a:custGeom>
            <a:ln w="12700">
              <a:solidFill>
                <a:srgbClr val="595959"/>
              </a:solidFill>
            </a:ln>
          </p:spPr>
          <p:txBody>
            <a:bodyPr wrap="square" lIns="0" tIns="0" rIns="0" bIns="0" rtlCol="0"/>
            <a:lstStyle/>
            <a:p>
              <a:endParaRPr/>
            </a:p>
          </p:txBody>
        </p:sp>
      </p:grpSp>
      <p:grpSp>
        <p:nvGrpSpPr>
          <p:cNvPr id="55" name="object 55"/>
          <p:cNvGrpSpPr/>
          <p:nvPr/>
        </p:nvGrpSpPr>
        <p:grpSpPr>
          <a:xfrm>
            <a:off x="5588000" y="4457700"/>
            <a:ext cx="798830" cy="284480"/>
            <a:chOff x="5588000" y="4457700"/>
            <a:chExt cx="798830" cy="284480"/>
          </a:xfrm>
        </p:grpSpPr>
        <p:sp>
          <p:nvSpPr>
            <p:cNvPr id="56" name="object 56"/>
            <p:cNvSpPr/>
            <p:nvPr/>
          </p:nvSpPr>
          <p:spPr>
            <a:xfrm>
              <a:off x="5594350" y="4464050"/>
              <a:ext cx="264795" cy="271780"/>
            </a:xfrm>
            <a:custGeom>
              <a:avLst/>
              <a:gdLst/>
              <a:ahLst/>
              <a:cxnLst/>
              <a:rect l="l" t="t" r="r" b="b"/>
              <a:pathLst>
                <a:path w="264795" h="271779">
                  <a:moveTo>
                    <a:pt x="264781" y="0"/>
                  </a:moveTo>
                  <a:lnTo>
                    <a:pt x="0" y="271541"/>
                  </a:lnTo>
                </a:path>
              </a:pathLst>
            </a:custGeom>
            <a:ln w="12700">
              <a:solidFill>
                <a:srgbClr val="595959"/>
              </a:solidFill>
            </a:ln>
          </p:spPr>
          <p:txBody>
            <a:bodyPr wrap="square" lIns="0" tIns="0" rIns="0" bIns="0" rtlCol="0"/>
            <a:lstStyle/>
            <a:p>
              <a:endParaRPr/>
            </a:p>
          </p:txBody>
        </p:sp>
        <p:sp>
          <p:nvSpPr>
            <p:cNvPr id="57" name="object 57"/>
            <p:cNvSpPr/>
            <p:nvPr/>
          </p:nvSpPr>
          <p:spPr>
            <a:xfrm>
              <a:off x="5861050" y="4464050"/>
              <a:ext cx="519430" cy="271780"/>
            </a:xfrm>
            <a:custGeom>
              <a:avLst/>
              <a:gdLst/>
              <a:ahLst/>
              <a:cxnLst/>
              <a:rect l="l" t="t" r="r" b="b"/>
              <a:pathLst>
                <a:path w="519429" h="271779">
                  <a:moveTo>
                    <a:pt x="0" y="0"/>
                  </a:moveTo>
                  <a:lnTo>
                    <a:pt x="519374" y="271541"/>
                  </a:lnTo>
                </a:path>
              </a:pathLst>
            </a:custGeom>
            <a:ln w="12700">
              <a:solidFill>
                <a:srgbClr val="595959"/>
              </a:solidFill>
            </a:ln>
          </p:spPr>
          <p:txBody>
            <a:bodyPr wrap="square" lIns="0" tIns="0" rIns="0" bIns="0" rtlCol="0"/>
            <a:lstStyle/>
            <a:p>
              <a:endParaRPr/>
            </a:p>
          </p:txBody>
        </p:sp>
      </p:grpSp>
      <p:sp>
        <p:nvSpPr>
          <p:cNvPr id="58" name="object 58"/>
          <p:cNvSpPr txBox="1"/>
          <p:nvPr/>
        </p:nvSpPr>
        <p:spPr>
          <a:xfrm>
            <a:off x="5415714" y="4728837"/>
            <a:ext cx="361315" cy="238760"/>
          </a:xfrm>
          <a:prstGeom prst="rect">
            <a:avLst/>
          </a:prstGeom>
        </p:spPr>
        <p:txBody>
          <a:bodyPr vert="horz" wrap="square" lIns="0" tIns="12700" rIns="0" bIns="0" rtlCol="0">
            <a:spAutoFit/>
          </a:bodyPr>
          <a:lstStyle/>
          <a:p>
            <a:pPr marL="12700">
              <a:lnSpc>
                <a:spcPct val="100000"/>
              </a:lnSpc>
              <a:spcBef>
                <a:spcPts val="100"/>
              </a:spcBef>
            </a:pPr>
            <a:r>
              <a:rPr sz="1400" spc="-155" dirty="0">
                <a:solidFill>
                  <a:srgbClr val="595959"/>
                </a:solidFill>
                <a:latin typeface="Times New Roman"/>
                <a:cs typeface="Times New Roman"/>
              </a:rPr>
              <a:t>V</a:t>
            </a:r>
            <a:r>
              <a:rPr sz="1400" dirty="0">
                <a:solidFill>
                  <a:srgbClr val="595959"/>
                </a:solidFill>
                <a:latin typeface="Times New Roman"/>
                <a:cs typeface="Times New Roman"/>
              </a:rPr>
              <a:t>e</a:t>
            </a:r>
            <a:r>
              <a:rPr sz="1400" spc="-5" dirty="0">
                <a:solidFill>
                  <a:srgbClr val="595959"/>
                </a:solidFill>
                <a:latin typeface="Times New Roman"/>
                <a:cs typeface="Times New Roman"/>
              </a:rPr>
              <a:t>r</a:t>
            </a:r>
            <a:r>
              <a:rPr sz="1400" dirty="0">
                <a:solidFill>
                  <a:srgbClr val="595959"/>
                </a:solidFill>
                <a:latin typeface="Times New Roman"/>
                <a:cs typeface="Times New Roman"/>
              </a:rPr>
              <a:t>b</a:t>
            </a:r>
            <a:endParaRPr sz="1400">
              <a:latin typeface="Times New Roman"/>
              <a:cs typeface="Times New Roman"/>
            </a:endParaRPr>
          </a:p>
        </p:txBody>
      </p:sp>
      <p:sp>
        <p:nvSpPr>
          <p:cNvPr id="59" name="object 59"/>
          <p:cNvSpPr txBox="1"/>
          <p:nvPr/>
        </p:nvSpPr>
        <p:spPr>
          <a:xfrm>
            <a:off x="6292790" y="4728837"/>
            <a:ext cx="1540510" cy="238760"/>
          </a:xfrm>
          <a:prstGeom prst="rect">
            <a:avLst/>
          </a:prstGeom>
        </p:spPr>
        <p:txBody>
          <a:bodyPr vert="horz" wrap="square" lIns="0" tIns="12700" rIns="0" bIns="0" rtlCol="0">
            <a:spAutoFit/>
          </a:bodyPr>
          <a:lstStyle/>
          <a:p>
            <a:pPr marL="12700">
              <a:lnSpc>
                <a:spcPct val="100000"/>
              </a:lnSpc>
              <a:spcBef>
                <a:spcPts val="100"/>
              </a:spcBef>
              <a:tabLst>
                <a:tab pos="489584" algn="l"/>
              </a:tabLst>
            </a:pPr>
            <a:r>
              <a:rPr sz="1400" dirty="0">
                <a:solidFill>
                  <a:srgbClr val="595959"/>
                </a:solidFill>
                <a:latin typeface="Times New Roman"/>
                <a:cs typeface="Times New Roman"/>
              </a:rPr>
              <a:t>NP	</a:t>
            </a:r>
            <a:r>
              <a:rPr sz="1400" spc="-5" dirty="0">
                <a:solidFill>
                  <a:srgbClr val="595959"/>
                </a:solidFill>
                <a:latin typeface="Times New Roman"/>
                <a:cs typeface="Times New Roman"/>
              </a:rPr>
              <a:t>in</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my</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pajamas</a:t>
            </a:r>
            <a:endParaRPr sz="1400">
              <a:latin typeface="Times New Roman"/>
              <a:cs typeface="Times New Roman"/>
            </a:endParaRPr>
          </a:p>
        </p:txBody>
      </p:sp>
      <p:sp>
        <p:nvSpPr>
          <p:cNvPr id="60" name="object 60"/>
          <p:cNvSpPr/>
          <p:nvPr/>
        </p:nvSpPr>
        <p:spPr>
          <a:xfrm>
            <a:off x="5594350" y="4959350"/>
            <a:ext cx="0" cy="207645"/>
          </a:xfrm>
          <a:custGeom>
            <a:avLst/>
            <a:gdLst/>
            <a:ahLst/>
            <a:cxnLst/>
            <a:rect l="l" t="t" r="r" b="b"/>
            <a:pathLst>
              <a:path h="207645">
                <a:moveTo>
                  <a:pt x="0" y="0"/>
                </a:moveTo>
                <a:lnTo>
                  <a:pt x="1" y="207027"/>
                </a:lnTo>
              </a:path>
            </a:pathLst>
          </a:custGeom>
          <a:ln w="12700">
            <a:solidFill>
              <a:srgbClr val="595959"/>
            </a:solidFill>
          </a:ln>
        </p:spPr>
        <p:txBody>
          <a:bodyPr wrap="square" lIns="0" tIns="0" rIns="0" bIns="0" rtlCol="0"/>
          <a:lstStyle/>
          <a:p>
            <a:endParaRPr/>
          </a:p>
        </p:txBody>
      </p:sp>
      <p:sp>
        <p:nvSpPr>
          <p:cNvPr id="61" name="object 61"/>
          <p:cNvSpPr txBox="1"/>
          <p:nvPr/>
        </p:nvSpPr>
        <p:spPr>
          <a:xfrm>
            <a:off x="5421194" y="5177521"/>
            <a:ext cx="3511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S</a:t>
            </a:r>
            <a:r>
              <a:rPr sz="1400" dirty="0">
                <a:solidFill>
                  <a:srgbClr val="595959"/>
                </a:solidFill>
                <a:latin typeface="Times New Roman"/>
                <a:cs typeface="Times New Roman"/>
              </a:rPr>
              <a:t>hot</a:t>
            </a:r>
            <a:endParaRPr sz="1400">
              <a:latin typeface="Times New Roman"/>
              <a:cs typeface="Times New Roman"/>
            </a:endParaRPr>
          </a:p>
        </p:txBody>
      </p:sp>
      <p:grpSp>
        <p:nvGrpSpPr>
          <p:cNvPr id="62" name="object 62"/>
          <p:cNvGrpSpPr/>
          <p:nvPr/>
        </p:nvGrpSpPr>
        <p:grpSpPr>
          <a:xfrm>
            <a:off x="6108700" y="4978400"/>
            <a:ext cx="798830" cy="284480"/>
            <a:chOff x="6108700" y="4978400"/>
            <a:chExt cx="798830" cy="284480"/>
          </a:xfrm>
        </p:grpSpPr>
        <p:sp>
          <p:nvSpPr>
            <p:cNvPr id="63" name="object 63"/>
            <p:cNvSpPr/>
            <p:nvPr/>
          </p:nvSpPr>
          <p:spPr>
            <a:xfrm>
              <a:off x="6115050" y="4984750"/>
              <a:ext cx="264795" cy="271780"/>
            </a:xfrm>
            <a:custGeom>
              <a:avLst/>
              <a:gdLst/>
              <a:ahLst/>
              <a:cxnLst/>
              <a:rect l="l" t="t" r="r" b="b"/>
              <a:pathLst>
                <a:path w="264795" h="271779">
                  <a:moveTo>
                    <a:pt x="264781" y="0"/>
                  </a:moveTo>
                  <a:lnTo>
                    <a:pt x="0" y="271542"/>
                  </a:lnTo>
                </a:path>
              </a:pathLst>
            </a:custGeom>
            <a:ln w="12700">
              <a:solidFill>
                <a:srgbClr val="595959"/>
              </a:solidFill>
            </a:ln>
          </p:spPr>
          <p:txBody>
            <a:bodyPr wrap="square" lIns="0" tIns="0" rIns="0" bIns="0" rtlCol="0"/>
            <a:lstStyle/>
            <a:p>
              <a:endParaRPr/>
            </a:p>
          </p:txBody>
        </p:sp>
        <p:sp>
          <p:nvSpPr>
            <p:cNvPr id="64" name="object 64"/>
            <p:cNvSpPr/>
            <p:nvPr/>
          </p:nvSpPr>
          <p:spPr>
            <a:xfrm>
              <a:off x="6381750" y="4984750"/>
              <a:ext cx="519430" cy="271780"/>
            </a:xfrm>
            <a:custGeom>
              <a:avLst/>
              <a:gdLst/>
              <a:ahLst/>
              <a:cxnLst/>
              <a:rect l="l" t="t" r="r" b="b"/>
              <a:pathLst>
                <a:path w="519429" h="271779">
                  <a:moveTo>
                    <a:pt x="0" y="0"/>
                  </a:moveTo>
                  <a:lnTo>
                    <a:pt x="519373" y="271542"/>
                  </a:lnTo>
                </a:path>
              </a:pathLst>
            </a:custGeom>
            <a:ln w="12700">
              <a:solidFill>
                <a:srgbClr val="595959"/>
              </a:solidFill>
            </a:ln>
          </p:spPr>
          <p:txBody>
            <a:bodyPr wrap="square" lIns="0" tIns="0" rIns="0" bIns="0" rtlCol="0"/>
            <a:lstStyle/>
            <a:p>
              <a:endParaRPr/>
            </a:p>
          </p:txBody>
        </p:sp>
      </p:grpSp>
      <p:sp>
        <p:nvSpPr>
          <p:cNvPr id="65" name="object 65"/>
          <p:cNvSpPr txBox="1"/>
          <p:nvPr/>
        </p:nvSpPr>
        <p:spPr>
          <a:xfrm>
            <a:off x="5966113" y="5302128"/>
            <a:ext cx="2832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Det</a:t>
            </a:r>
            <a:endParaRPr sz="1400">
              <a:latin typeface="Times New Roman"/>
              <a:cs typeface="Times New Roman"/>
            </a:endParaRPr>
          </a:p>
        </p:txBody>
      </p:sp>
      <p:sp>
        <p:nvSpPr>
          <p:cNvPr id="66" name="object 66"/>
          <p:cNvSpPr txBox="1"/>
          <p:nvPr/>
        </p:nvSpPr>
        <p:spPr>
          <a:xfrm>
            <a:off x="6595936" y="5302128"/>
            <a:ext cx="64833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Nominal</a:t>
            </a:r>
            <a:endParaRPr sz="1400">
              <a:latin typeface="Times New Roman"/>
              <a:cs typeface="Times New Roman"/>
            </a:endParaRPr>
          </a:p>
        </p:txBody>
      </p:sp>
      <p:sp>
        <p:nvSpPr>
          <p:cNvPr id="67" name="object 67"/>
          <p:cNvSpPr/>
          <p:nvPr/>
        </p:nvSpPr>
        <p:spPr>
          <a:xfrm>
            <a:off x="6927850" y="55308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68" name="object 68"/>
          <p:cNvSpPr txBox="1"/>
          <p:nvPr/>
        </p:nvSpPr>
        <p:spPr>
          <a:xfrm>
            <a:off x="6709441" y="5743711"/>
            <a:ext cx="4210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Noun</a:t>
            </a:r>
            <a:endParaRPr sz="1400">
              <a:latin typeface="Times New Roman"/>
              <a:cs typeface="Times New Roman"/>
            </a:endParaRPr>
          </a:p>
        </p:txBody>
      </p:sp>
      <p:sp>
        <p:nvSpPr>
          <p:cNvPr id="69" name="object 69"/>
          <p:cNvSpPr/>
          <p:nvPr/>
        </p:nvSpPr>
        <p:spPr>
          <a:xfrm>
            <a:off x="6927850" y="60007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70" name="object 70"/>
          <p:cNvSpPr txBox="1"/>
          <p:nvPr/>
        </p:nvSpPr>
        <p:spPr>
          <a:xfrm>
            <a:off x="6583236" y="6229455"/>
            <a:ext cx="6292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elephant</a:t>
            </a:r>
            <a:endParaRPr sz="1400">
              <a:latin typeface="Times New Roman"/>
              <a:cs typeface="Times New Roman"/>
            </a:endParaRPr>
          </a:p>
        </p:txBody>
      </p:sp>
      <p:sp>
        <p:nvSpPr>
          <p:cNvPr id="71" name="object 71"/>
          <p:cNvSpPr/>
          <p:nvPr/>
        </p:nvSpPr>
        <p:spPr>
          <a:xfrm>
            <a:off x="6076950" y="5556250"/>
            <a:ext cx="0" cy="207645"/>
          </a:xfrm>
          <a:custGeom>
            <a:avLst/>
            <a:gdLst/>
            <a:ahLst/>
            <a:cxnLst/>
            <a:rect l="l" t="t" r="r" b="b"/>
            <a:pathLst>
              <a:path h="207645">
                <a:moveTo>
                  <a:pt x="0" y="0"/>
                </a:moveTo>
                <a:lnTo>
                  <a:pt x="1" y="207027"/>
                </a:lnTo>
              </a:path>
            </a:pathLst>
          </a:custGeom>
          <a:ln w="12700">
            <a:solidFill>
              <a:srgbClr val="595959"/>
            </a:solidFill>
          </a:ln>
        </p:spPr>
        <p:txBody>
          <a:bodyPr wrap="square" lIns="0" tIns="0" rIns="0" bIns="0" rtlCol="0"/>
          <a:lstStyle/>
          <a:p>
            <a:endParaRPr/>
          </a:p>
        </p:txBody>
      </p:sp>
      <p:sp>
        <p:nvSpPr>
          <p:cNvPr id="72" name="object 72"/>
          <p:cNvSpPr txBox="1"/>
          <p:nvPr/>
        </p:nvSpPr>
        <p:spPr>
          <a:xfrm>
            <a:off x="5995050" y="5766027"/>
            <a:ext cx="194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an</a:t>
            </a:r>
            <a:endParaRPr sz="1400">
              <a:latin typeface="Times New Roman"/>
              <a:cs typeface="Times New Roman"/>
            </a:endParaRPr>
          </a:p>
        </p:txBody>
      </p:sp>
      <p:sp>
        <p:nvSpPr>
          <p:cNvPr id="73" name="object 73"/>
          <p:cNvSpPr/>
          <p:nvPr/>
        </p:nvSpPr>
        <p:spPr>
          <a:xfrm>
            <a:off x="1250950" y="41846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74" name="object 74"/>
          <p:cNvSpPr txBox="1"/>
          <p:nvPr/>
        </p:nvSpPr>
        <p:spPr>
          <a:xfrm>
            <a:off x="1196337" y="4425974"/>
            <a:ext cx="8509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I</a:t>
            </a:r>
            <a:endParaRPr sz="1400">
              <a:latin typeface="Times New Roman"/>
              <a:cs typeface="Times New Roman"/>
            </a:endParaRPr>
          </a:p>
        </p:txBody>
      </p:sp>
      <p:sp>
        <p:nvSpPr>
          <p:cNvPr id="75" name="object 75"/>
          <p:cNvSpPr/>
          <p:nvPr/>
        </p:nvSpPr>
        <p:spPr>
          <a:xfrm>
            <a:off x="2444750" y="4756150"/>
            <a:ext cx="0" cy="207645"/>
          </a:xfrm>
          <a:custGeom>
            <a:avLst/>
            <a:gdLst/>
            <a:ahLst/>
            <a:cxnLst/>
            <a:rect l="l" t="t" r="r" b="b"/>
            <a:pathLst>
              <a:path h="207645">
                <a:moveTo>
                  <a:pt x="0" y="0"/>
                </a:moveTo>
                <a:lnTo>
                  <a:pt x="0" y="207027"/>
                </a:lnTo>
              </a:path>
            </a:pathLst>
          </a:custGeom>
          <a:ln w="12700">
            <a:solidFill>
              <a:srgbClr val="595959"/>
            </a:solidFill>
          </a:ln>
        </p:spPr>
        <p:txBody>
          <a:bodyPr wrap="square" lIns="0" tIns="0" rIns="0" bIns="0" rtlCol="0"/>
          <a:lstStyle/>
          <a:p>
            <a:endParaRPr/>
          </a:p>
        </p:txBody>
      </p:sp>
      <p:sp>
        <p:nvSpPr>
          <p:cNvPr id="76" name="object 76"/>
          <p:cNvSpPr txBox="1"/>
          <p:nvPr/>
        </p:nvSpPr>
        <p:spPr>
          <a:xfrm>
            <a:off x="2343836" y="4939621"/>
            <a:ext cx="19431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an</a:t>
            </a:r>
            <a:endParaRPr sz="1400">
              <a:latin typeface="Times New Roman"/>
              <a:cs typeface="Times New Roman"/>
            </a:endParaRPr>
          </a:p>
        </p:txBody>
      </p:sp>
      <p:sp>
        <p:nvSpPr>
          <p:cNvPr id="77" name="object 7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8" name="object 78"/>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76115" cy="665480"/>
          </a:xfrm>
          <a:prstGeom prst="rect">
            <a:avLst/>
          </a:prstGeom>
        </p:spPr>
        <p:txBody>
          <a:bodyPr vert="horz" wrap="square" lIns="0" tIns="12700" rIns="0" bIns="0" rtlCol="0">
            <a:spAutoFit/>
          </a:bodyPr>
          <a:lstStyle/>
          <a:p>
            <a:pPr marL="12700">
              <a:lnSpc>
                <a:spcPct val="100000"/>
              </a:lnSpc>
              <a:spcBef>
                <a:spcPts val="100"/>
              </a:spcBef>
            </a:pPr>
            <a:r>
              <a:rPr spc="80" dirty="0"/>
              <a:t>Levels</a:t>
            </a:r>
            <a:r>
              <a:rPr spc="155" dirty="0"/>
              <a:t> </a:t>
            </a:r>
            <a:r>
              <a:rPr spc="50" dirty="0"/>
              <a:t>of</a:t>
            </a:r>
            <a:r>
              <a:rPr spc="155" dirty="0"/>
              <a:t> </a:t>
            </a:r>
            <a:r>
              <a:rPr spc="85" dirty="0"/>
              <a:t>Language</a:t>
            </a:r>
          </a:p>
        </p:txBody>
      </p:sp>
      <p:grpSp>
        <p:nvGrpSpPr>
          <p:cNvPr id="3" name="object 3"/>
          <p:cNvGrpSpPr/>
          <p:nvPr/>
        </p:nvGrpSpPr>
        <p:grpSpPr>
          <a:xfrm>
            <a:off x="1517649" y="2216150"/>
            <a:ext cx="6115050" cy="4095750"/>
            <a:chOff x="1517649" y="2216150"/>
            <a:chExt cx="6115050" cy="4095750"/>
          </a:xfrm>
        </p:grpSpPr>
        <p:sp>
          <p:nvSpPr>
            <p:cNvPr id="4" name="object 4"/>
            <p:cNvSpPr/>
            <p:nvPr/>
          </p:nvSpPr>
          <p:spPr>
            <a:xfrm>
              <a:off x="1568449" y="2228850"/>
              <a:ext cx="6057900" cy="0"/>
            </a:xfrm>
            <a:custGeom>
              <a:avLst/>
              <a:gdLst/>
              <a:ahLst/>
              <a:cxnLst/>
              <a:rect l="l" t="t" r="r" b="b"/>
              <a:pathLst>
                <a:path w="6057900">
                  <a:moveTo>
                    <a:pt x="0" y="0"/>
                  </a:moveTo>
                  <a:lnTo>
                    <a:pt x="6057900" y="1"/>
                  </a:lnTo>
                </a:path>
              </a:pathLst>
            </a:custGeom>
            <a:ln w="12700">
              <a:solidFill>
                <a:srgbClr val="595959"/>
              </a:solidFill>
            </a:ln>
          </p:spPr>
          <p:txBody>
            <a:bodyPr wrap="square" lIns="0" tIns="0" rIns="0" bIns="0" rtlCol="0"/>
            <a:lstStyle/>
            <a:p>
              <a:endParaRPr/>
            </a:p>
          </p:txBody>
        </p:sp>
        <p:sp>
          <p:nvSpPr>
            <p:cNvPr id="5" name="object 5"/>
            <p:cNvSpPr/>
            <p:nvPr/>
          </p:nvSpPr>
          <p:spPr>
            <a:xfrm>
              <a:off x="7626349" y="2216150"/>
              <a:ext cx="0" cy="4089400"/>
            </a:xfrm>
            <a:custGeom>
              <a:avLst/>
              <a:gdLst/>
              <a:ahLst/>
              <a:cxnLst/>
              <a:rect l="l" t="t" r="r" b="b"/>
              <a:pathLst>
                <a:path h="4089400">
                  <a:moveTo>
                    <a:pt x="0" y="0"/>
                  </a:moveTo>
                  <a:lnTo>
                    <a:pt x="0" y="4089400"/>
                  </a:lnTo>
                </a:path>
              </a:pathLst>
            </a:custGeom>
            <a:ln w="12700">
              <a:solidFill>
                <a:srgbClr val="595959"/>
              </a:solidFill>
            </a:ln>
          </p:spPr>
          <p:txBody>
            <a:bodyPr wrap="square" lIns="0" tIns="0" rIns="0" bIns="0" rtlCol="0"/>
            <a:lstStyle/>
            <a:p>
              <a:endParaRPr/>
            </a:p>
          </p:txBody>
        </p:sp>
        <p:sp>
          <p:nvSpPr>
            <p:cNvPr id="6" name="object 6"/>
            <p:cNvSpPr/>
            <p:nvPr/>
          </p:nvSpPr>
          <p:spPr>
            <a:xfrm>
              <a:off x="1517649" y="6305550"/>
              <a:ext cx="6108700" cy="0"/>
            </a:xfrm>
            <a:custGeom>
              <a:avLst/>
              <a:gdLst/>
              <a:ahLst/>
              <a:cxnLst/>
              <a:rect l="l" t="t" r="r" b="b"/>
              <a:pathLst>
                <a:path w="6108700">
                  <a:moveTo>
                    <a:pt x="6108700" y="0"/>
                  </a:moveTo>
                  <a:lnTo>
                    <a:pt x="0" y="1"/>
                  </a:lnTo>
                </a:path>
              </a:pathLst>
            </a:custGeom>
            <a:ln w="12700">
              <a:solidFill>
                <a:srgbClr val="595959"/>
              </a:solidFill>
            </a:ln>
          </p:spPr>
          <p:txBody>
            <a:bodyPr wrap="square" lIns="0" tIns="0" rIns="0" bIns="0" rtlCol="0"/>
            <a:lstStyle/>
            <a:p>
              <a:endParaRPr/>
            </a:p>
          </p:txBody>
        </p:sp>
        <p:sp>
          <p:nvSpPr>
            <p:cNvPr id="7" name="object 7"/>
            <p:cNvSpPr/>
            <p:nvPr/>
          </p:nvSpPr>
          <p:spPr>
            <a:xfrm>
              <a:off x="1555749" y="2609850"/>
              <a:ext cx="5257800" cy="0"/>
            </a:xfrm>
            <a:custGeom>
              <a:avLst/>
              <a:gdLst/>
              <a:ahLst/>
              <a:cxnLst/>
              <a:rect l="l" t="t" r="r" b="b"/>
              <a:pathLst>
                <a:path w="5257800">
                  <a:moveTo>
                    <a:pt x="0" y="0"/>
                  </a:moveTo>
                  <a:lnTo>
                    <a:pt x="5257800" y="1"/>
                  </a:lnTo>
                </a:path>
              </a:pathLst>
            </a:custGeom>
            <a:ln w="12700">
              <a:solidFill>
                <a:srgbClr val="595959"/>
              </a:solidFill>
            </a:ln>
          </p:spPr>
          <p:txBody>
            <a:bodyPr wrap="square" lIns="0" tIns="0" rIns="0" bIns="0" rtlCol="0"/>
            <a:lstStyle/>
            <a:p>
              <a:endParaRPr/>
            </a:p>
          </p:txBody>
        </p:sp>
        <p:sp>
          <p:nvSpPr>
            <p:cNvPr id="8" name="object 8"/>
            <p:cNvSpPr/>
            <p:nvPr/>
          </p:nvSpPr>
          <p:spPr>
            <a:xfrm>
              <a:off x="6826249" y="2597150"/>
              <a:ext cx="0" cy="3340100"/>
            </a:xfrm>
            <a:custGeom>
              <a:avLst/>
              <a:gdLst/>
              <a:ahLst/>
              <a:cxnLst/>
              <a:rect l="l" t="t" r="r" b="b"/>
              <a:pathLst>
                <a:path h="3340100">
                  <a:moveTo>
                    <a:pt x="0" y="0"/>
                  </a:moveTo>
                  <a:lnTo>
                    <a:pt x="0" y="3340100"/>
                  </a:lnTo>
                </a:path>
              </a:pathLst>
            </a:custGeom>
            <a:ln w="12700">
              <a:solidFill>
                <a:srgbClr val="595959"/>
              </a:solidFill>
            </a:ln>
          </p:spPr>
          <p:txBody>
            <a:bodyPr wrap="square" lIns="0" tIns="0" rIns="0" bIns="0" rtlCol="0"/>
            <a:lstStyle/>
            <a:p>
              <a:endParaRPr/>
            </a:p>
          </p:txBody>
        </p:sp>
        <p:sp>
          <p:nvSpPr>
            <p:cNvPr id="9" name="object 9"/>
            <p:cNvSpPr/>
            <p:nvPr/>
          </p:nvSpPr>
          <p:spPr>
            <a:xfrm>
              <a:off x="1530349" y="5937250"/>
              <a:ext cx="5295900" cy="0"/>
            </a:xfrm>
            <a:custGeom>
              <a:avLst/>
              <a:gdLst/>
              <a:ahLst/>
              <a:cxnLst/>
              <a:rect l="l" t="t" r="r" b="b"/>
              <a:pathLst>
                <a:path w="5295900">
                  <a:moveTo>
                    <a:pt x="5295900" y="0"/>
                  </a:moveTo>
                  <a:lnTo>
                    <a:pt x="0" y="0"/>
                  </a:lnTo>
                </a:path>
              </a:pathLst>
            </a:custGeom>
            <a:ln w="12700">
              <a:solidFill>
                <a:srgbClr val="595959"/>
              </a:solidFill>
            </a:ln>
          </p:spPr>
          <p:txBody>
            <a:bodyPr wrap="square" lIns="0" tIns="0" rIns="0" bIns="0" rtlCol="0"/>
            <a:lstStyle/>
            <a:p>
              <a:endParaRPr/>
            </a:p>
          </p:txBody>
        </p:sp>
        <p:sp>
          <p:nvSpPr>
            <p:cNvPr id="10" name="object 10"/>
            <p:cNvSpPr/>
            <p:nvPr/>
          </p:nvSpPr>
          <p:spPr>
            <a:xfrm>
              <a:off x="1568449" y="2965450"/>
              <a:ext cx="4457700" cy="0"/>
            </a:xfrm>
            <a:custGeom>
              <a:avLst/>
              <a:gdLst/>
              <a:ahLst/>
              <a:cxnLst/>
              <a:rect l="l" t="t" r="r" b="b"/>
              <a:pathLst>
                <a:path w="4457700">
                  <a:moveTo>
                    <a:pt x="0" y="0"/>
                  </a:moveTo>
                  <a:lnTo>
                    <a:pt x="4457700" y="1"/>
                  </a:lnTo>
                </a:path>
              </a:pathLst>
            </a:custGeom>
            <a:ln w="12700">
              <a:solidFill>
                <a:srgbClr val="595959"/>
              </a:solidFill>
            </a:ln>
          </p:spPr>
          <p:txBody>
            <a:bodyPr wrap="square" lIns="0" tIns="0" rIns="0" bIns="0" rtlCol="0"/>
            <a:lstStyle/>
            <a:p>
              <a:endParaRPr/>
            </a:p>
          </p:txBody>
        </p:sp>
        <p:sp>
          <p:nvSpPr>
            <p:cNvPr id="11" name="object 11"/>
            <p:cNvSpPr/>
            <p:nvPr/>
          </p:nvSpPr>
          <p:spPr>
            <a:xfrm>
              <a:off x="6013449" y="2965450"/>
              <a:ext cx="0" cy="2590800"/>
            </a:xfrm>
            <a:custGeom>
              <a:avLst/>
              <a:gdLst/>
              <a:ahLst/>
              <a:cxnLst/>
              <a:rect l="l" t="t" r="r" b="b"/>
              <a:pathLst>
                <a:path h="2590800">
                  <a:moveTo>
                    <a:pt x="0" y="0"/>
                  </a:moveTo>
                  <a:lnTo>
                    <a:pt x="1" y="2590800"/>
                  </a:lnTo>
                </a:path>
              </a:pathLst>
            </a:custGeom>
            <a:ln w="12700">
              <a:solidFill>
                <a:srgbClr val="595959"/>
              </a:solidFill>
            </a:ln>
          </p:spPr>
          <p:txBody>
            <a:bodyPr wrap="square" lIns="0" tIns="0" rIns="0" bIns="0" rtlCol="0"/>
            <a:lstStyle/>
            <a:p>
              <a:endParaRPr/>
            </a:p>
          </p:txBody>
        </p:sp>
        <p:sp>
          <p:nvSpPr>
            <p:cNvPr id="12" name="object 12"/>
            <p:cNvSpPr/>
            <p:nvPr/>
          </p:nvSpPr>
          <p:spPr>
            <a:xfrm>
              <a:off x="1530349" y="5543550"/>
              <a:ext cx="4495800" cy="0"/>
            </a:xfrm>
            <a:custGeom>
              <a:avLst/>
              <a:gdLst/>
              <a:ahLst/>
              <a:cxnLst/>
              <a:rect l="l" t="t" r="r" b="b"/>
              <a:pathLst>
                <a:path w="4495800">
                  <a:moveTo>
                    <a:pt x="4495800" y="0"/>
                  </a:moveTo>
                  <a:lnTo>
                    <a:pt x="0" y="0"/>
                  </a:lnTo>
                </a:path>
              </a:pathLst>
            </a:custGeom>
            <a:ln w="12700">
              <a:solidFill>
                <a:srgbClr val="595959"/>
              </a:solidFill>
            </a:ln>
          </p:spPr>
          <p:txBody>
            <a:bodyPr wrap="square" lIns="0" tIns="0" rIns="0" bIns="0" rtlCol="0"/>
            <a:lstStyle/>
            <a:p>
              <a:endParaRPr/>
            </a:p>
          </p:txBody>
        </p:sp>
        <p:sp>
          <p:nvSpPr>
            <p:cNvPr id="13" name="object 13"/>
            <p:cNvSpPr/>
            <p:nvPr/>
          </p:nvSpPr>
          <p:spPr>
            <a:xfrm>
              <a:off x="1555749" y="3346450"/>
              <a:ext cx="3670300" cy="0"/>
            </a:xfrm>
            <a:custGeom>
              <a:avLst/>
              <a:gdLst/>
              <a:ahLst/>
              <a:cxnLst/>
              <a:rect l="l" t="t" r="r" b="b"/>
              <a:pathLst>
                <a:path w="3670300">
                  <a:moveTo>
                    <a:pt x="0" y="0"/>
                  </a:moveTo>
                  <a:lnTo>
                    <a:pt x="3670300" y="1"/>
                  </a:lnTo>
                </a:path>
              </a:pathLst>
            </a:custGeom>
            <a:ln w="12700">
              <a:solidFill>
                <a:srgbClr val="595959"/>
              </a:solidFill>
            </a:ln>
          </p:spPr>
          <p:txBody>
            <a:bodyPr wrap="square" lIns="0" tIns="0" rIns="0" bIns="0" rtlCol="0"/>
            <a:lstStyle/>
            <a:p>
              <a:endParaRPr/>
            </a:p>
          </p:txBody>
        </p:sp>
        <p:sp>
          <p:nvSpPr>
            <p:cNvPr id="14" name="object 14"/>
            <p:cNvSpPr/>
            <p:nvPr/>
          </p:nvSpPr>
          <p:spPr>
            <a:xfrm>
              <a:off x="5213349" y="3333750"/>
              <a:ext cx="0" cy="1841500"/>
            </a:xfrm>
            <a:custGeom>
              <a:avLst/>
              <a:gdLst/>
              <a:ahLst/>
              <a:cxnLst/>
              <a:rect l="l" t="t" r="r" b="b"/>
              <a:pathLst>
                <a:path h="1841500">
                  <a:moveTo>
                    <a:pt x="0" y="0"/>
                  </a:moveTo>
                  <a:lnTo>
                    <a:pt x="1" y="1841500"/>
                  </a:lnTo>
                </a:path>
              </a:pathLst>
            </a:custGeom>
            <a:ln w="12700">
              <a:solidFill>
                <a:srgbClr val="595959"/>
              </a:solidFill>
            </a:ln>
          </p:spPr>
          <p:txBody>
            <a:bodyPr wrap="square" lIns="0" tIns="0" rIns="0" bIns="0" rtlCol="0"/>
            <a:lstStyle/>
            <a:p>
              <a:endParaRPr/>
            </a:p>
          </p:txBody>
        </p:sp>
        <p:sp>
          <p:nvSpPr>
            <p:cNvPr id="15" name="object 15"/>
            <p:cNvSpPr/>
            <p:nvPr/>
          </p:nvSpPr>
          <p:spPr>
            <a:xfrm>
              <a:off x="1517649" y="5175250"/>
              <a:ext cx="3708400" cy="0"/>
            </a:xfrm>
            <a:custGeom>
              <a:avLst/>
              <a:gdLst/>
              <a:ahLst/>
              <a:cxnLst/>
              <a:rect l="l" t="t" r="r" b="b"/>
              <a:pathLst>
                <a:path w="3708400">
                  <a:moveTo>
                    <a:pt x="3708400" y="0"/>
                  </a:moveTo>
                  <a:lnTo>
                    <a:pt x="0" y="0"/>
                  </a:lnTo>
                </a:path>
              </a:pathLst>
            </a:custGeom>
            <a:ln w="12700">
              <a:solidFill>
                <a:srgbClr val="595959"/>
              </a:solidFill>
            </a:ln>
          </p:spPr>
          <p:txBody>
            <a:bodyPr wrap="square" lIns="0" tIns="0" rIns="0" bIns="0" rtlCol="0"/>
            <a:lstStyle/>
            <a:p>
              <a:endParaRPr/>
            </a:p>
          </p:txBody>
        </p:sp>
        <p:sp>
          <p:nvSpPr>
            <p:cNvPr id="16" name="object 16"/>
            <p:cNvSpPr/>
            <p:nvPr/>
          </p:nvSpPr>
          <p:spPr>
            <a:xfrm>
              <a:off x="1568449" y="3714750"/>
              <a:ext cx="2857500" cy="0"/>
            </a:xfrm>
            <a:custGeom>
              <a:avLst/>
              <a:gdLst/>
              <a:ahLst/>
              <a:cxnLst/>
              <a:rect l="l" t="t" r="r" b="b"/>
              <a:pathLst>
                <a:path w="2857500">
                  <a:moveTo>
                    <a:pt x="0" y="0"/>
                  </a:moveTo>
                  <a:lnTo>
                    <a:pt x="2857500" y="0"/>
                  </a:lnTo>
                </a:path>
              </a:pathLst>
            </a:custGeom>
            <a:ln w="12700">
              <a:solidFill>
                <a:srgbClr val="595959"/>
              </a:solidFill>
            </a:ln>
          </p:spPr>
          <p:txBody>
            <a:bodyPr wrap="square" lIns="0" tIns="0" rIns="0" bIns="0" rtlCol="0"/>
            <a:lstStyle/>
            <a:p>
              <a:endParaRPr/>
            </a:p>
          </p:txBody>
        </p:sp>
        <p:sp>
          <p:nvSpPr>
            <p:cNvPr id="17" name="object 17"/>
            <p:cNvSpPr/>
            <p:nvPr/>
          </p:nvSpPr>
          <p:spPr>
            <a:xfrm>
              <a:off x="4413249" y="3714750"/>
              <a:ext cx="0" cy="1092200"/>
            </a:xfrm>
            <a:custGeom>
              <a:avLst/>
              <a:gdLst/>
              <a:ahLst/>
              <a:cxnLst/>
              <a:rect l="l" t="t" r="r" b="b"/>
              <a:pathLst>
                <a:path h="1092200">
                  <a:moveTo>
                    <a:pt x="0" y="0"/>
                  </a:moveTo>
                  <a:lnTo>
                    <a:pt x="1" y="1092200"/>
                  </a:lnTo>
                </a:path>
              </a:pathLst>
            </a:custGeom>
            <a:ln w="12700">
              <a:solidFill>
                <a:srgbClr val="595959"/>
              </a:solidFill>
            </a:ln>
          </p:spPr>
          <p:txBody>
            <a:bodyPr wrap="square" lIns="0" tIns="0" rIns="0" bIns="0" rtlCol="0"/>
            <a:lstStyle/>
            <a:p>
              <a:endParaRPr/>
            </a:p>
          </p:txBody>
        </p:sp>
        <p:sp>
          <p:nvSpPr>
            <p:cNvPr id="18" name="object 18"/>
            <p:cNvSpPr/>
            <p:nvPr/>
          </p:nvSpPr>
          <p:spPr>
            <a:xfrm>
              <a:off x="1517649" y="4794250"/>
              <a:ext cx="2908300" cy="0"/>
            </a:xfrm>
            <a:custGeom>
              <a:avLst/>
              <a:gdLst/>
              <a:ahLst/>
              <a:cxnLst/>
              <a:rect l="l" t="t" r="r" b="b"/>
              <a:pathLst>
                <a:path w="2908300">
                  <a:moveTo>
                    <a:pt x="2908300" y="0"/>
                  </a:moveTo>
                  <a:lnTo>
                    <a:pt x="0" y="0"/>
                  </a:lnTo>
                </a:path>
              </a:pathLst>
            </a:custGeom>
            <a:ln w="12700">
              <a:solidFill>
                <a:srgbClr val="595959"/>
              </a:solidFill>
            </a:ln>
          </p:spPr>
          <p:txBody>
            <a:bodyPr wrap="square" lIns="0" tIns="0" rIns="0" bIns="0" rtlCol="0"/>
            <a:lstStyle/>
            <a:p>
              <a:endParaRPr/>
            </a:p>
          </p:txBody>
        </p:sp>
        <p:sp>
          <p:nvSpPr>
            <p:cNvPr id="19" name="object 19"/>
            <p:cNvSpPr/>
            <p:nvPr/>
          </p:nvSpPr>
          <p:spPr>
            <a:xfrm>
              <a:off x="1555749" y="4095750"/>
              <a:ext cx="2070100" cy="0"/>
            </a:xfrm>
            <a:custGeom>
              <a:avLst/>
              <a:gdLst/>
              <a:ahLst/>
              <a:cxnLst/>
              <a:rect l="l" t="t" r="r" b="b"/>
              <a:pathLst>
                <a:path w="2070100">
                  <a:moveTo>
                    <a:pt x="0" y="0"/>
                  </a:moveTo>
                  <a:lnTo>
                    <a:pt x="2070100" y="0"/>
                  </a:lnTo>
                </a:path>
              </a:pathLst>
            </a:custGeom>
            <a:ln w="12700">
              <a:solidFill>
                <a:srgbClr val="595959"/>
              </a:solidFill>
            </a:ln>
          </p:spPr>
          <p:txBody>
            <a:bodyPr wrap="square" lIns="0" tIns="0" rIns="0" bIns="0" rtlCol="0"/>
            <a:lstStyle/>
            <a:p>
              <a:endParaRPr/>
            </a:p>
          </p:txBody>
        </p:sp>
        <p:sp>
          <p:nvSpPr>
            <p:cNvPr id="20" name="object 20"/>
            <p:cNvSpPr/>
            <p:nvPr/>
          </p:nvSpPr>
          <p:spPr>
            <a:xfrm>
              <a:off x="3613149" y="4083050"/>
              <a:ext cx="0" cy="381000"/>
            </a:xfrm>
            <a:custGeom>
              <a:avLst/>
              <a:gdLst/>
              <a:ahLst/>
              <a:cxnLst/>
              <a:rect l="l" t="t" r="r" b="b"/>
              <a:pathLst>
                <a:path h="381000">
                  <a:moveTo>
                    <a:pt x="0" y="0"/>
                  </a:moveTo>
                  <a:lnTo>
                    <a:pt x="1" y="381000"/>
                  </a:lnTo>
                </a:path>
              </a:pathLst>
            </a:custGeom>
            <a:ln w="12700">
              <a:solidFill>
                <a:srgbClr val="595959"/>
              </a:solidFill>
            </a:ln>
          </p:spPr>
          <p:txBody>
            <a:bodyPr wrap="square" lIns="0" tIns="0" rIns="0" bIns="0" rtlCol="0"/>
            <a:lstStyle/>
            <a:p>
              <a:endParaRPr/>
            </a:p>
          </p:txBody>
        </p:sp>
        <p:sp>
          <p:nvSpPr>
            <p:cNvPr id="21" name="object 21"/>
            <p:cNvSpPr/>
            <p:nvPr/>
          </p:nvSpPr>
          <p:spPr>
            <a:xfrm>
              <a:off x="1530349" y="4464050"/>
              <a:ext cx="2095500" cy="0"/>
            </a:xfrm>
            <a:custGeom>
              <a:avLst/>
              <a:gdLst/>
              <a:ahLst/>
              <a:cxnLst/>
              <a:rect l="l" t="t" r="r" b="b"/>
              <a:pathLst>
                <a:path w="2095500">
                  <a:moveTo>
                    <a:pt x="2095500" y="0"/>
                  </a:moveTo>
                  <a:lnTo>
                    <a:pt x="0" y="0"/>
                  </a:lnTo>
                </a:path>
              </a:pathLst>
            </a:custGeom>
            <a:ln w="12700">
              <a:solidFill>
                <a:srgbClr val="595959"/>
              </a:solidFill>
            </a:ln>
          </p:spPr>
          <p:txBody>
            <a:bodyPr wrap="square" lIns="0" tIns="0" rIns="0" bIns="0" rtlCol="0"/>
            <a:lstStyle/>
            <a:p>
              <a:endParaRPr/>
            </a:p>
          </p:txBody>
        </p:sp>
      </p:grpSp>
      <p:sp>
        <p:nvSpPr>
          <p:cNvPr id="22" name="object 22"/>
          <p:cNvSpPr txBox="1"/>
          <p:nvPr/>
        </p:nvSpPr>
        <p:spPr>
          <a:xfrm>
            <a:off x="2129612" y="2113814"/>
            <a:ext cx="5398135" cy="2279650"/>
          </a:xfrm>
          <a:prstGeom prst="rect">
            <a:avLst/>
          </a:prstGeom>
        </p:spPr>
        <p:txBody>
          <a:bodyPr vert="horz" wrap="square" lIns="0" tIns="12700" rIns="0" bIns="0" rtlCol="0">
            <a:spAutoFit/>
          </a:bodyPr>
          <a:lstStyle/>
          <a:p>
            <a:pPr marL="3664585" marR="5080" indent="793115">
              <a:lnSpc>
                <a:spcPct val="146000"/>
              </a:lnSpc>
              <a:spcBef>
                <a:spcPts val="100"/>
              </a:spcBef>
            </a:pPr>
            <a:r>
              <a:rPr sz="1800" spc="-5" dirty="0">
                <a:solidFill>
                  <a:srgbClr val="595959"/>
                </a:solidFill>
                <a:latin typeface="Times New Roman"/>
                <a:cs typeface="Times New Roman"/>
              </a:rPr>
              <a:t>P</a:t>
            </a:r>
            <a:r>
              <a:rPr sz="1800" dirty="0">
                <a:solidFill>
                  <a:srgbClr val="595959"/>
                </a:solidFill>
                <a:latin typeface="Times New Roman"/>
                <a:cs typeface="Times New Roman"/>
              </a:rPr>
              <a:t>rag</a:t>
            </a:r>
            <a:r>
              <a:rPr sz="1800" spc="-5" dirty="0">
                <a:solidFill>
                  <a:srgbClr val="595959"/>
                </a:solidFill>
                <a:latin typeface="Times New Roman"/>
                <a:cs typeface="Times New Roman"/>
              </a:rPr>
              <a:t>m</a:t>
            </a:r>
            <a:r>
              <a:rPr sz="1800" dirty="0">
                <a:solidFill>
                  <a:srgbClr val="595959"/>
                </a:solidFill>
                <a:latin typeface="Times New Roman"/>
                <a:cs typeface="Times New Roman"/>
              </a:rPr>
              <a:t>a</a:t>
            </a:r>
            <a:r>
              <a:rPr sz="1800" spc="-5" dirty="0">
                <a:solidFill>
                  <a:srgbClr val="595959"/>
                </a:solidFill>
                <a:latin typeface="Times New Roman"/>
                <a:cs typeface="Times New Roman"/>
              </a:rPr>
              <a:t>ti</a:t>
            </a:r>
            <a:r>
              <a:rPr sz="1800" dirty="0">
                <a:solidFill>
                  <a:srgbClr val="595959"/>
                </a:solidFill>
                <a:latin typeface="Times New Roman"/>
                <a:cs typeface="Times New Roman"/>
              </a:rPr>
              <a:t>c  </a:t>
            </a:r>
            <a:r>
              <a:rPr sz="1800" spc="-5" dirty="0">
                <a:solidFill>
                  <a:srgbClr val="595959"/>
                </a:solidFill>
                <a:latin typeface="Times New Roman"/>
                <a:cs typeface="Times New Roman"/>
              </a:rPr>
              <a:t>Discourse</a:t>
            </a:r>
            <a:endParaRPr sz="1800">
              <a:latin typeface="Times New Roman"/>
              <a:cs typeface="Times New Roman"/>
            </a:endParaRPr>
          </a:p>
          <a:p>
            <a:pPr marL="2948940">
              <a:lnSpc>
                <a:spcPct val="100000"/>
              </a:lnSpc>
              <a:spcBef>
                <a:spcPts val="575"/>
              </a:spcBef>
            </a:pPr>
            <a:r>
              <a:rPr sz="1800" spc="-5" dirty="0">
                <a:solidFill>
                  <a:srgbClr val="595959"/>
                </a:solidFill>
                <a:latin typeface="Times New Roman"/>
                <a:cs typeface="Times New Roman"/>
              </a:rPr>
              <a:t>Semantic</a:t>
            </a:r>
            <a:endParaRPr sz="1800">
              <a:latin typeface="Times New Roman"/>
              <a:cs typeface="Times New Roman"/>
            </a:endParaRPr>
          </a:p>
          <a:p>
            <a:pPr marL="1485900" marR="2396490" indent="655955">
              <a:lnSpc>
                <a:spcPct val="136000"/>
              </a:lnSpc>
              <a:spcBef>
                <a:spcPts val="95"/>
              </a:spcBef>
            </a:pPr>
            <a:r>
              <a:rPr sz="1800" spc="-5" dirty="0">
                <a:solidFill>
                  <a:srgbClr val="CC0000"/>
                </a:solidFill>
                <a:latin typeface="Times New Roman"/>
                <a:cs typeface="Times New Roman"/>
              </a:rPr>
              <a:t>S</a:t>
            </a:r>
            <a:r>
              <a:rPr sz="1800" dirty="0">
                <a:solidFill>
                  <a:srgbClr val="CC0000"/>
                </a:solidFill>
                <a:latin typeface="Times New Roman"/>
                <a:cs typeface="Times New Roman"/>
              </a:rPr>
              <a:t>yn</a:t>
            </a:r>
            <a:r>
              <a:rPr sz="1800" spc="-5" dirty="0">
                <a:solidFill>
                  <a:srgbClr val="CC0000"/>
                </a:solidFill>
                <a:latin typeface="Times New Roman"/>
                <a:cs typeface="Times New Roman"/>
              </a:rPr>
              <a:t>t</a:t>
            </a:r>
            <a:r>
              <a:rPr sz="1800" dirty="0">
                <a:solidFill>
                  <a:srgbClr val="CC0000"/>
                </a:solidFill>
                <a:latin typeface="Times New Roman"/>
                <a:cs typeface="Times New Roman"/>
              </a:rPr>
              <a:t>ac</a:t>
            </a:r>
            <a:r>
              <a:rPr sz="1800" spc="-5" dirty="0">
                <a:solidFill>
                  <a:srgbClr val="CC0000"/>
                </a:solidFill>
                <a:latin typeface="Times New Roman"/>
                <a:cs typeface="Times New Roman"/>
              </a:rPr>
              <a:t>ti</a:t>
            </a:r>
            <a:r>
              <a:rPr sz="1800" dirty="0">
                <a:solidFill>
                  <a:srgbClr val="CC0000"/>
                </a:solidFill>
                <a:latin typeface="Times New Roman"/>
                <a:cs typeface="Times New Roman"/>
              </a:rPr>
              <a:t>c  </a:t>
            </a:r>
            <a:r>
              <a:rPr sz="1800" spc="-5" dirty="0">
                <a:solidFill>
                  <a:srgbClr val="595959"/>
                </a:solidFill>
                <a:latin typeface="Times New Roman"/>
                <a:cs typeface="Times New Roman"/>
              </a:rPr>
              <a:t>Lexical</a:t>
            </a:r>
            <a:endParaRPr sz="1800">
              <a:latin typeface="Times New Roman"/>
              <a:cs typeface="Times New Roman"/>
            </a:endParaRPr>
          </a:p>
          <a:p>
            <a:pPr marL="12700">
              <a:lnSpc>
                <a:spcPct val="100000"/>
              </a:lnSpc>
              <a:spcBef>
                <a:spcPts val="575"/>
              </a:spcBef>
            </a:pPr>
            <a:r>
              <a:rPr sz="1800" spc="-5" dirty="0">
                <a:solidFill>
                  <a:srgbClr val="595959"/>
                </a:solidFill>
                <a:latin typeface="Times New Roman"/>
                <a:cs typeface="Times New Roman"/>
              </a:rPr>
              <a:t>Morphological</a:t>
            </a:r>
            <a:endParaRPr sz="1800">
              <a:latin typeface="Times New Roman"/>
              <a:cs typeface="Times New Roman"/>
            </a:endParaRPr>
          </a:p>
        </p:txBody>
      </p:sp>
      <p:sp>
        <p:nvSpPr>
          <p:cNvPr id="23" name="object 2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4" name="object 24"/>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25102" y="5026177"/>
            <a:ext cx="3342004" cy="1300480"/>
          </a:xfrm>
          <a:prstGeom prst="rect">
            <a:avLst/>
          </a:prstGeom>
        </p:spPr>
        <p:txBody>
          <a:bodyPr vert="horz" wrap="square" lIns="0" tIns="30480" rIns="0" bIns="0" rtlCol="0">
            <a:spAutoFit/>
          </a:bodyPr>
          <a:lstStyle/>
          <a:p>
            <a:pPr marL="574675" marR="5080" indent="-561975">
              <a:lnSpc>
                <a:spcPts val="5000"/>
              </a:lnSpc>
              <a:spcBef>
                <a:spcPts val="240"/>
              </a:spcBef>
            </a:pPr>
            <a:r>
              <a:rPr sz="4200" spc="165" dirty="0">
                <a:solidFill>
                  <a:srgbClr val="EE5612"/>
                </a:solidFill>
                <a:latin typeface="Times New Roman"/>
                <a:cs typeface="Times New Roman"/>
              </a:rPr>
              <a:t>Parsing</a:t>
            </a:r>
            <a:r>
              <a:rPr sz="4200" spc="330" dirty="0">
                <a:solidFill>
                  <a:srgbClr val="EE5612"/>
                </a:solidFill>
                <a:latin typeface="Times New Roman"/>
                <a:cs typeface="Times New Roman"/>
              </a:rPr>
              <a:t> </a:t>
            </a:r>
            <a:r>
              <a:rPr sz="4200" spc="145" dirty="0">
                <a:solidFill>
                  <a:srgbClr val="EE5612"/>
                </a:solidFill>
                <a:latin typeface="Times New Roman"/>
                <a:cs typeface="Times New Roman"/>
              </a:rPr>
              <a:t>Demo </a:t>
            </a:r>
            <a:r>
              <a:rPr sz="4200" spc="-1035" dirty="0">
                <a:solidFill>
                  <a:srgbClr val="EE5612"/>
                </a:solidFill>
                <a:latin typeface="Times New Roman"/>
                <a:cs typeface="Times New Roman"/>
              </a:rPr>
              <a:t> </a:t>
            </a:r>
            <a:r>
              <a:rPr sz="4200" spc="100" dirty="0">
                <a:solidFill>
                  <a:srgbClr val="EE5612"/>
                </a:solidFill>
                <a:latin typeface="Times New Roman"/>
                <a:cs typeface="Times New Roman"/>
              </a:rPr>
              <a:t>With</a:t>
            </a:r>
            <a:r>
              <a:rPr sz="4200" spc="325" dirty="0">
                <a:solidFill>
                  <a:srgbClr val="EE5612"/>
                </a:solidFill>
                <a:latin typeface="Times New Roman"/>
                <a:cs typeface="Times New Roman"/>
              </a:rPr>
              <a:t> </a:t>
            </a:r>
            <a:r>
              <a:rPr sz="4200" spc="50" dirty="0">
                <a:solidFill>
                  <a:srgbClr val="EE5612"/>
                </a:solidFill>
                <a:latin typeface="Times New Roman"/>
                <a:cs typeface="Times New Roman"/>
              </a:rPr>
              <a:t>NLTK</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843905" cy="665480"/>
          </a:xfrm>
          <a:prstGeom prst="rect">
            <a:avLst/>
          </a:prstGeom>
        </p:spPr>
        <p:txBody>
          <a:bodyPr vert="horz" wrap="square" lIns="0" tIns="12700" rIns="0" bIns="0" rtlCol="0">
            <a:spAutoFit/>
          </a:bodyPr>
          <a:lstStyle/>
          <a:p>
            <a:pPr marL="12700">
              <a:lnSpc>
                <a:spcPct val="100000"/>
              </a:lnSpc>
              <a:spcBef>
                <a:spcPts val="100"/>
              </a:spcBef>
            </a:pPr>
            <a:r>
              <a:rPr spc="50" dirty="0"/>
              <a:t>Top–Down</a:t>
            </a:r>
            <a:r>
              <a:rPr spc="170" dirty="0"/>
              <a:t> </a:t>
            </a:r>
            <a:r>
              <a:rPr spc="80" dirty="0"/>
              <a:t>Parsing</a:t>
            </a:r>
            <a:r>
              <a:rPr spc="170" dirty="0"/>
              <a:t> </a:t>
            </a:r>
            <a:r>
              <a:rPr spc="70" dirty="0"/>
              <a:t>Demo</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794384" y="1846947"/>
            <a:ext cx="7189470" cy="4209415"/>
          </a:xfrm>
          <a:prstGeom prst="rect">
            <a:avLst/>
          </a:prstGeom>
        </p:spPr>
        <p:txBody>
          <a:bodyPr vert="horz" wrap="square" lIns="0" tIns="119380" rIns="0" bIns="0" rtlCol="0">
            <a:spAutoFit/>
          </a:bodyPr>
          <a:lstStyle/>
          <a:p>
            <a:pPr marL="12700">
              <a:lnSpc>
                <a:spcPct val="100000"/>
              </a:lnSpc>
              <a:spcBef>
                <a:spcPts val="940"/>
              </a:spcBef>
            </a:pPr>
            <a:r>
              <a:rPr sz="2000" spc="-45" dirty="0">
                <a:solidFill>
                  <a:srgbClr val="595959"/>
                </a:solidFill>
                <a:latin typeface="Times New Roman"/>
                <a:cs typeface="Times New Roman"/>
              </a:rPr>
              <a:t>NLTK</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parsing</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demos</a:t>
            </a:r>
            <a:endParaRPr sz="2000">
              <a:latin typeface="Times New Roman"/>
              <a:cs typeface="Times New Roman"/>
            </a:endParaRPr>
          </a:p>
          <a:p>
            <a:pPr marL="49530">
              <a:lnSpc>
                <a:spcPct val="100000"/>
              </a:lnSpc>
              <a:spcBef>
                <a:spcPts val="800"/>
              </a:spcBef>
            </a:pPr>
            <a:r>
              <a:rPr sz="1900" spc="-15" dirty="0">
                <a:solidFill>
                  <a:srgbClr val="002060"/>
                </a:solidFill>
                <a:latin typeface="Impact"/>
                <a:cs typeface="Impact"/>
              </a:rPr>
              <a:t>­</a:t>
            </a:r>
            <a:r>
              <a:rPr sz="1900" spc="190" dirty="0">
                <a:solidFill>
                  <a:srgbClr val="002060"/>
                </a:solidFill>
                <a:latin typeface="Impact"/>
                <a:cs typeface="Impact"/>
              </a:rPr>
              <a:t> </a:t>
            </a:r>
            <a:r>
              <a:rPr sz="1900" spc="-20" dirty="0">
                <a:solidFill>
                  <a:srgbClr val="595959"/>
                </a:solidFill>
                <a:latin typeface="Times New Roman"/>
                <a:cs typeface="Times New Roman"/>
              </a:rPr>
              <a:t>Top-down</a:t>
            </a:r>
            <a:r>
              <a:rPr sz="1900" dirty="0">
                <a:solidFill>
                  <a:srgbClr val="595959"/>
                </a:solidFill>
                <a:latin typeface="Times New Roman"/>
                <a:cs typeface="Times New Roman"/>
              </a:rPr>
              <a:t> </a:t>
            </a:r>
            <a:r>
              <a:rPr sz="1900" spc="-5" dirty="0">
                <a:solidFill>
                  <a:srgbClr val="595959"/>
                </a:solidFill>
                <a:latin typeface="Times New Roman"/>
                <a:cs typeface="Times New Roman"/>
              </a:rPr>
              <a:t>parsing</a:t>
            </a:r>
            <a:r>
              <a:rPr sz="1900" dirty="0">
                <a:solidFill>
                  <a:srgbClr val="595959"/>
                </a:solidFill>
                <a:latin typeface="Times New Roman"/>
                <a:cs typeface="Times New Roman"/>
              </a:rPr>
              <a:t> </a:t>
            </a:r>
            <a:r>
              <a:rPr sz="1900" spc="-5" dirty="0">
                <a:solidFill>
                  <a:srgbClr val="595959"/>
                </a:solidFill>
                <a:latin typeface="Times New Roman"/>
                <a:cs typeface="Times New Roman"/>
              </a:rPr>
              <a:t>using</a:t>
            </a:r>
            <a:r>
              <a:rPr sz="1900" dirty="0">
                <a:solidFill>
                  <a:srgbClr val="595959"/>
                </a:solidFill>
                <a:latin typeface="Times New Roman"/>
                <a:cs typeface="Times New Roman"/>
              </a:rPr>
              <a:t> a</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recursive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descent algorithm</a:t>
            </a:r>
            <a:endParaRPr sz="1900">
              <a:latin typeface="Times New Roman"/>
              <a:cs typeface="Times New Roman"/>
            </a:endParaRPr>
          </a:p>
          <a:p>
            <a:pPr marL="231775">
              <a:lnSpc>
                <a:spcPct val="100000"/>
              </a:lnSpc>
              <a:spcBef>
                <a:spcPts val="1019"/>
              </a:spcBef>
            </a:pPr>
            <a:r>
              <a:rPr sz="1900" spc="-15" dirty="0">
                <a:solidFill>
                  <a:srgbClr val="002060"/>
                </a:solidFill>
                <a:latin typeface="Impact"/>
                <a:cs typeface="Impact"/>
              </a:rPr>
              <a:t>­</a:t>
            </a:r>
            <a:r>
              <a:rPr sz="1900" spc="185" dirty="0">
                <a:solidFill>
                  <a:srgbClr val="002060"/>
                </a:solidFill>
                <a:latin typeface="Impact"/>
                <a:cs typeface="Impact"/>
              </a:rPr>
              <a:t> </a:t>
            </a:r>
            <a:r>
              <a:rPr sz="1900" spc="-45" dirty="0">
                <a:solidFill>
                  <a:srgbClr val="595959"/>
                </a:solidFill>
                <a:latin typeface="Times New Roman"/>
                <a:cs typeface="Times New Roman"/>
              </a:rPr>
              <a:t>Top</a:t>
            </a:r>
            <a:r>
              <a:rPr sz="1900" spc="-5" dirty="0">
                <a:solidFill>
                  <a:srgbClr val="595959"/>
                </a:solidFill>
                <a:latin typeface="Times New Roman"/>
                <a:cs typeface="Times New Roman"/>
              </a:rPr>
              <a:t> </a:t>
            </a:r>
            <a:r>
              <a:rPr sz="1900" dirty="0">
                <a:solidFill>
                  <a:srgbClr val="595959"/>
                </a:solidFill>
                <a:latin typeface="Times New Roman"/>
                <a:cs typeface="Times New Roman"/>
              </a:rPr>
              <a:t>down</a:t>
            </a:r>
            <a:r>
              <a:rPr sz="1900" spc="-5" dirty="0">
                <a:solidFill>
                  <a:srgbClr val="595959"/>
                </a:solidFill>
                <a:latin typeface="Times New Roman"/>
                <a:cs typeface="Times New Roman"/>
              </a:rPr>
              <a:t> parsing with back-tracking</a:t>
            </a:r>
            <a:endParaRPr sz="1900">
              <a:latin typeface="Times New Roman"/>
              <a:cs typeface="Times New Roman"/>
            </a:endParaRPr>
          </a:p>
          <a:p>
            <a:pPr marL="231775">
              <a:lnSpc>
                <a:spcPct val="100000"/>
              </a:lnSpc>
              <a:spcBef>
                <a:spcPts val="1019"/>
              </a:spcBef>
            </a:pPr>
            <a:r>
              <a:rPr sz="1900" spc="-15" dirty="0">
                <a:solidFill>
                  <a:srgbClr val="002060"/>
                </a:solidFill>
                <a:latin typeface="Impact"/>
                <a:cs typeface="Impact"/>
              </a:rPr>
              <a:t>­</a:t>
            </a:r>
            <a:r>
              <a:rPr sz="1900" spc="190" dirty="0">
                <a:solidFill>
                  <a:srgbClr val="002060"/>
                </a:solidFill>
                <a:latin typeface="Impact"/>
                <a:cs typeface="Impact"/>
              </a:rPr>
              <a:t> </a:t>
            </a:r>
            <a:r>
              <a:rPr sz="1900" spc="-5" dirty="0">
                <a:solidFill>
                  <a:srgbClr val="595959"/>
                </a:solidFill>
                <a:latin typeface="Times New Roman"/>
                <a:cs typeface="Times New Roman"/>
              </a:rPr>
              <a:t>Must </a:t>
            </a:r>
            <a:r>
              <a:rPr sz="1900" dirty="0">
                <a:solidFill>
                  <a:srgbClr val="595959"/>
                </a:solidFill>
                <a:latin typeface="Times New Roman"/>
                <a:cs typeface="Times New Roman"/>
              </a:rPr>
              <a:t>not</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have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left-recursion in</a:t>
            </a:r>
            <a:r>
              <a:rPr sz="1900" dirty="0">
                <a:solidFill>
                  <a:srgbClr val="595959"/>
                </a:solidFill>
                <a:latin typeface="Times New Roman"/>
                <a:cs typeface="Times New Roman"/>
              </a:rPr>
              <a:t> </a:t>
            </a:r>
            <a:r>
              <a:rPr sz="1900" spc="-5" dirty="0">
                <a:solidFill>
                  <a:srgbClr val="595959"/>
                </a:solidFill>
                <a:latin typeface="Times New Roman"/>
                <a:cs typeface="Times New Roman"/>
              </a:rPr>
              <a:t>the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grammar rules</a:t>
            </a:r>
            <a:endParaRPr sz="1900">
              <a:latin typeface="Times New Roman"/>
              <a:cs typeface="Times New Roman"/>
            </a:endParaRPr>
          </a:p>
          <a:p>
            <a:pPr>
              <a:lnSpc>
                <a:spcPct val="100000"/>
              </a:lnSpc>
              <a:spcBef>
                <a:spcPts val="20"/>
              </a:spcBef>
            </a:pPr>
            <a:endParaRPr sz="2000">
              <a:latin typeface="Times New Roman"/>
              <a:cs typeface="Times New Roman"/>
            </a:endParaRPr>
          </a:p>
          <a:p>
            <a:pPr marL="671195">
              <a:lnSpc>
                <a:spcPct val="100000"/>
              </a:lnSpc>
            </a:pPr>
            <a:r>
              <a:rPr sz="1900" spc="-5" dirty="0">
                <a:solidFill>
                  <a:srgbClr val="595959"/>
                </a:solidFill>
                <a:latin typeface="Times New Roman"/>
                <a:cs typeface="Times New Roman"/>
              </a:rPr>
              <a:t>nltk.app.rdparser()</a:t>
            </a:r>
            <a:endParaRPr sz="1900">
              <a:latin typeface="Times New Roman"/>
              <a:cs typeface="Times New Roman"/>
            </a:endParaRPr>
          </a:p>
          <a:p>
            <a:pPr marL="12700">
              <a:lnSpc>
                <a:spcPct val="100000"/>
              </a:lnSpc>
              <a:spcBef>
                <a:spcPts val="919"/>
              </a:spcBef>
            </a:pPr>
            <a:r>
              <a:rPr sz="2000" spc="-5" dirty="0">
                <a:solidFill>
                  <a:srgbClr val="595959"/>
                </a:solidFill>
                <a:latin typeface="Times New Roman"/>
                <a:cs typeface="Times New Roman"/>
              </a:rPr>
              <a:t>Demo operation:  can</a:t>
            </a:r>
            <a:r>
              <a:rPr sz="2000" dirty="0">
                <a:solidFill>
                  <a:srgbClr val="595959"/>
                </a:solidFill>
                <a:latin typeface="Times New Roman"/>
                <a:cs typeface="Times New Roman"/>
              </a:rPr>
              <a:t> go 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step</a:t>
            </a:r>
            <a:r>
              <a:rPr sz="2000" dirty="0">
                <a:solidFill>
                  <a:srgbClr val="595959"/>
                </a:solidFill>
                <a:latin typeface="Times New Roman"/>
                <a:cs typeface="Times New Roman"/>
              </a:rPr>
              <a:t> </a:t>
            </a:r>
            <a:r>
              <a:rPr sz="2000" spc="-5" dirty="0">
                <a:solidFill>
                  <a:srgbClr val="595959"/>
                </a:solidFill>
                <a:latin typeface="Times New Roman"/>
                <a:cs typeface="Times New Roman"/>
              </a:rPr>
              <a:t>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time</a:t>
            </a:r>
            <a:r>
              <a:rPr sz="2000" spc="-5"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automatic</a:t>
            </a:r>
            <a:endParaRPr sz="2000">
              <a:latin typeface="Times New Roman"/>
              <a:cs typeface="Times New Roman"/>
            </a:endParaRPr>
          </a:p>
          <a:p>
            <a:pPr marL="186690" marR="5080" indent="-137160">
              <a:lnSpc>
                <a:spcPct val="100899"/>
              </a:lnSpc>
              <a:spcBef>
                <a:spcPts val="780"/>
              </a:spcBef>
            </a:pPr>
            <a:r>
              <a:rPr sz="1900" spc="-15" dirty="0">
                <a:solidFill>
                  <a:srgbClr val="002060"/>
                </a:solidFill>
                <a:latin typeface="Impact"/>
                <a:cs typeface="Impact"/>
              </a:rPr>
              <a:t>­</a:t>
            </a:r>
            <a:r>
              <a:rPr sz="1900" spc="-10" dirty="0">
                <a:solidFill>
                  <a:srgbClr val="002060"/>
                </a:solidFill>
                <a:latin typeface="Impact"/>
                <a:cs typeface="Impact"/>
              </a:rPr>
              <a:t> </a:t>
            </a:r>
            <a:r>
              <a:rPr sz="1900" spc="-5" dirty="0">
                <a:solidFill>
                  <a:srgbClr val="595959"/>
                </a:solidFill>
                <a:latin typeface="Times New Roman"/>
                <a:cs typeface="Times New Roman"/>
              </a:rPr>
              <a:t>Although uses back-tracking to apply all rules when it gets stuck, it does </a:t>
            </a:r>
            <a:r>
              <a:rPr sz="1900" spc="-459" dirty="0">
                <a:solidFill>
                  <a:srgbClr val="595959"/>
                </a:solidFill>
                <a:latin typeface="Times New Roman"/>
                <a:cs typeface="Times New Roman"/>
              </a:rPr>
              <a:t> </a:t>
            </a:r>
            <a:r>
              <a:rPr sz="1900" dirty="0">
                <a:solidFill>
                  <a:srgbClr val="595959"/>
                </a:solidFill>
                <a:latin typeface="Times New Roman"/>
                <a:cs typeface="Times New Roman"/>
              </a:rPr>
              <a:t>not</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continue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to</a:t>
            </a:r>
            <a:r>
              <a:rPr sz="1900" dirty="0">
                <a:solidFill>
                  <a:srgbClr val="595959"/>
                </a:solidFill>
                <a:latin typeface="Times New Roman"/>
                <a:cs typeface="Times New Roman"/>
              </a:rPr>
              <a:t> </a:t>
            </a:r>
            <a:r>
              <a:rPr sz="1900" spc="-5" dirty="0">
                <a:solidFill>
                  <a:srgbClr val="595959"/>
                </a:solidFill>
                <a:latin typeface="Times New Roman"/>
                <a:cs typeface="Times New Roman"/>
              </a:rPr>
              <a:t>find</a:t>
            </a:r>
            <a:r>
              <a:rPr sz="1900" dirty="0">
                <a:solidFill>
                  <a:srgbClr val="595959"/>
                </a:solidFill>
                <a:latin typeface="Times New Roman"/>
                <a:cs typeface="Times New Roman"/>
              </a:rPr>
              <a:t> </a:t>
            </a:r>
            <a:r>
              <a:rPr sz="1900" spc="-5" dirty="0">
                <a:solidFill>
                  <a:srgbClr val="595959"/>
                </a:solidFill>
                <a:latin typeface="Times New Roman"/>
                <a:cs typeface="Times New Roman"/>
              </a:rPr>
              <a:t>all parses</a:t>
            </a:r>
            <a:endParaRPr sz="1900">
              <a:latin typeface="Times New Roman"/>
              <a:cs typeface="Times New Roman"/>
            </a:endParaRPr>
          </a:p>
          <a:p>
            <a:pPr marL="49530">
              <a:lnSpc>
                <a:spcPct val="100000"/>
              </a:lnSpc>
              <a:spcBef>
                <a:spcPts val="1019"/>
              </a:spcBef>
            </a:pPr>
            <a:r>
              <a:rPr sz="1900" spc="-15" dirty="0">
                <a:solidFill>
                  <a:srgbClr val="002060"/>
                </a:solidFill>
                <a:latin typeface="Impact"/>
                <a:cs typeface="Impact"/>
              </a:rPr>
              <a:t>­</a:t>
            </a:r>
            <a:r>
              <a:rPr sz="1900" spc="190" dirty="0">
                <a:solidFill>
                  <a:srgbClr val="002060"/>
                </a:solidFill>
                <a:latin typeface="Impact"/>
                <a:cs typeface="Impact"/>
              </a:rPr>
              <a:t> </a:t>
            </a:r>
            <a:r>
              <a:rPr sz="1900" spc="-5" dirty="0">
                <a:solidFill>
                  <a:srgbClr val="595959"/>
                </a:solidFill>
                <a:latin typeface="Times New Roman"/>
                <a:cs typeface="Times New Roman"/>
              </a:rPr>
              <a:t>Note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the</a:t>
            </a:r>
            <a:r>
              <a:rPr sz="1900" spc="-10" dirty="0">
                <a:solidFill>
                  <a:srgbClr val="595959"/>
                </a:solidFill>
                <a:latin typeface="Times New Roman"/>
                <a:cs typeface="Times New Roman"/>
              </a:rPr>
              <a:t> </a:t>
            </a:r>
            <a:r>
              <a:rPr sz="1900" spc="-5" dirty="0">
                <a:solidFill>
                  <a:srgbClr val="595959"/>
                </a:solidFill>
                <a:latin typeface="Times New Roman"/>
                <a:cs typeface="Times New Roman"/>
              </a:rPr>
              <a:t>use</a:t>
            </a:r>
            <a:r>
              <a:rPr sz="1900" spc="-10" dirty="0">
                <a:solidFill>
                  <a:srgbClr val="595959"/>
                </a:solidFill>
                <a:latin typeface="Times New Roman"/>
                <a:cs typeface="Times New Roman"/>
              </a:rPr>
              <a:t> </a:t>
            </a:r>
            <a:r>
              <a:rPr sz="1900" dirty="0">
                <a:solidFill>
                  <a:srgbClr val="595959"/>
                </a:solidFill>
                <a:latin typeface="Times New Roman"/>
                <a:cs typeface="Times New Roman"/>
              </a:rPr>
              <a:t>of </a:t>
            </a:r>
            <a:r>
              <a:rPr sz="1900" spc="-5" dirty="0">
                <a:solidFill>
                  <a:srgbClr val="595959"/>
                </a:solidFill>
                <a:latin typeface="Times New Roman"/>
                <a:cs typeface="Times New Roman"/>
              </a:rPr>
              <a:t>highlighting</a:t>
            </a:r>
            <a:r>
              <a:rPr sz="1900" dirty="0">
                <a:solidFill>
                  <a:srgbClr val="595959"/>
                </a:solidFill>
                <a:latin typeface="Times New Roman"/>
                <a:cs typeface="Times New Roman"/>
              </a:rPr>
              <a:t> </a:t>
            </a:r>
            <a:r>
              <a:rPr sz="1900" spc="-5" dirty="0">
                <a:solidFill>
                  <a:srgbClr val="595959"/>
                </a:solidFill>
                <a:latin typeface="Times New Roman"/>
                <a:cs typeface="Times New Roman"/>
              </a:rPr>
              <a:t>as it tries rules.</a:t>
            </a:r>
            <a:endParaRPr sz="1900">
              <a:latin typeface="Times New Roman"/>
              <a:cs typeface="Times New Roman"/>
            </a:endParaRPr>
          </a:p>
          <a:p>
            <a:pPr marL="12700">
              <a:lnSpc>
                <a:spcPct val="100000"/>
              </a:lnSpc>
              <a:spcBef>
                <a:spcPts val="1019"/>
              </a:spcBef>
            </a:pPr>
            <a:r>
              <a:rPr sz="2000" spc="-5" dirty="0">
                <a:solidFill>
                  <a:srgbClr val="595959"/>
                </a:solidFill>
                <a:latin typeface="Times New Roman"/>
                <a:cs typeface="Times New Roman"/>
              </a:rPr>
              <a:t>Described in</a:t>
            </a:r>
            <a:r>
              <a:rPr sz="2000" dirty="0">
                <a:solidFill>
                  <a:srgbClr val="595959"/>
                </a:solidFill>
                <a:latin typeface="Times New Roman"/>
                <a:cs typeface="Times New Roman"/>
              </a:rPr>
              <a:t> </a:t>
            </a:r>
            <a:r>
              <a:rPr sz="2000" spc="-45" dirty="0">
                <a:solidFill>
                  <a:srgbClr val="595959"/>
                </a:solidFill>
                <a:latin typeface="Times New Roman"/>
                <a:cs typeface="Times New Roman"/>
              </a:rPr>
              <a:t>NLTK</a:t>
            </a:r>
            <a:r>
              <a:rPr sz="2000" dirty="0">
                <a:solidFill>
                  <a:srgbClr val="595959"/>
                </a:solidFill>
                <a:latin typeface="Times New Roman"/>
                <a:cs typeface="Times New Roman"/>
              </a:rPr>
              <a:t> book, </a:t>
            </a:r>
            <a:r>
              <a:rPr sz="2000" spc="-5" dirty="0">
                <a:solidFill>
                  <a:srgbClr val="595959"/>
                </a:solidFill>
                <a:latin typeface="Times New Roman"/>
                <a:cs typeface="Times New Roman"/>
              </a:rPr>
              <a:t>Chapter </a:t>
            </a:r>
            <a:r>
              <a:rPr sz="2000" dirty="0">
                <a:solidFill>
                  <a:srgbClr val="595959"/>
                </a:solidFill>
                <a:latin typeface="Times New Roman"/>
                <a:cs typeface="Times New Roman"/>
              </a:rPr>
              <a:t>8,</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Analyzing Sentence Structure</a:t>
            </a:r>
            <a:endParaRPr sz="20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980430" cy="665480"/>
          </a:xfrm>
          <a:prstGeom prst="rect">
            <a:avLst/>
          </a:prstGeom>
        </p:spPr>
        <p:txBody>
          <a:bodyPr vert="horz" wrap="square" lIns="0" tIns="12700" rIns="0" bIns="0" rtlCol="0">
            <a:spAutoFit/>
          </a:bodyPr>
          <a:lstStyle/>
          <a:p>
            <a:pPr marL="12700">
              <a:lnSpc>
                <a:spcPct val="100000"/>
              </a:lnSpc>
              <a:spcBef>
                <a:spcPts val="100"/>
              </a:spcBef>
            </a:pPr>
            <a:r>
              <a:rPr spc="85" dirty="0"/>
              <a:t>Bottom–Up</a:t>
            </a:r>
            <a:r>
              <a:rPr spc="170" dirty="0"/>
              <a:t> </a:t>
            </a:r>
            <a:r>
              <a:rPr spc="80" dirty="0"/>
              <a:t>Parsing</a:t>
            </a:r>
            <a:r>
              <a:rPr spc="170" dirty="0"/>
              <a:t> </a:t>
            </a:r>
            <a:r>
              <a:rPr spc="70" dirty="0"/>
              <a:t>Demo</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892808" y="1773237"/>
            <a:ext cx="7588250" cy="3949700"/>
          </a:xfrm>
          <a:prstGeom prst="rect">
            <a:avLst/>
          </a:prstGeom>
        </p:spPr>
        <p:txBody>
          <a:bodyPr vert="horz" wrap="square" lIns="0" tIns="121920" rIns="0" bIns="0" rtlCol="0">
            <a:spAutoFit/>
          </a:bodyPr>
          <a:lstStyle/>
          <a:p>
            <a:pPr marL="12700">
              <a:lnSpc>
                <a:spcPct val="100000"/>
              </a:lnSpc>
              <a:spcBef>
                <a:spcPts val="960"/>
              </a:spcBef>
            </a:pPr>
            <a:r>
              <a:rPr sz="2200" spc="-50" dirty="0">
                <a:solidFill>
                  <a:srgbClr val="595959"/>
                </a:solidFill>
                <a:latin typeface="Times New Roman"/>
                <a:cs typeface="Times New Roman"/>
              </a:rPr>
              <a:t>NLTK</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parsing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demos</a:t>
            </a:r>
            <a:endParaRPr sz="2200">
              <a:latin typeface="Times New Roman"/>
              <a:cs typeface="Times New Roman"/>
            </a:endParaRPr>
          </a:p>
          <a:p>
            <a:pPr marL="49530">
              <a:lnSpc>
                <a:spcPct val="100000"/>
              </a:lnSpc>
              <a:spcBef>
                <a:spcPts val="860"/>
              </a:spcBef>
            </a:pPr>
            <a:r>
              <a:rPr sz="2200" spc="-15" dirty="0">
                <a:solidFill>
                  <a:srgbClr val="002060"/>
                </a:solidFill>
                <a:latin typeface="Impact"/>
                <a:cs typeface="Impact"/>
              </a:rPr>
              <a:t>­</a:t>
            </a:r>
            <a:r>
              <a:rPr sz="2200" spc="55" dirty="0">
                <a:solidFill>
                  <a:srgbClr val="002060"/>
                </a:solidFill>
                <a:latin typeface="Impact"/>
                <a:cs typeface="Impact"/>
              </a:rPr>
              <a:t> </a:t>
            </a:r>
            <a:r>
              <a:rPr sz="2200" spc="-5" dirty="0">
                <a:solidFill>
                  <a:srgbClr val="595959"/>
                </a:solidFill>
                <a:latin typeface="Times New Roman"/>
                <a:cs typeface="Times New Roman"/>
              </a:rPr>
              <a:t>Bottom-up</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parsing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shift-reduce</a:t>
            </a:r>
            <a:r>
              <a:rPr sz="2200" dirty="0">
                <a:solidFill>
                  <a:srgbClr val="595959"/>
                </a:solidFill>
                <a:latin typeface="Times New Roman"/>
                <a:cs typeface="Times New Roman"/>
              </a:rPr>
              <a:t> </a:t>
            </a:r>
            <a:r>
              <a:rPr sz="2200" spc="-5" dirty="0">
                <a:solidFill>
                  <a:srgbClr val="595959"/>
                </a:solidFill>
                <a:latin typeface="Times New Roman"/>
                <a:cs typeface="Times New Roman"/>
              </a:rPr>
              <a:t>algorithm</a:t>
            </a:r>
            <a:endParaRPr sz="2200">
              <a:latin typeface="Times New Roman"/>
              <a:cs typeface="Times New Roman"/>
            </a:endParaRPr>
          </a:p>
          <a:p>
            <a:pPr marL="368935" marR="5080" indent="-137160">
              <a:lnSpc>
                <a:spcPct val="100000"/>
              </a:lnSpc>
              <a:spcBef>
                <a:spcPts val="9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Instead </a:t>
            </a:r>
            <a:r>
              <a:rPr sz="2000" dirty="0">
                <a:solidFill>
                  <a:srgbClr val="595959"/>
                </a:solidFill>
                <a:latin typeface="Times New Roman"/>
                <a:cs typeface="Times New Roman"/>
              </a:rPr>
              <a:t>of </a:t>
            </a:r>
            <a:r>
              <a:rPr sz="2000" spc="-5" dirty="0">
                <a:solidFill>
                  <a:srgbClr val="595959"/>
                </a:solidFill>
                <a:latin typeface="Times New Roman"/>
                <a:cs typeface="Times New Roman"/>
              </a:rPr>
              <a:t>back-tracking </a:t>
            </a:r>
            <a:r>
              <a:rPr sz="2000" dirty="0">
                <a:solidFill>
                  <a:srgbClr val="595959"/>
                </a:solidFill>
                <a:latin typeface="Times New Roman"/>
                <a:cs typeface="Times New Roman"/>
              </a:rPr>
              <a:t>or </a:t>
            </a:r>
            <a:r>
              <a:rPr sz="2000" spc="-10" dirty="0">
                <a:solidFill>
                  <a:srgbClr val="595959"/>
                </a:solidFill>
                <a:latin typeface="Times New Roman"/>
                <a:cs typeface="Times New Roman"/>
              </a:rPr>
              <a:t>multiple </a:t>
            </a:r>
            <a:r>
              <a:rPr sz="2000" spc="-5" dirty="0">
                <a:solidFill>
                  <a:srgbClr val="595959"/>
                </a:solidFill>
                <a:latin typeface="Times New Roman"/>
                <a:cs typeface="Times New Roman"/>
              </a:rPr>
              <a:t>parses, this </a:t>
            </a:r>
            <a:r>
              <a:rPr sz="2000" spc="-45" dirty="0">
                <a:solidFill>
                  <a:srgbClr val="595959"/>
                </a:solidFill>
                <a:latin typeface="Times New Roman"/>
                <a:cs typeface="Times New Roman"/>
              </a:rPr>
              <a:t>NLTK </a:t>
            </a:r>
            <a:r>
              <a:rPr sz="2000" spc="-10" dirty="0">
                <a:solidFill>
                  <a:srgbClr val="595959"/>
                </a:solidFill>
                <a:latin typeface="Times New Roman"/>
                <a:cs typeface="Times New Roman"/>
              </a:rPr>
              <a:t>implementation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requires outside intervention to apply the correct rule </a:t>
            </a:r>
            <a:r>
              <a:rPr sz="2000" dirty="0">
                <a:solidFill>
                  <a:srgbClr val="595959"/>
                </a:solidFill>
                <a:latin typeface="Times New Roman"/>
                <a:cs typeface="Times New Roman"/>
              </a:rPr>
              <a:t>when </a:t>
            </a:r>
            <a:r>
              <a:rPr sz="2000" spc="-5" dirty="0">
                <a:solidFill>
                  <a:srgbClr val="595959"/>
                </a:solidFill>
                <a:latin typeface="Times New Roman"/>
                <a:cs typeface="Times New Roman"/>
              </a:rPr>
              <a:t>there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choice</a:t>
            </a:r>
            <a:endParaRPr sz="2000">
              <a:latin typeface="Times New Roman"/>
              <a:cs typeface="Times New Roman"/>
            </a:endParaRPr>
          </a:p>
          <a:p>
            <a:pPr>
              <a:lnSpc>
                <a:spcPct val="100000"/>
              </a:lnSpc>
              <a:spcBef>
                <a:spcPts val="10"/>
              </a:spcBef>
            </a:pPr>
            <a:endParaRPr sz="2250">
              <a:latin typeface="Times New Roman"/>
              <a:cs typeface="Times New Roman"/>
            </a:endParaRPr>
          </a:p>
          <a:p>
            <a:pPr marL="718185">
              <a:lnSpc>
                <a:spcPct val="100000"/>
              </a:lnSpc>
            </a:pPr>
            <a:r>
              <a:rPr sz="2200" spc="-5" dirty="0">
                <a:solidFill>
                  <a:srgbClr val="595959"/>
                </a:solidFill>
                <a:latin typeface="Times New Roman"/>
                <a:cs typeface="Times New Roman"/>
              </a:rPr>
              <a:t>nltk.app.srparser()</a:t>
            </a:r>
            <a:endParaRPr sz="2200">
              <a:latin typeface="Times New Roman"/>
              <a:cs typeface="Times New Roman"/>
            </a:endParaRPr>
          </a:p>
          <a:p>
            <a:pPr marL="12700">
              <a:lnSpc>
                <a:spcPct val="100000"/>
              </a:lnSpc>
              <a:spcBef>
                <a:spcPts val="1060"/>
              </a:spcBef>
              <a:tabLst>
                <a:tab pos="2037714" algn="l"/>
              </a:tabLst>
            </a:pPr>
            <a:r>
              <a:rPr sz="2200" spc="-5" dirty="0">
                <a:solidFill>
                  <a:srgbClr val="595959"/>
                </a:solidFill>
                <a:latin typeface="Times New Roman"/>
                <a:cs typeface="Times New Roman"/>
              </a:rPr>
              <a:t>Demo</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operation:	Best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use step 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there</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no</a:t>
            </a:r>
            <a:r>
              <a:rPr sz="2200" spc="-5" dirty="0">
                <a:solidFill>
                  <a:srgbClr val="595959"/>
                </a:solidFill>
                <a:latin typeface="Times New Roman"/>
                <a:cs typeface="Times New Roman"/>
              </a:rPr>
              <a:t> backtracking</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does highlight rules </a:t>
            </a:r>
            <a:r>
              <a:rPr sz="2000" dirty="0">
                <a:solidFill>
                  <a:srgbClr val="595959"/>
                </a:solidFill>
                <a:latin typeface="Times New Roman"/>
                <a:cs typeface="Times New Roman"/>
              </a:rPr>
              <a:t>when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rhs</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10" dirty="0">
                <a:solidFill>
                  <a:srgbClr val="595959"/>
                </a:solidFill>
                <a:latin typeface="Times New Roman"/>
                <a:cs typeface="Times New Roman"/>
              </a:rPr>
              <a:t>eligible</a:t>
            </a:r>
            <a:r>
              <a:rPr sz="2000" spc="-5" dirty="0">
                <a:solidFill>
                  <a:srgbClr val="595959"/>
                </a:solidFill>
                <a:latin typeface="Times New Roman"/>
                <a:cs typeface="Times New Roman"/>
              </a:rPr>
              <a:t> for reduce</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Described</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spc="-50" dirty="0">
                <a:solidFill>
                  <a:srgbClr val="595959"/>
                </a:solidFill>
                <a:latin typeface="Times New Roman"/>
                <a:cs typeface="Times New Roman"/>
              </a:rPr>
              <a:t>NLTK</a:t>
            </a:r>
            <a:r>
              <a:rPr sz="2200" dirty="0">
                <a:solidFill>
                  <a:srgbClr val="595959"/>
                </a:solidFill>
                <a:latin typeface="Times New Roman"/>
                <a:cs typeface="Times New Roman"/>
              </a:rPr>
              <a:t> book,</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Chapter</a:t>
            </a:r>
            <a:r>
              <a:rPr sz="2200" spc="5" dirty="0">
                <a:solidFill>
                  <a:srgbClr val="595959"/>
                </a:solidFill>
                <a:latin typeface="Times New Roman"/>
                <a:cs typeface="Times New Roman"/>
              </a:rPr>
              <a:t> </a:t>
            </a:r>
            <a:r>
              <a:rPr sz="2200" dirty="0">
                <a:solidFill>
                  <a:srgbClr val="595959"/>
                </a:solidFill>
                <a:latin typeface="Times New Roman"/>
                <a:cs typeface="Times New Roman"/>
              </a:rPr>
              <a:t>8,</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Analyzing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Sentence</a:t>
            </a:r>
            <a:r>
              <a:rPr sz="2200" dirty="0">
                <a:solidFill>
                  <a:srgbClr val="595959"/>
                </a:solidFill>
                <a:latin typeface="Times New Roman"/>
                <a:cs typeface="Times New Roman"/>
              </a:rPr>
              <a:t> </a:t>
            </a:r>
            <a:r>
              <a:rPr sz="2200" spc="-5" dirty="0">
                <a:solidFill>
                  <a:srgbClr val="595959"/>
                </a:solidFill>
                <a:latin typeface="Times New Roman"/>
                <a:cs typeface="Times New Roman"/>
              </a:rPr>
              <a:t>Structure</a:t>
            </a:r>
            <a:endParaRPr sz="22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3464" y="5026177"/>
            <a:ext cx="4787900" cy="1300480"/>
          </a:xfrm>
          <a:prstGeom prst="rect">
            <a:avLst/>
          </a:prstGeom>
        </p:spPr>
        <p:txBody>
          <a:bodyPr vert="horz" wrap="square" lIns="0" tIns="12700" rIns="0" bIns="0" rtlCol="0">
            <a:spAutoFit/>
          </a:bodyPr>
          <a:lstStyle/>
          <a:p>
            <a:pPr marR="5080" algn="r">
              <a:lnSpc>
                <a:spcPts val="5020"/>
              </a:lnSpc>
              <a:spcBef>
                <a:spcPts val="100"/>
              </a:spcBef>
            </a:pPr>
            <a:r>
              <a:rPr sz="4200" spc="165" dirty="0">
                <a:solidFill>
                  <a:srgbClr val="EE5612"/>
                </a:solidFill>
                <a:latin typeface="Times New Roman"/>
                <a:cs typeface="Times New Roman"/>
              </a:rPr>
              <a:t>Parsing</a:t>
            </a:r>
            <a:r>
              <a:rPr sz="4200" spc="95" dirty="0">
                <a:solidFill>
                  <a:srgbClr val="EE5612"/>
                </a:solidFill>
                <a:latin typeface="Times New Roman"/>
                <a:cs typeface="Times New Roman"/>
              </a:rPr>
              <a:t> </a:t>
            </a:r>
            <a:r>
              <a:rPr sz="4200" spc="195" dirty="0">
                <a:solidFill>
                  <a:srgbClr val="EE5612"/>
                </a:solidFill>
                <a:latin typeface="Times New Roman"/>
                <a:cs typeface="Times New Roman"/>
              </a:rPr>
              <a:t>Algorithms:</a:t>
            </a:r>
            <a:endParaRPr sz="4200">
              <a:latin typeface="Times New Roman"/>
              <a:cs typeface="Times New Roman"/>
            </a:endParaRPr>
          </a:p>
          <a:p>
            <a:pPr marR="29209" algn="r">
              <a:lnSpc>
                <a:spcPts val="5020"/>
              </a:lnSpc>
            </a:pPr>
            <a:r>
              <a:rPr sz="4200" spc="160" dirty="0">
                <a:solidFill>
                  <a:srgbClr val="EE5612"/>
                </a:solidFill>
                <a:latin typeface="Times New Roman"/>
                <a:cs typeface="Times New Roman"/>
              </a:rPr>
              <a:t>Charts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920105" cy="574040"/>
          </a:xfrm>
          <a:prstGeom prst="rect">
            <a:avLst/>
          </a:prstGeom>
        </p:spPr>
        <p:txBody>
          <a:bodyPr vert="horz" wrap="square" lIns="0" tIns="12700" rIns="0" bIns="0" rtlCol="0">
            <a:spAutoFit/>
          </a:bodyPr>
          <a:lstStyle/>
          <a:p>
            <a:pPr marL="12700">
              <a:lnSpc>
                <a:spcPct val="100000"/>
              </a:lnSpc>
              <a:spcBef>
                <a:spcPts val="100"/>
              </a:spcBef>
            </a:pPr>
            <a:r>
              <a:rPr sz="3600" spc="85" dirty="0"/>
              <a:t>Solutions</a:t>
            </a:r>
            <a:r>
              <a:rPr sz="3600" spc="180" dirty="0"/>
              <a:t> </a:t>
            </a:r>
            <a:r>
              <a:rPr sz="3600" spc="45" dirty="0"/>
              <a:t>to</a:t>
            </a:r>
            <a:r>
              <a:rPr sz="3600" spc="190" dirty="0"/>
              <a:t> </a:t>
            </a:r>
            <a:r>
              <a:rPr sz="3600" spc="80" dirty="0"/>
              <a:t>Parsing</a:t>
            </a:r>
            <a:r>
              <a:rPr sz="3600" spc="190" dirty="0"/>
              <a:t> </a:t>
            </a:r>
            <a:r>
              <a:rPr sz="3600" spc="95" dirty="0"/>
              <a:t>Problems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892555" y="2197100"/>
            <a:ext cx="7118350" cy="2844800"/>
          </a:xfrm>
          <a:prstGeom prst="rect">
            <a:avLst/>
          </a:prstGeom>
        </p:spPr>
        <p:txBody>
          <a:bodyPr vert="horz" wrap="square" lIns="0" tIns="121920" rIns="0" bIns="0" rtlCol="0">
            <a:spAutoFit/>
          </a:bodyPr>
          <a:lstStyle/>
          <a:p>
            <a:pPr marL="12700">
              <a:lnSpc>
                <a:spcPct val="100000"/>
              </a:lnSpc>
              <a:spcBef>
                <a:spcPts val="960"/>
              </a:spcBef>
            </a:pPr>
            <a:r>
              <a:rPr sz="2200" spc="-5" dirty="0">
                <a:solidFill>
                  <a:srgbClr val="595959"/>
                </a:solidFill>
                <a:latin typeface="Times New Roman"/>
                <a:cs typeface="Times New Roman"/>
              </a:rPr>
              <a:t>Modern</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algorithms have three</a:t>
            </a:r>
            <a:r>
              <a:rPr sz="2200" dirty="0">
                <a:solidFill>
                  <a:srgbClr val="595959"/>
                </a:solidFill>
                <a:latin typeface="Times New Roman"/>
                <a:cs typeface="Times New Roman"/>
              </a:rPr>
              <a:t> </a:t>
            </a:r>
            <a:r>
              <a:rPr sz="2200" spc="-5" dirty="0">
                <a:solidFill>
                  <a:srgbClr val="595959"/>
                </a:solidFill>
                <a:latin typeface="Times New Roman"/>
                <a:cs typeface="Times New Roman"/>
              </a:rPr>
              <a:t>key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ideas:</a:t>
            </a:r>
            <a:endParaRPr sz="2200">
              <a:latin typeface="Times New Roman"/>
              <a:cs typeface="Times New Roman"/>
            </a:endParaRPr>
          </a:p>
          <a:p>
            <a:pPr marL="392430" indent="-342900">
              <a:lnSpc>
                <a:spcPct val="100000"/>
              </a:lnSpc>
              <a:spcBef>
                <a:spcPts val="860"/>
              </a:spcBef>
              <a:buClr>
                <a:srgbClr val="002060"/>
              </a:buClr>
              <a:buAutoNum type="arabicPeriod"/>
              <a:tabLst>
                <a:tab pos="391795" algn="l"/>
                <a:tab pos="392430" algn="l"/>
              </a:tabLst>
            </a:pPr>
            <a:r>
              <a:rPr sz="2200" dirty="0">
                <a:solidFill>
                  <a:srgbClr val="595959"/>
                </a:solidFill>
                <a:latin typeface="Times New Roman"/>
                <a:cs typeface="Times New Roman"/>
              </a:rPr>
              <a:t>Solve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problem</a:t>
            </a:r>
            <a:r>
              <a:rPr sz="2200" dirty="0">
                <a:solidFill>
                  <a:srgbClr val="595959"/>
                </a:solidFill>
                <a:latin typeface="Times New Roman"/>
                <a:cs typeface="Times New Roman"/>
              </a:rPr>
              <a:t> of </a:t>
            </a:r>
            <a:r>
              <a:rPr sz="2200" spc="-5" dirty="0">
                <a:solidFill>
                  <a:srgbClr val="595959"/>
                </a:solidFill>
                <a:latin typeface="Times New Roman"/>
                <a:cs typeface="Times New Roman"/>
              </a:rPr>
              <a:t>performance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chart</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parsers.</a:t>
            </a:r>
            <a:endParaRPr sz="2200">
              <a:latin typeface="Times New Roman"/>
              <a:cs typeface="Times New Roman"/>
            </a:endParaRPr>
          </a:p>
          <a:p>
            <a:pPr marL="392430" marR="55880" indent="-342900">
              <a:lnSpc>
                <a:spcPts val="2600"/>
              </a:lnSpc>
              <a:spcBef>
                <a:spcPts val="1080"/>
              </a:spcBef>
              <a:buClr>
                <a:srgbClr val="002060"/>
              </a:buClr>
              <a:buAutoNum type="arabicPeriod"/>
              <a:tabLst>
                <a:tab pos="391795" algn="l"/>
                <a:tab pos="392430" algn="l"/>
              </a:tabLst>
            </a:pPr>
            <a:r>
              <a:rPr sz="2200" dirty="0">
                <a:solidFill>
                  <a:srgbClr val="595959"/>
                </a:solidFill>
                <a:latin typeface="Times New Roman"/>
                <a:cs typeface="Times New Roman"/>
              </a:rPr>
              <a:t>Solve the </a:t>
            </a:r>
            <a:r>
              <a:rPr sz="2200" spc="-5" dirty="0">
                <a:solidFill>
                  <a:srgbClr val="595959"/>
                </a:solidFill>
                <a:latin typeface="Times New Roman"/>
                <a:cs typeface="Times New Roman"/>
              </a:rPr>
              <a:t>problems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pre-defining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CFG</a:t>
            </a:r>
            <a:r>
              <a:rPr sz="2200" dirty="0">
                <a:solidFill>
                  <a:srgbClr val="595959"/>
                </a:solidFill>
                <a:latin typeface="Times New Roman"/>
                <a:cs typeface="Times New Roman"/>
              </a:rPr>
              <a:t> 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by </a:t>
            </a:r>
            <a:r>
              <a:rPr sz="2200" spc="-5" dirty="0">
                <a:solidFill>
                  <a:srgbClr val="595959"/>
                </a:solidFill>
                <a:latin typeface="Times New Roman"/>
                <a:cs typeface="Times New Roman"/>
              </a:rPr>
              <a:t>using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treebanks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statistical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parsing.</a:t>
            </a:r>
            <a:endParaRPr sz="2200">
              <a:latin typeface="Times New Roman"/>
              <a:cs typeface="Times New Roman"/>
            </a:endParaRPr>
          </a:p>
          <a:p>
            <a:pPr marL="392430" marR="5080" indent="-342900">
              <a:lnSpc>
                <a:spcPct val="100400"/>
              </a:lnSpc>
              <a:spcBef>
                <a:spcPts val="970"/>
              </a:spcBef>
              <a:buClr>
                <a:srgbClr val="002060"/>
              </a:buClr>
              <a:buAutoNum type="arabicPeriod"/>
              <a:tabLst>
                <a:tab pos="391795" algn="l"/>
                <a:tab pos="392430" algn="l"/>
              </a:tabLst>
            </a:pPr>
            <a:r>
              <a:rPr sz="2200" spc="-5" dirty="0">
                <a:solidFill>
                  <a:srgbClr val="595959"/>
                </a:solidFill>
                <a:latin typeface="Times New Roman"/>
                <a:cs typeface="Times New Roman"/>
              </a:rPr>
              <a:t>Partially</a:t>
            </a:r>
            <a:r>
              <a:rPr sz="2200" dirty="0">
                <a:solidFill>
                  <a:srgbClr val="595959"/>
                </a:solidFill>
                <a:latin typeface="Times New Roman"/>
                <a:cs typeface="Times New Roman"/>
              </a:rPr>
              <a:t> </a:t>
            </a:r>
            <a:r>
              <a:rPr sz="2200" spc="-5" dirty="0">
                <a:solidFill>
                  <a:srgbClr val="595959"/>
                </a:solidFill>
                <a:latin typeface="Times New Roman"/>
                <a:cs typeface="Times New Roman"/>
              </a:rPr>
              <a:t>solve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problems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correctly</a:t>
            </a:r>
            <a:r>
              <a:rPr sz="2200" dirty="0">
                <a:solidFill>
                  <a:srgbClr val="595959"/>
                </a:solidFill>
                <a:latin typeface="Times New Roman"/>
                <a:cs typeface="Times New Roman"/>
              </a:rPr>
              <a:t> </a:t>
            </a:r>
            <a:r>
              <a:rPr sz="2200" spc="-5" dirty="0">
                <a:solidFill>
                  <a:srgbClr val="595959"/>
                </a:solidFill>
                <a:latin typeface="Times New Roman"/>
                <a:cs typeface="Times New Roman"/>
              </a:rPr>
              <a:t>choosing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best </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trees</a:t>
            </a:r>
            <a:r>
              <a:rPr sz="2200" dirty="0">
                <a:solidFill>
                  <a:srgbClr val="595959"/>
                </a:solidFill>
                <a:latin typeface="Times New Roman"/>
                <a:cs typeface="Times New Roman"/>
              </a:rPr>
              <a:t> by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lexicalization</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(information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treebank).</a:t>
            </a:r>
            <a:endParaRPr sz="22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372610" cy="665480"/>
          </a:xfrm>
          <a:prstGeom prst="rect">
            <a:avLst/>
          </a:prstGeom>
        </p:spPr>
        <p:txBody>
          <a:bodyPr vert="horz" wrap="square" lIns="0" tIns="12700" rIns="0" bIns="0" rtlCol="0">
            <a:spAutoFit/>
          </a:bodyPr>
          <a:lstStyle/>
          <a:p>
            <a:pPr marL="12700">
              <a:lnSpc>
                <a:spcPct val="100000"/>
              </a:lnSpc>
              <a:spcBef>
                <a:spcPts val="100"/>
              </a:spcBef>
            </a:pPr>
            <a:r>
              <a:rPr spc="80" dirty="0"/>
              <a:t>Parsing</a:t>
            </a:r>
            <a:r>
              <a:rPr spc="-105" dirty="0"/>
              <a:t> </a:t>
            </a:r>
            <a:r>
              <a:rPr spc="85" dirty="0"/>
              <a:t>Algorithms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836734" y="1887617"/>
            <a:ext cx="7521575" cy="3779520"/>
          </a:xfrm>
          <a:prstGeom prst="rect">
            <a:avLst/>
          </a:prstGeom>
        </p:spPr>
        <p:txBody>
          <a:bodyPr vert="horz" wrap="square" lIns="0" tIns="11430" rIns="0" bIns="0" rtlCol="0">
            <a:spAutoFit/>
          </a:bodyPr>
          <a:lstStyle/>
          <a:p>
            <a:pPr marL="12700" marR="5080">
              <a:lnSpc>
                <a:spcPct val="100400"/>
              </a:lnSpc>
              <a:spcBef>
                <a:spcPts val="9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simple parsers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 seen</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exponential</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time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(recursive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descent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back-tracking)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(shift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reduce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back-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tracking) 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respect</a:t>
            </a:r>
            <a:r>
              <a:rPr sz="2200" dirty="0">
                <a:solidFill>
                  <a:srgbClr val="595959"/>
                </a:solidFill>
                <a:latin typeface="Times New Roman"/>
                <a:cs typeface="Times New Roman"/>
              </a:rPr>
              <a:t> to the</a:t>
            </a:r>
            <a:r>
              <a:rPr sz="2200" spc="-5" dirty="0">
                <a:solidFill>
                  <a:srgbClr val="595959"/>
                </a:solidFill>
                <a:latin typeface="Times New Roman"/>
                <a:cs typeface="Times New Roman"/>
              </a:rPr>
              <a:t> length</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input.</a:t>
            </a:r>
            <a:endParaRPr sz="2200">
              <a:latin typeface="Times New Roman"/>
              <a:cs typeface="Times New Roman"/>
            </a:endParaRPr>
          </a:p>
          <a:p>
            <a:pPr marL="12700">
              <a:lnSpc>
                <a:spcPct val="100000"/>
              </a:lnSpc>
              <a:spcBef>
                <a:spcPts val="1260"/>
              </a:spcBef>
            </a:pPr>
            <a:r>
              <a:rPr sz="2000" spc="-35" dirty="0">
                <a:solidFill>
                  <a:srgbClr val="595959"/>
                </a:solidFill>
                <a:latin typeface="Times New Roman"/>
                <a:cs typeface="Times New Roman"/>
              </a:rPr>
              <a:t>Avoid</a:t>
            </a:r>
            <a:r>
              <a:rPr sz="2000" spc="-5" dirty="0">
                <a:solidFill>
                  <a:srgbClr val="595959"/>
                </a:solidFill>
                <a:latin typeface="Times New Roman"/>
                <a:cs typeface="Times New Roman"/>
              </a:rPr>
              <a:t> back-tracking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and re-doing</a:t>
            </a:r>
            <a:r>
              <a:rPr sz="2000" dirty="0">
                <a:solidFill>
                  <a:srgbClr val="595959"/>
                </a:solidFill>
                <a:latin typeface="Times New Roman"/>
                <a:cs typeface="Times New Roman"/>
              </a:rPr>
              <a:t> </a:t>
            </a:r>
            <a:r>
              <a:rPr sz="2000" spc="-5" dirty="0">
                <a:solidFill>
                  <a:srgbClr val="595959"/>
                </a:solidFill>
                <a:latin typeface="Times New Roman"/>
                <a:cs typeface="Times New Roman"/>
              </a:rPr>
              <a:t>sub-trees.</a:t>
            </a:r>
            <a:endParaRPr sz="2000">
              <a:latin typeface="Times New Roman"/>
              <a:cs typeface="Times New Roman"/>
            </a:endParaRPr>
          </a:p>
          <a:p>
            <a:pPr marL="186690" marR="696595" indent="-137160">
              <a:lnSpc>
                <a:spcPts val="2100"/>
              </a:lnSpc>
              <a:spcBef>
                <a:spcPts val="1320"/>
              </a:spcBef>
            </a:pPr>
            <a:r>
              <a:rPr sz="1800" spc="-10" dirty="0">
                <a:solidFill>
                  <a:srgbClr val="002060"/>
                </a:solidFill>
                <a:latin typeface="Impact"/>
                <a:cs typeface="Impact"/>
              </a:rPr>
              <a:t>­</a:t>
            </a:r>
            <a:r>
              <a:rPr sz="1800" spc="254" dirty="0">
                <a:solidFill>
                  <a:srgbClr val="002060"/>
                </a:solidFill>
                <a:latin typeface="Impact"/>
                <a:cs typeface="Impact"/>
              </a:rPr>
              <a:t> </a:t>
            </a:r>
            <a:r>
              <a:rPr sz="1800" spc="-5" dirty="0">
                <a:solidFill>
                  <a:srgbClr val="595959"/>
                </a:solidFill>
                <a:latin typeface="Times New Roman"/>
                <a:cs typeface="Times New Roman"/>
              </a:rPr>
              <a:t>Recall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back-tracking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recursive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descent</a:t>
            </a:r>
            <a:r>
              <a:rPr sz="1800" spc="10" dirty="0">
                <a:solidFill>
                  <a:srgbClr val="595959"/>
                </a:solidFill>
                <a:latin typeface="Times New Roman"/>
                <a:cs typeface="Times New Roman"/>
              </a:rPr>
              <a:t> </a:t>
            </a:r>
            <a:r>
              <a:rPr sz="1800" dirty="0">
                <a:solidFill>
                  <a:srgbClr val="595959"/>
                </a:solidFill>
                <a:latin typeface="Times New Roman"/>
                <a:cs typeface="Times New Roman"/>
              </a:rPr>
              <a:t>expanded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some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sub-trees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multiple times.</a:t>
            </a:r>
            <a:endParaRPr sz="1800">
              <a:latin typeface="Times New Roman"/>
              <a:cs typeface="Times New Roman"/>
            </a:endParaRPr>
          </a:p>
          <a:p>
            <a:pPr marL="49530">
              <a:lnSpc>
                <a:spcPct val="100000"/>
              </a:lnSpc>
              <a:spcBef>
                <a:spcPts val="118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Use</a:t>
            </a:r>
            <a:r>
              <a:rPr sz="1800" dirty="0">
                <a:solidFill>
                  <a:srgbClr val="595959"/>
                </a:solidFill>
                <a:latin typeface="Times New Roman"/>
                <a:cs typeface="Times New Roman"/>
              </a:rPr>
              <a:t> </a:t>
            </a:r>
            <a:r>
              <a:rPr sz="1800" spc="-5" dirty="0">
                <a:solidFill>
                  <a:srgbClr val="595959"/>
                </a:solidFill>
                <a:latin typeface="Times New Roman"/>
                <a:cs typeface="Times New Roman"/>
              </a:rPr>
              <a:t>charts</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record </a:t>
            </a:r>
            <a:r>
              <a:rPr sz="1800" spc="-5" dirty="0">
                <a:solidFill>
                  <a:srgbClr val="595959"/>
                </a:solidFill>
                <a:latin typeface="Times New Roman"/>
                <a:cs typeface="Times New Roman"/>
              </a:rPr>
              <a:t>sub-trees</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avoid</a:t>
            </a:r>
            <a:r>
              <a:rPr sz="1800" spc="5" dirty="0">
                <a:solidFill>
                  <a:srgbClr val="595959"/>
                </a:solidFill>
                <a:latin typeface="Times New Roman"/>
                <a:cs typeface="Times New Roman"/>
              </a:rPr>
              <a:t> </a:t>
            </a:r>
            <a:r>
              <a:rPr sz="1800" dirty="0">
                <a:solidFill>
                  <a:srgbClr val="595959"/>
                </a:solidFill>
                <a:latin typeface="Times New Roman"/>
                <a:cs typeface="Times New Roman"/>
              </a:rPr>
              <a:t>redundant </a:t>
            </a:r>
            <a:r>
              <a:rPr sz="1800" spc="-5" dirty="0">
                <a:solidFill>
                  <a:srgbClr val="595959"/>
                </a:solidFill>
                <a:latin typeface="Times New Roman"/>
                <a:cs typeface="Times New Roman"/>
              </a:rPr>
              <a:t>computation.</a:t>
            </a:r>
            <a:endParaRPr sz="1800">
              <a:latin typeface="Times New Roman"/>
              <a:cs typeface="Times New Roman"/>
            </a:endParaRPr>
          </a:p>
          <a:p>
            <a:pPr marL="12700">
              <a:lnSpc>
                <a:spcPct val="100000"/>
              </a:lnSpc>
              <a:spcBef>
                <a:spcPts val="1140"/>
              </a:spcBef>
            </a:pPr>
            <a:r>
              <a:rPr sz="2000" dirty="0">
                <a:solidFill>
                  <a:srgbClr val="595959"/>
                </a:solidFill>
                <a:latin typeface="Times New Roman"/>
                <a:cs typeface="Times New Roman"/>
              </a:rPr>
              <a:t>Use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forms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dynamic programming to search</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good</a:t>
            </a:r>
            <a:r>
              <a:rPr sz="2000" spc="-5" dirty="0">
                <a:solidFill>
                  <a:srgbClr val="595959"/>
                </a:solidFill>
                <a:latin typeface="Times New Roman"/>
                <a:cs typeface="Times New Roman"/>
              </a:rPr>
              <a:t> 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trees.</a:t>
            </a:r>
            <a:endParaRPr sz="2000">
              <a:latin typeface="Times New Roman"/>
              <a:cs typeface="Times New Roman"/>
            </a:endParaRPr>
          </a:p>
          <a:p>
            <a:pPr marL="186690" marR="30480" indent="-137160">
              <a:lnSpc>
                <a:spcPct val="101899"/>
              </a:lnSpc>
              <a:spcBef>
                <a:spcPts val="115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Attempt</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10" dirty="0">
                <a:solidFill>
                  <a:srgbClr val="595959"/>
                </a:solidFill>
                <a:latin typeface="Times New Roman"/>
                <a:cs typeface="Times New Roman"/>
              </a:rPr>
              <a:t> </a:t>
            </a:r>
            <a:r>
              <a:rPr sz="1800" dirty="0">
                <a:solidFill>
                  <a:srgbClr val="595959"/>
                </a:solidFill>
                <a:latin typeface="Times New Roman"/>
                <a:cs typeface="Times New Roman"/>
              </a:rPr>
              <a:t>perform an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exponential</a:t>
            </a:r>
            <a:r>
              <a:rPr sz="1800" dirty="0">
                <a:solidFill>
                  <a:srgbClr val="595959"/>
                </a:solidFill>
                <a:latin typeface="Times New Roman"/>
                <a:cs typeface="Times New Roman"/>
              </a:rPr>
              <a:t> </a:t>
            </a:r>
            <a:r>
              <a:rPr sz="1800" spc="-5" dirty="0">
                <a:solidFill>
                  <a:srgbClr val="595959"/>
                </a:solidFill>
                <a:latin typeface="Times New Roman"/>
                <a:cs typeface="Times New Roman"/>
              </a:rPr>
              <a:t>process</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polynomial</a:t>
            </a:r>
            <a:r>
              <a:rPr sz="1800" dirty="0">
                <a:solidFill>
                  <a:srgbClr val="595959"/>
                </a:solidFill>
                <a:latin typeface="Times New Roman"/>
                <a:cs typeface="Times New Roman"/>
              </a:rPr>
              <a:t> </a:t>
            </a:r>
            <a:r>
              <a:rPr sz="1800" spc="-5" dirty="0">
                <a:solidFill>
                  <a:srgbClr val="595959"/>
                </a:solidFill>
                <a:latin typeface="Times New Roman"/>
                <a:cs typeface="Times New Roman"/>
              </a:rPr>
              <a:t>time</a:t>
            </a:r>
            <a:r>
              <a:rPr sz="1800" spc="10" dirty="0">
                <a:solidFill>
                  <a:srgbClr val="595959"/>
                </a:solidFill>
                <a:latin typeface="Times New Roman"/>
                <a:cs typeface="Times New Roman"/>
              </a:rPr>
              <a:t> </a:t>
            </a:r>
            <a:r>
              <a:rPr sz="1800" dirty="0">
                <a:solidFill>
                  <a:srgbClr val="595959"/>
                </a:solidFill>
                <a:latin typeface="Times New Roman"/>
                <a:cs typeface="Times New Roman"/>
              </a:rPr>
              <a:t>by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saving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partial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computations.</a:t>
            </a:r>
            <a:endParaRPr sz="180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349875" cy="1300480"/>
          </a:xfrm>
          <a:prstGeom prst="rect">
            <a:avLst/>
          </a:prstGeom>
        </p:spPr>
        <p:txBody>
          <a:bodyPr vert="horz" wrap="square" lIns="0" tIns="12700" rIns="0" bIns="0" rtlCol="0">
            <a:spAutoFit/>
          </a:bodyPr>
          <a:lstStyle/>
          <a:p>
            <a:pPr marL="12700">
              <a:lnSpc>
                <a:spcPts val="5020"/>
              </a:lnSpc>
              <a:spcBef>
                <a:spcPts val="100"/>
              </a:spcBef>
            </a:pPr>
            <a:r>
              <a:rPr spc="95" dirty="0"/>
              <a:t>Binarization:</a:t>
            </a:r>
          </a:p>
          <a:p>
            <a:pPr marL="12700">
              <a:lnSpc>
                <a:spcPts val="5020"/>
              </a:lnSpc>
            </a:pPr>
            <a:r>
              <a:rPr spc="80" dirty="0"/>
              <a:t>Chomsky</a:t>
            </a:r>
            <a:r>
              <a:rPr spc="160" dirty="0"/>
              <a:t> </a:t>
            </a:r>
            <a:r>
              <a:rPr spc="80" dirty="0"/>
              <a:t>Normal</a:t>
            </a:r>
            <a:r>
              <a:rPr spc="160" dirty="0"/>
              <a:t> </a:t>
            </a:r>
            <a:r>
              <a:rPr spc="70" dirty="0"/>
              <a:t>Form</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892555" y="2306320"/>
            <a:ext cx="6981190" cy="3568700"/>
          </a:xfrm>
          <a:prstGeom prst="rect">
            <a:avLst/>
          </a:prstGeom>
        </p:spPr>
        <p:txBody>
          <a:bodyPr vert="horz" wrap="square" lIns="0" tIns="5080" rIns="0" bIns="0" rtlCol="0">
            <a:spAutoFit/>
          </a:bodyPr>
          <a:lstStyle/>
          <a:p>
            <a:pPr marL="12700" marR="450215">
              <a:lnSpc>
                <a:spcPct val="102299"/>
              </a:lnSpc>
              <a:spcBef>
                <a:spcPts val="40"/>
              </a:spcBef>
            </a:pPr>
            <a:r>
              <a:rPr sz="2200" spc="-5" dirty="0">
                <a:solidFill>
                  <a:srgbClr val="595959"/>
                </a:solidFill>
                <a:latin typeface="Times New Roman"/>
                <a:cs typeface="Times New Roman"/>
              </a:rPr>
              <a:t>All</a:t>
            </a:r>
            <a:r>
              <a:rPr sz="2200" dirty="0">
                <a:solidFill>
                  <a:srgbClr val="595959"/>
                </a:solidFill>
                <a:latin typeface="Times New Roman"/>
                <a:cs typeface="Times New Roman"/>
              </a:rPr>
              <a:t> </a:t>
            </a:r>
            <a:r>
              <a:rPr sz="2200" spc="-5" dirty="0">
                <a:solidFill>
                  <a:srgbClr val="595959"/>
                </a:solidFill>
                <a:latin typeface="Times New Roman"/>
                <a:cs typeface="Times New Roman"/>
              </a:rPr>
              <a:t>CFG grammars have </a:t>
            </a:r>
            <a:r>
              <a:rPr sz="2200" dirty="0">
                <a:solidFill>
                  <a:srgbClr val="595959"/>
                </a:solidFill>
                <a:latin typeface="Times New Roman"/>
                <a:cs typeface="Times New Roman"/>
              </a:rPr>
              <a:t>a </a:t>
            </a:r>
            <a:r>
              <a:rPr sz="2200" spc="-5" dirty="0">
                <a:solidFill>
                  <a:srgbClr val="595959"/>
                </a:solidFill>
                <a:latin typeface="Times New Roman"/>
                <a:cs typeface="Times New Roman"/>
              </a:rPr>
              <a:t>Chomsky</a:t>
            </a:r>
            <a:r>
              <a:rPr sz="2200" dirty="0">
                <a:solidFill>
                  <a:srgbClr val="595959"/>
                </a:solidFill>
                <a:latin typeface="Times New Roman"/>
                <a:cs typeface="Times New Roman"/>
              </a:rPr>
              <a:t> </a:t>
            </a:r>
            <a:r>
              <a:rPr sz="2200" spc="-5" dirty="0">
                <a:solidFill>
                  <a:srgbClr val="595959"/>
                </a:solidFill>
                <a:latin typeface="Times New Roman"/>
                <a:cs typeface="Times New Roman"/>
              </a:rPr>
              <a:t>Normal</a:t>
            </a:r>
            <a:r>
              <a:rPr sz="2200" spc="5" dirty="0">
                <a:solidFill>
                  <a:srgbClr val="595959"/>
                </a:solidFill>
                <a:latin typeface="Times New Roman"/>
                <a:cs typeface="Times New Roman"/>
              </a:rPr>
              <a:t> </a:t>
            </a:r>
            <a:r>
              <a:rPr sz="2200" dirty="0">
                <a:solidFill>
                  <a:srgbClr val="595959"/>
                </a:solidFill>
                <a:latin typeface="Times New Roman"/>
                <a:cs typeface="Times New Roman"/>
              </a:rPr>
              <a:t>Form, </a:t>
            </a:r>
            <a:r>
              <a:rPr sz="2200" spc="-5" dirty="0">
                <a:solidFill>
                  <a:srgbClr val="595959"/>
                </a:solidFill>
                <a:latin typeface="Times New Roman"/>
                <a:cs typeface="Times New Roman"/>
              </a:rPr>
              <a:t>where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every </a:t>
            </a:r>
            <a:r>
              <a:rPr sz="2200" dirty="0">
                <a:solidFill>
                  <a:srgbClr val="595959"/>
                </a:solidFill>
                <a:latin typeface="Times New Roman"/>
                <a:cs typeface="Times New Roman"/>
              </a:rPr>
              <a:t>rule</a:t>
            </a:r>
            <a:r>
              <a:rPr sz="2200" spc="-5" dirty="0">
                <a:solidFill>
                  <a:srgbClr val="595959"/>
                </a:solidFill>
                <a:latin typeface="Times New Roman"/>
                <a:cs typeface="Times New Roman"/>
              </a:rPr>
              <a:t> has</a:t>
            </a:r>
            <a:r>
              <a:rPr sz="2200" spc="-10" dirty="0">
                <a:solidFill>
                  <a:srgbClr val="595959"/>
                </a:solidFill>
                <a:latin typeface="Times New Roman"/>
                <a:cs typeface="Times New Roman"/>
              </a:rPr>
              <a:t> </a:t>
            </a:r>
            <a:r>
              <a:rPr sz="2200" dirty="0">
                <a:solidFill>
                  <a:srgbClr val="595959"/>
                </a:solidFill>
                <a:latin typeface="Times New Roman"/>
                <a:cs typeface="Times New Roman"/>
              </a:rPr>
              <a:t>no more</a:t>
            </a:r>
            <a:r>
              <a:rPr sz="2200" spc="-5" dirty="0">
                <a:solidFill>
                  <a:srgbClr val="595959"/>
                </a:solidFill>
                <a:latin typeface="Times New Roman"/>
                <a:cs typeface="Times New Roman"/>
              </a:rPr>
              <a:t> than two</a:t>
            </a:r>
            <a:r>
              <a:rPr sz="2200" dirty="0">
                <a:solidFill>
                  <a:srgbClr val="595959"/>
                </a:solidFill>
                <a:latin typeface="Times New Roman"/>
                <a:cs typeface="Times New Roman"/>
              </a:rPr>
              <a:t> </a:t>
            </a:r>
            <a:r>
              <a:rPr sz="2200" spc="-5" dirty="0">
                <a:solidFill>
                  <a:srgbClr val="595959"/>
                </a:solidFill>
                <a:latin typeface="Times New Roman"/>
                <a:cs typeface="Times New Roman"/>
              </a:rPr>
              <a:t>symbols</a:t>
            </a:r>
            <a:r>
              <a:rPr sz="2200" spc="-10" dirty="0">
                <a:solidFill>
                  <a:srgbClr val="595959"/>
                </a:solidFill>
                <a:latin typeface="Times New Roman"/>
                <a:cs typeface="Times New Roman"/>
              </a:rPr>
              <a:t> </a:t>
            </a:r>
            <a:r>
              <a:rPr sz="2200" dirty="0">
                <a:solidFill>
                  <a:srgbClr val="595959"/>
                </a:solidFill>
                <a:latin typeface="Times New Roman"/>
                <a:cs typeface="Times New Roman"/>
              </a:rPr>
              <a:t>on the</a:t>
            </a:r>
            <a:r>
              <a:rPr sz="2200" spc="-5" dirty="0">
                <a:solidFill>
                  <a:srgbClr val="595959"/>
                </a:solidFill>
                <a:latin typeface="Times New Roman"/>
                <a:cs typeface="Times New Roman"/>
              </a:rPr>
              <a:t> RHS.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rule </a:t>
            </a:r>
            <a:r>
              <a:rPr sz="2000" b="1" spc="-5" dirty="0">
                <a:solidFill>
                  <a:srgbClr val="595959"/>
                </a:solidFill>
                <a:latin typeface="Times New Roman"/>
                <a:cs typeface="Times New Roman"/>
              </a:rPr>
              <a:t>with </a:t>
            </a:r>
            <a:r>
              <a:rPr sz="2000" b="1" spc="-10" dirty="0">
                <a:solidFill>
                  <a:srgbClr val="595959"/>
                </a:solidFill>
                <a:latin typeface="Times New Roman"/>
                <a:cs typeface="Times New Roman"/>
              </a:rPr>
              <a:t>three</a:t>
            </a:r>
            <a:r>
              <a:rPr sz="2000" b="1" spc="-5" dirty="0">
                <a:solidFill>
                  <a:srgbClr val="595959"/>
                </a:solidFill>
                <a:latin typeface="Times New Roman"/>
                <a:cs typeface="Times New Roman"/>
              </a:rPr>
              <a:t> RHS symbols</a:t>
            </a:r>
            <a:r>
              <a:rPr sz="2000" spc="-5" dirty="0">
                <a:solidFill>
                  <a:srgbClr val="595959"/>
                </a:solidFill>
                <a:latin typeface="Times New Roman"/>
                <a:cs typeface="Times New Roman"/>
              </a:rPr>
              <a:t>:</a:t>
            </a:r>
            <a:endParaRPr sz="2000">
              <a:latin typeface="Times New Roman"/>
              <a:cs typeface="Times New Roman"/>
            </a:endParaRPr>
          </a:p>
          <a:p>
            <a:pPr marL="1750060">
              <a:lnSpc>
                <a:spcPct val="100000"/>
              </a:lnSpc>
            </a:pPr>
            <a:r>
              <a:rPr sz="1800" dirty="0">
                <a:solidFill>
                  <a:srgbClr val="595959"/>
                </a:solidFill>
                <a:latin typeface="Times New Roman"/>
                <a:cs typeface="Times New Roman"/>
              </a:rPr>
              <a:t>VP</a:t>
            </a:r>
            <a:r>
              <a:rPr sz="1800" spc="-85" dirty="0">
                <a:solidFill>
                  <a:srgbClr val="595959"/>
                </a:solidFill>
                <a:latin typeface="Times New Roman"/>
                <a:cs typeface="Times New Roman"/>
              </a:rPr>
              <a:t> </a:t>
            </a:r>
            <a:r>
              <a:rPr sz="1800" dirty="0">
                <a:solidFill>
                  <a:srgbClr val="595959"/>
                </a:solidFill>
                <a:latin typeface="Times New Roman"/>
                <a:cs typeface="Times New Roman"/>
              </a:rPr>
              <a:t>-&gt;</a:t>
            </a:r>
            <a:r>
              <a:rPr sz="1800" spc="-50" dirty="0">
                <a:solidFill>
                  <a:srgbClr val="595959"/>
                </a:solidFill>
                <a:latin typeface="Times New Roman"/>
                <a:cs typeface="Times New Roman"/>
              </a:rPr>
              <a:t> Verb</a:t>
            </a:r>
            <a:r>
              <a:rPr sz="1800" spc="-10" dirty="0">
                <a:solidFill>
                  <a:srgbClr val="595959"/>
                </a:solidFill>
                <a:latin typeface="Times New Roman"/>
                <a:cs typeface="Times New Roman"/>
              </a:rPr>
              <a:t> </a:t>
            </a:r>
            <a:r>
              <a:rPr sz="1800" dirty="0">
                <a:solidFill>
                  <a:srgbClr val="595959"/>
                </a:solidFill>
                <a:latin typeface="Times New Roman"/>
                <a:cs typeface="Times New Roman"/>
              </a:rPr>
              <a:t>NP</a:t>
            </a:r>
            <a:r>
              <a:rPr sz="1800" spc="-80" dirty="0">
                <a:solidFill>
                  <a:srgbClr val="595959"/>
                </a:solidFill>
                <a:latin typeface="Times New Roman"/>
                <a:cs typeface="Times New Roman"/>
              </a:rPr>
              <a:t> </a:t>
            </a:r>
            <a:r>
              <a:rPr sz="1800" spc="-5" dirty="0">
                <a:solidFill>
                  <a:srgbClr val="595959"/>
                </a:solidFill>
                <a:latin typeface="Times New Roman"/>
                <a:cs typeface="Times New Roman"/>
              </a:rPr>
              <a:t>PP</a:t>
            </a:r>
            <a:endParaRPr sz="1800">
              <a:latin typeface="Times New Roman"/>
              <a:cs typeface="Times New Roman"/>
            </a:endParaRPr>
          </a:p>
          <a:p>
            <a:pPr marL="49530">
              <a:lnSpc>
                <a:spcPct val="100000"/>
              </a:lnSpc>
              <a:spcBef>
                <a:spcPts val="10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Transformed</a:t>
            </a:r>
            <a:r>
              <a:rPr sz="2000" spc="-5" dirty="0">
                <a:solidFill>
                  <a:srgbClr val="595959"/>
                </a:solidFill>
                <a:latin typeface="Times New Roman"/>
                <a:cs typeface="Times New Roman"/>
              </a:rPr>
              <a:t> to equivalent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grammar </a:t>
            </a:r>
            <a:r>
              <a:rPr sz="2000" b="1" spc="-5" dirty="0">
                <a:solidFill>
                  <a:srgbClr val="595959"/>
                </a:solidFill>
                <a:latin typeface="Times New Roman"/>
                <a:cs typeface="Times New Roman"/>
              </a:rPr>
              <a:t>with only </a:t>
            </a:r>
            <a:r>
              <a:rPr sz="2000" b="1" dirty="0">
                <a:solidFill>
                  <a:srgbClr val="595959"/>
                </a:solidFill>
                <a:latin typeface="Times New Roman"/>
                <a:cs typeface="Times New Roman"/>
              </a:rPr>
              <a:t>two</a:t>
            </a:r>
            <a:r>
              <a:rPr sz="2000" b="1" spc="-5" dirty="0">
                <a:solidFill>
                  <a:srgbClr val="595959"/>
                </a:solidFill>
                <a:latin typeface="Times New Roman"/>
                <a:cs typeface="Times New Roman"/>
              </a:rPr>
              <a:t> RHS</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symbols</a:t>
            </a:r>
            <a:r>
              <a:rPr sz="2000" spc="-5" dirty="0">
                <a:solidFill>
                  <a:srgbClr val="595959"/>
                </a:solidFill>
                <a:latin typeface="Times New Roman"/>
                <a:cs typeface="Times New Roman"/>
              </a:rPr>
              <a:t>:</a:t>
            </a:r>
            <a:endParaRPr sz="2000">
              <a:latin typeface="Times New Roman"/>
              <a:cs typeface="Times New Roman"/>
            </a:endParaRPr>
          </a:p>
          <a:p>
            <a:pPr marL="1750060" marR="3385820">
              <a:lnSpc>
                <a:spcPts val="2100"/>
              </a:lnSpc>
              <a:spcBef>
                <a:spcPts val="120"/>
              </a:spcBef>
            </a:pPr>
            <a:r>
              <a:rPr sz="1800" dirty="0">
                <a:solidFill>
                  <a:srgbClr val="595959"/>
                </a:solidFill>
                <a:latin typeface="Times New Roman"/>
                <a:cs typeface="Times New Roman"/>
              </a:rPr>
              <a:t>VP</a:t>
            </a:r>
            <a:r>
              <a:rPr sz="1800" spc="-100" dirty="0">
                <a:solidFill>
                  <a:srgbClr val="595959"/>
                </a:solidFill>
                <a:latin typeface="Times New Roman"/>
                <a:cs typeface="Times New Roman"/>
              </a:rPr>
              <a:t> </a:t>
            </a:r>
            <a:r>
              <a:rPr sz="1800" dirty="0">
                <a:solidFill>
                  <a:srgbClr val="595959"/>
                </a:solidFill>
                <a:latin typeface="Times New Roman"/>
                <a:cs typeface="Times New Roman"/>
              </a:rPr>
              <a:t>-&gt;</a:t>
            </a:r>
            <a:r>
              <a:rPr sz="1800" spc="-65" dirty="0">
                <a:solidFill>
                  <a:srgbClr val="595959"/>
                </a:solidFill>
                <a:latin typeface="Times New Roman"/>
                <a:cs typeface="Times New Roman"/>
              </a:rPr>
              <a:t> </a:t>
            </a:r>
            <a:r>
              <a:rPr sz="1800" spc="-50" dirty="0">
                <a:solidFill>
                  <a:srgbClr val="595959"/>
                </a:solidFill>
                <a:latin typeface="Times New Roman"/>
                <a:cs typeface="Times New Roman"/>
              </a:rPr>
              <a:t>Verb</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NPtemp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NPtemp</a:t>
            </a:r>
            <a:r>
              <a:rPr sz="1800" spc="-15" dirty="0">
                <a:solidFill>
                  <a:srgbClr val="595959"/>
                </a:solidFill>
                <a:latin typeface="Times New Roman"/>
                <a:cs typeface="Times New Roman"/>
              </a:rPr>
              <a:t> </a:t>
            </a:r>
            <a:r>
              <a:rPr sz="1800" dirty="0">
                <a:solidFill>
                  <a:srgbClr val="595959"/>
                </a:solidFill>
                <a:latin typeface="Times New Roman"/>
                <a:cs typeface="Times New Roman"/>
              </a:rPr>
              <a:t>-&gt;</a:t>
            </a:r>
            <a:r>
              <a:rPr sz="1800" spc="-20" dirty="0">
                <a:solidFill>
                  <a:srgbClr val="595959"/>
                </a:solidFill>
                <a:latin typeface="Times New Roman"/>
                <a:cs typeface="Times New Roman"/>
              </a:rPr>
              <a:t> </a:t>
            </a:r>
            <a:r>
              <a:rPr sz="1800" dirty="0">
                <a:solidFill>
                  <a:srgbClr val="595959"/>
                </a:solidFill>
                <a:latin typeface="Times New Roman"/>
                <a:cs typeface="Times New Roman"/>
              </a:rPr>
              <a:t>NP</a:t>
            </a:r>
            <a:r>
              <a:rPr sz="1800" spc="-80" dirty="0">
                <a:solidFill>
                  <a:srgbClr val="595959"/>
                </a:solidFill>
                <a:latin typeface="Times New Roman"/>
                <a:cs typeface="Times New Roman"/>
              </a:rPr>
              <a:t> </a:t>
            </a:r>
            <a:r>
              <a:rPr sz="1800" spc="-5" dirty="0">
                <a:solidFill>
                  <a:srgbClr val="595959"/>
                </a:solidFill>
                <a:latin typeface="Times New Roman"/>
                <a:cs typeface="Times New Roman"/>
              </a:rPr>
              <a:t>PP</a:t>
            </a:r>
            <a:endParaRPr sz="1800">
              <a:latin typeface="Times New Roman"/>
              <a:cs typeface="Times New Roman"/>
            </a:endParaRPr>
          </a:p>
          <a:p>
            <a:pPr marL="12700" marR="607695">
              <a:lnSpc>
                <a:spcPts val="2600"/>
              </a:lnSpc>
              <a:spcBef>
                <a:spcPts val="1100"/>
              </a:spcBef>
            </a:pPr>
            <a:r>
              <a:rPr sz="2200" spc="-5" dirty="0">
                <a:solidFill>
                  <a:srgbClr val="595959"/>
                </a:solidFill>
                <a:latin typeface="Times New Roman"/>
                <a:cs typeface="Times New Roman"/>
              </a:rPr>
              <a:t>Using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rules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dirty="0">
                <a:solidFill>
                  <a:srgbClr val="595959"/>
                </a:solidFill>
                <a:latin typeface="Times New Roman"/>
                <a:cs typeface="Times New Roman"/>
              </a:rPr>
              <a:t>only </a:t>
            </a:r>
            <a:r>
              <a:rPr sz="2200" spc="-5" dirty="0">
                <a:solidFill>
                  <a:srgbClr val="595959"/>
                </a:solidFill>
                <a:latin typeface="Times New Roman"/>
                <a:cs typeface="Times New Roman"/>
              </a:rPr>
              <a:t>two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RHS</a:t>
            </a:r>
            <a:r>
              <a:rPr sz="2200" dirty="0">
                <a:solidFill>
                  <a:srgbClr val="595959"/>
                </a:solidFill>
                <a:latin typeface="Times New Roman"/>
                <a:cs typeface="Times New Roman"/>
              </a:rPr>
              <a:t> </a:t>
            </a:r>
            <a:r>
              <a:rPr sz="2200" spc="-5" dirty="0">
                <a:solidFill>
                  <a:srgbClr val="595959"/>
                </a:solidFill>
                <a:latin typeface="Times New Roman"/>
                <a:cs typeface="Times New Roman"/>
              </a:rPr>
              <a:t>symbols allows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chart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algorithm</a:t>
            </a:r>
            <a:r>
              <a:rPr sz="2200" dirty="0">
                <a:solidFill>
                  <a:srgbClr val="595959"/>
                </a:solidFill>
                <a:latin typeface="Times New Roman"/>
                <a:cs typeface="Times New Roman"/>
              </a:rPr>
              <a:t> to </a:t>
            </a:r>
            <a:r>
              <a:rPr sz="2200" spc="-5" dirty="0">
                <a:solidFill>
                  <a:srgbClr val="595959"/>
                </a:solidFill>
                <a:latin typeface="Times New Roman"/>
                <a:cs typeface="Times New Roman"/>
              </a:rPr>
              <a:t>“binarize” </a:t>
            </a:r>
            <a:r>
              <a:rPr sz="220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operation.</a:t>
            </a:r>
            <a:endParaRPr sz="2200">
              <a:latin typeface="Times New Roman"/>
              <a:cs typeface="Times New Roman"/>
            </a:endParaRPr>
          </a:p>
          <a:p>
            <a:pPr marL="49530">
              <a:lnSpc>
                <a:spcPct val="100000"/>
              </a:lnSpc>
              <a:spcBef>
                <a:spcPts val="78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Only requires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two-dimensional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charts</a:t>
            </a:r>
            <a:endParaRPr sz="20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037205" cy="665480"/>
          </a:xfrm>
          <a:prstGeom prst="rect">
            <a:avLst/>
          </a:prstGeom>
        </p:spPr>
        <p:txBody>
          <a:bodyPr vert="horz" wrap="square" lIns="0" tIns="12700" rIns="0" bIns="0" rtlCol="0">
            <a:spAutoFit/>
          </a:bodyPr>
          <a:lstStyle/>
          <a:p>
            <a:pPr marL="12700">
              <a:lnSpc>
                <a:spcPct val="100000"/>
              </a:lnSpc>
              <a:spcBef>
                <a:spcPts val="100"/>
              </a:spcBef>
            </a:pPr>
            <a:r>
              <a:rPr spc="75" dirty="0"/>
              <a:t>Chart</a:t>
            </a:r>
            <a:r>
              <a:rPr spc="135" dirty="0"/>
              <a:t> </a:t>
            </a:r>
            <a:r>
              <a:rPr spc="80" dirty="0"/>
              <a:t>Parsers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766960" y="1934955"/>
            <a:ext cx="7194550" cy="3262629"/>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CKY</a:t>
            </a:r>
            <a:r>
              <a:rPr sz="2200" spc="-80" dirty="0">
                <a:solidFill>
                  <a:srgbClr val="595959"/>
                </a:solidFill>
                <a:latin typeface="Times New Roman"/>
                <a:cs typeface="Times New Roman"/>
              </a:rPr>
              <a:t> </a:t>
            </a:r>
            <a:r>
              <a:rPr sz="2200" spc="-15" dirty="0">
                <a:solidFill>
                  <a:srgbClr val="595959"/>
                </a:solidFill>
                <a:latin typeface="Times New Roman"/>
                <a:cs typeface="Times New Roman"/>
              </a:rPr>
              <a:t>(Cocke–Kasami–Younger)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algorithm</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an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example</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Bottom–up</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parser</a:t>
            </a:r>
            <a:r>
              <a:rPr sz="2000" dirty="0">
                <a:solidFill>
                  <a:srgbClr val="595959"/>
                </a:solidFill>
                <a:latin typeface="Times New Roman"/>
                <a:cs typeface="Times New Roman"/>
              </a:rPr>
              <a:t> </a:t>
            </a:r>
            <a:r>
              <a:rPr sz="2000" spc="-5"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dirty="0">
                <a:solidFill>
                  <a:srgbClr val="595959"/>
                </a:solidFill>
                <a:latin typeface="Times New Roman"/>
                <a:cs typeface="Times New Roman"/>
              </a:rPr>
              <a:t> </a:t>
            </a:r>
            <a:r>
              <a:rPr sz="2000" spc="-5" dirty="0">
                <a:solidFill>
                  <a:srgbClr val="595959"/>
                </a:solidFill>
                <a:latin typeface="Times New Roman"/>
                <a:cs typeface="Times New Roman"/>
              </a:rPr>
              <a:t>top–down</a:t>
            </a:r>
            <a:r>
              <a:rPr sz="2000" dirty="0">
                <a:solidFill>
                  <a:srgbClr val="595959"/>
                </a:solidFill>
                <a:latin typeface="Times New Roman"/>
                <a:cs typeface="Times New Roman"/>
              </a:rPr>
              <a:t> </a:t>
            </a:r>
            <a:r>
              <a:rPr sz="2000" spc="-5" dirty="0">
                <a:solidFill>
                  <a:srgbClr val="595959"/>
                </a:solidFill>
                <a:latin typeface="Times New Roman"/>
                <a:cs typeface="Times New Roman"/>
              </a:rPr>
              <a:t>chart parsers)</a:t>
            </a:r>
            <a:endParaRPr sz="2000">
              <a:latin typeface="Times New Roman"/>
              <a:cs typeface="Times New Roman"/>
            </a:endParaRPr>
          </a:p>
          <a:p>
            <a:pPr marL="186690" marR="2717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Requires grammar to</a:t>
            </a:r>
            <a:r>
              <a:rPr sz="2000" dirty="0">
                <a:solidFill>
                  <a:srgbClr val="595959"/>
                </a:solidFill>
                <a:latin typeface="Times New Roman"/>
                <a:cs typeface="Times New Roman"/>
              </a:rPr>
              <a:t> be</a:t>
            </a:r>
            <a:r>
              <a:rPr sz="2000" spc="-5" dirty="0">
                <a:solidFill>
                  <a:srgbClr val="595959"/>
                </a:solidFill>
                <a:latin typeface="Times New Roman"/>
                <a:cs typeface="Times New Roman"/>
              </a:rPr>
              <a:t> in Chomsky</a:t>
            </a:r>
            <a:r>
              <a:rPr sz="2000" dirty="0">
                <a:solidFill>
                  <a:srgbClr val="595959"/>
                </a:solidFill>
                <a:latin typeface="Times New Roman"/>
                <a:cs typeface="Times New Roman"/>
              </a:rPr>
              <a:t> </a:t>
            </a:r>
            <a:r>
              <a:rPr sz="2000" spc="-5" dirty="0">
                <a:solidFill>
                  <a:srgbClr val="595959"/>
                </a:solidFill>
                <a:latin typeface="Times New Roman"/>
                <a:cs typeface="Times New Roman"/>
              </a:rPr>
              <a:t>Normal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Form,</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only two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symbols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right-hand</a:t>
            </a:r>
            <a:r>
              <a:rPr sz="2000" dirty="0">
                <a:solidFill>
                  <a:srgbClr val="595959"/>
                </a:solidFill>
                <a:latin typeface="Times New Roman"/>
                <a:cs typeface="Times New Roman"/>
              </a:rPr>
              <a:t> </a:t>
            </a:r>
            <a:r>
              <a:rPr sz="2000" spc="-5" dirty="0">
                <a:solidFill>
                  <a:srgbClr val="595959"/>
                </a:solidFill>
                <a:latin typeface="Times New Roman"/>
                <a:cs typeface="Times New Roman"/>
              </a:rPr>
              <a:t>side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production</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Fills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 structure </a:t>
            </a:r>
            <a:r>
              <a:rPr sz="2000" spc="-10" dirty="0">
                <a:solidFill>
                  <a:srgbClr val="595959"/>
                </a:solidFill>
                <a:latin typeface="Times New Roman"/>
                <a:cs typeface="Times New Roman"/>
              </a:rPr>
              <a:t>called</a:t>
            </a:r>
            <a:r>
              <a:rPr sz="2000" dirty="0">
                <a:solidFill>
                  <a:srgbClr val="595959"/>
                </a:solidFill>
                <a:latin typeface="Times New Roman"/>
                <a:cs typeface="Times New Roman"/>
              </a:rPr>
              <a:t> 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chart</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parse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triangle</a:t>
            </a:r>
            <a:endParaRPr sz="2000">
              <a:latin typeface="Times New Roman"/>
              <a:cs typeface="Times New Roman"/>
            </a:endParaRPr>
          </a:p>
          <a:p>
            <a:pPr marL="368935" marR="508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Other parsers, such as </a:t>
            </a:r>
            <a:r>
              <a:rPr sz="2000" spc="-20" dirty="0">
                <a:solidFill>
                  <a:srgbClr val="595959"/>
                </a:solidFill>
                <a:latin typeface="Times New Roman"/>
                <a:cs typeface="Times New Roman"/>
              </a:rPr>
              <a:t>Earley’s </a:t>
            </a:r>
            <a:r>
              <a:rPr sz="2000" spc="-5" dirty="0">
                <a:solidFill>
                  <a:srgbClr val="595959"/>
                </a:solidFill>
                <a:latin typeface="Times New Roman"/>
                <a:cs typeface="Times New Roman"/>
              </a:rPr>
              <a:t>algorithm, use </a:t>
            </a:r>
            <a:r>
              <a:rPr sz="2000" spc="-10" dirty="0">
                <a:solidFill>
                  <a:srgbClr val="595959"/>
                </a:solidFill>
                <a:latin typeface="Times New Roman"/>
                <a:cs typeface="Times New Roman"/>
              </a:rPr>
              <a:t>similar </a:t>
            </a:r>
            <a:r>
              <a:rPr sz="2000" spc="-5" dirty="0">
                <a:solidFill>
                  <a:srgbClr val="595959"/>
                </a:solidFill>
                <a:latin typeface="Times New Roman"/>
                <a:cs typeface="Times New Roman"/>
              </a:rPr>
              <a:t>chart ideas to </a:t>
            </a:r>
            <a:r>
              <a:rPr sz="2000" spc="-484" dirty="0">
                <a:solidFill>
                  <a:srgbClr val="595959"/>
                </a:solidFill>
                <a:latin typeface="Times New Roman"/>
                <a:cs typeface="Times New Roman"/>
              </a:rPr>
              <a:t> </a:t>
            </a:r>
            <a:r>
              <a:rPr sz="2000" dirty="0">
                <a:solidFill>
                  <a:srgbClr val="595959"/>
                </a:solidFill>
                <a:latin typeface="Times New Roman"/>
                <a:cs typeface="Times New Roman"/>
              </a:rPr>
              <a:t>work</a:t>
            </a:r>
            <a:r>
              <a:rPr sz="2000" spc="-5" dirty="0">
                <a:solidFill>
                  <a:srgbClr val="595959"/>
                </a:solidFill>
                <a:latin typeface="Times New Roman"/>
                <a:cs typeface="Times New Roman"/>
              </a:rPr>
              <a:t>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two</a:t>
            </a:r>
            <a:r>
              <a:rPr sz="2000" dirty="0">
                <a:solidFill>
                  <a:srgbClr val="595959"/>
                </a:solidFill>
                <a:latin typeface="Times New Roman"/>
                <a:cs typeface="Times New Roman"/>
              </a:rPr>
              <a:t> </a:t>
            </a:r>
            <a:r>
              <a:rPr sz="2000" spc="-5" dirty="0">
                <a:solidFill>
                  <a:srgbClr val="595959"/>
                </a:solidFill>
                <a:latin typeface="Times New Roman"/>
                <a:cs typeface="Times New Roman"/>
              </a:rPr>
              <a:t>sub-trees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time</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Key idea</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t>
            </a:r>
            <a:r>
              <a:rPr sz="2200" spc="-5" dirty="0">
                <a:solidFill>
                  <a:srgbClr val="595959"/>
                </a:solidFill>
                <a:latin typeface="Times New Roman"/>
                <a:cs typeface="Times New Roman"/>
              </a:rPr>
              <a:t>parser development</a:t>
            </a:r>
            <a:r>
              <a:rPr sz="2200" dirty="0">
                <a:solidFill>
                  <a:srgbClr val="595959"/>
                </a:solidFill>
                <a:latin typeface="Times New Roman"/>
                <a:cs typeface="Times New Roman"/>
              </a:rPr>
              <a:t> 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1970–1990</a:t>
            </a:r>
            <a:endParaRPr sz="22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83481" y="3752175"/>
            <a:ext cx="4295775" cy="2701290"/>
            <a:chOff x="1783481" y="3752175"/>
            <a:chExt cx="4295775" cy="2701290"/>
          </a:xfrm>
        </p:grpSpPr>
        <p:sp>
          <p:nvSpPr>
            <p:cNvPr id="3" name="object 3"/>
            <p:cNvSpPr/>
            <p:nvPr/>
          </p:nvSpPr>
          <p:spPr>
            <a:xfrm>
              <a:off x="1791507" y="5371139"/>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4" name="object 4"/>
            <p:cNvSpPr/>
            <p:nvPr/>
          </p:nvSpPr>
          <p:spPr>
            <a:xfrm>
              <a:off x="2863357" y="5371139"/>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5" name="object 5"/>
            <p:cNvSpPr/>
            <p:nvPr/>
          </p:nvSpPr>
          <p:spPr>
            <a:xfrm>
              <a:off x="3930157" y="5371139"/>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6" name="object 6"/>
            <p:cNvSpPr/>
            <p:nvPr/>
          </p:nvSpPr>
          <p:spPr>
            <a:xfrm>
              <a:off x="4996957" y="5371139"/>
              <a:ext cx="1075690" cy="1075690"/>
            </a:xfrm>
            <a:custGeom>
              <a:avLst/>
              <a:gdLst/>
              <a:ahLst/>
              <a:cxnLst/>
              <a:rect l="l" t="t" r="r" b="b"/>
              <a:pathLst>
                <a:path w="1075689" h="1075689">
                  <a:moveTo>
                    <a:pt x="538815" y="0"/>
                  </a:moveTo>
                  <a:lnTo>
                    <a:pt x="1075385" y="536570"/>
                  </a:lnTo>
                  <a:lnTo>
                    <a:pt x="536569"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7" name="object 7"/>
            <p:cNvSpPr/>
            <p:nvPr/>
          </p:nvSpPr>
          <p:spPr>
            <a:xfrm>
              <a:off x="2329801" y="483128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8" name="object 8"/>
            <p:cNvSpPr/>
            <p:nvPr/>
          </p:nvSpPr>
          <p:spPr>
            <a:xfrm>
              <a:off x="3396601" y="483128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9" name="object 9"/>
            <p:cNvSpPr/>
            <p:nvPr/>
          </p:nvSpPr>
          <p:spPr>
            <a:xfrm>
              <a:off x="4463401" y="483128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0" name="object 10"/>
            <p:cNvSpPr/>
            <p:nvPr/>
          </p:nvSpPr>
          <p:spPr>
            <a:xfrm>
              <a:off x="2867494" y="429192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1" name="object 11"/>
            <p:cNvSpPr/>
            <p:nvPr/>
          </p:nvSpPr>
          <p:spPr>
            <a:xfrm>
              <a:off x="3934294" y="429192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2" name="object 12"/>
            <p:cNvSpPr/>
            <p:nvPr/>
          </p:nvSpPr>
          <p:spPr>
            <a:xfrm>
              <a:off x="3400894" y="3758525"/>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3" name="object 13"/>
            <p:cNvSpPr/>
            <p:nvPr/>
          </p:nvSpPr>
          <p:spPr>
            <a:xfrm>
              <a:off x="1789829" y="5366333"/>
              <a:ext cx="1075690" cy="1075690"/>
            </a:xfrm>
            <a:custGeom>
              <a:avLst/>
              <a:gdLst/>
              <a:ahLst/>
              <a:cxnLst/>
              <a:rect l="l" t="t" r="r" b="b"/>
              <a:pathLst>
                <a:path w="1075689" h="1075689">
                  <a:moveTo>
                    <a:pt x="538816" y="0"/>
                  </a:moveTo>
                  <a:lnTo>
                    <a:pt x="0" y="538815"/>
                  </a:lnTo>
                  <a:lnTo>
                    <a:pt x="536571" y="1075385"/>
                  </a:lnTo>
                  <a:lnTo>
                    <a:pt x="1075386" y="536570"/>
                  </a:lnTo>
                  <a:lnTo>
                    <a:pt x="538816" y="0"/>
                  </a:lnTo>
                  <a:close/>
                </a:path>
              </a:pathLst>
            </a:custGeom>
            <a:solidFill>
              <a:srgbClr val="EE5612">
                <a:alpha val="39999"/>
              </a:srgbClr>
            </a:solidFill>
          </p:spPr>
          <p:txBody>
            <a:bodyPr wrap="square" lIns="0" tIns="0" rIns="0" bIns="0" rtlCol="0"/>
            <a:lstStyle/>
            <a:p>
              <a:endParaRPr/>
            </a:p>
          </p:txBody>
        </p:sp>
        <p:sp>
          <p:nvSpPr>
            <p:cNvPr id="14" name="object 14"/>
            <p:cNvSpPr/>
            <p:nvPr/>
          </p:nvSpPr>
          <p:spPr>
            <a:xfrm>
              <a:off x="1789831" y="5366333"/>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2861679" y="5366333"/>
              <a:ext cx="1075690" cy="1075690"/>
            </a:xfrm>
            <a:custGeom>
              <a:avLst/>
              <a:gdLst/>
              <a:ahLst/>
              <a:cxnLst/>
              <a:rect l="l" t="t" r="r" b="b"/>
              <a:pathLst>
                <a:path w="1075689" h="1075689">
                  <a:moveTo>
                    <a:pt x="538815" y="0"/>
                  </a:moveTo>
                  <a:lnTo>
                    <a:pt x="0" y="538815"/>
                  </a:lnTo>
                  <a:lnTo>
                    <a:pt x="536569" y="1075385"/>
                  </a:lnTo>
                  <a:lnTo>
                    <a:pt x="1075386" y="536570"/>
                  </a:lnTo>
                  <a:lnTo>
                    <a:pt x="538815" y="0"/>
                  </a:lnTo>
                  <a:close/>
                </a:path>
              </a:pathLst>
            </a:custGeom>
            <a:solidFill>
              <a:srgbClr val="EE5612">
                <a:alpha val="39999"/>
              </a:srgbClr>
            </a:solidFill>
          </p:spPr>
          <p:txBody>
            <a:bodyPr wrap="square" lIns="0" tIns="0" rIns="0" bIns="0" rtlCol="0"/>
            <a:lstStyle/>
            <a:p>
              <a:endParaRPr/>
            </a:p>
          </p:txBody>
        </p:sp>
        <p:sp>
          <p:nvSpPr>
            <p:cNvPr id="16" name="object 16"/>
            <p:cNvSpPr/>
            <p:nvPr/>
          </p:nvSpPr>
          <p:spPr>
            <a:xfrm>
              <a:off x="2861679" y="5366332"/>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7" name="object 17"/>
            <p:cNvSpPr/>
            <p:nvPr/>
          </p:nvSpPr>
          <p:spPr>
            <a:xfrm>
              <a:off x="3928479" y="5366333"/>
              <a:ext cx="1075690" cy="1075690"/>
            </a:xfrm>
            <a:custGeom>
              <a:avLst/>
              <a:gdLst/>
              <a:ahLst/>
              <a:cxnLst/>
              <a:rect l="l" t="t" r="r" b="b"/>
              <a:pathLst>
                <a:path w="1075689" h="1075689">
                  <a:moveTo>
                    <a:pt x="538815" y="0"/>
                  </a:moveTo>
                  <a:lnTo>
                    <a:pt x="0" y="538815"/>
                  </a:lnTo>
                  <a:lnTo>
                    <a:pt x="536569" y="1075385"/>
                  </a:lnTo>
                  <a:lnTo>
                    <a:pt x="1075386" y="536570"/>
                  </a:lnTo>
                  <a:lnTo>
                    <a:pt x="538815" y="0"/>
                  </a:lnTo>
                  <a:close/>
                </a:path>
              </a:pathLst>
            </a:custGeom>
            <a:solidFill>
              <a:srgbClr val="EE5612">
                <a:alpha val="39999"/>
              </a:srgbClr>
            </a:solidFill>
          </p:spPr>
          <p:txBody>
            <a:bodyPr wrap="square" lIns="0" tIns="0" rIns="0" bIns="0" rtlCol="0"/>
            <a:lstStyle/>
            <a:p>
              <a:endParaRPr/>
            </a:p>
          </p:txBody>
        </p:sp>
        <p:sp>
          <p:nvSpPr>
            <p:cNvPr id="18" name="object 18"/>
            <p:cNvSpPr/>
            <p:nvPr/>
          </p:nvSpPr>
          <p:spPr>
            <a:xfrm>
              <a:off x="3928479" y="5366333"/>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19" name="object 19"/>
            <p:cNvSpPr/>
            <p:nvPr/>
          </p:nvSpPr>
          <p:spPr>
            <a:xfrm>
              <a:off x="4995279" y="5366333"/>
              <a:ext cx="1075690" cy="1075690"/>
            </a:xfrm>
            <a:custGeom>
              <a:avLst/>
              <a:gdLst/>
              <a:ahLst/>
              <a:cxnLst/>
              <a:rect l="l" t="t" r="r" b="b"/>
              <a:pathLst>
                <a:path w="1075689" h="1075689">
                  <a:moveTo>
                    <a:pt x="538815" y="0"/>
                  </a:moveTo>
                  <a:lnTo>
                    <a:pt x="0" y="538815"/>
                  </a:lnTo>
                  <a:lnTo>
                    <a:pt x="536569" y="1075385"/>
                  </a:lnTo>
                  <a:lnTo>
                    <a:pt x="1075386" y="536570"/>
                  </a:lnTo>
                  <a:lnTo>
                    <a:pt x="538815" y="0"/>
                  </a:lnTo>
                  <a:close/>
                </a:path>
              </a:pathLst>
            </a:custGeom>
            <a:solidFill>
              <a:srgbClr val="EE5612">
                <a:alpha val="39999"/>
              </a:srgbClr>
            </a:solidFill>
          </p:spPr>
          <p:txBody>
            <a:bodyPr wrap="square" lIns="0" tIns="0" rIns="0" bIns="0" rtlCol="0"/>
            <a:lstStyle/>
            <a:p>
              <a:endParaRPr/>
            </a:p>
          </p:txBody>
        </p:sp>
        <p:sp>
          <p:nvSpPr>
            <p:cNvPr id="20" name="object 20"/>
            <p:cNvSpPr/>
            <p:nvPr/>
          </p:nvSpPr>
          <p:spPr>
            <a:xfrm>
              <a:off x="4995279" y="5366332"/>
              <a:ext cx="1075690" cy="1075690"/>
            </a:xfrm>
            <a:custGeom>
              <a:avLst/>
              <a:gdLst/>
              <a:ahLst/>
              <a:cxnLst/>
              <a:rect l="l" t="t" r="r" b="b"/>
              <a:pathLst>
                <a:path w="1075689" h="1075689">
                  <a:moveTo>
                    <a:pt x="538815" y="0"/>
                  </a:moveTo>
                  <a:lnTo>
                    <a:pt x="1075385" y="536570"/>
                  </a:lnTo>
                  <a:lnTo>
                    <a:pt x="536569" y="1075385"/>
                  </a:lnTo>
                  <a:lnTo>
                    <a:pt x="0" y="538815"/>
                  </a:lnTo>
                  <a:lnTo>
                    <a:pt x="538815" y="0"/>
                  </a:lnTo>
                  <a:close/>
                </a:path>
              </a:pathLst>
            </a:custGeom>
            <a:ln w="12700">
              <a:solidFill>
                <a:srgbClr val="000000"/>
              </a:solidFill>
            </a:ln>
          </p:spPr>
          <p:txBody>
            <a:bodyPr wrap="square" lIns="0" tIns="0" rIns="0" bIns="0" rtlCol="0"/>
            <a:lstStyle/>
            <a:p>
              <a:endParaRPr/>
            </a:p>
          </p:txBody>
        </p:sp>
      </p:grpSp>
      <p:sp>
        <p:nvSpPr>
          <p:cNvPr id="21" name="object 21"/>
          <p:cNvSpPr txBox="1">
            <a:spLocks noGrp="1"/>
          </p:cNvSpPr>
          <p:nvPr>
            <p:ph type="title"/>
          </p:nvPr>
        </p:nvSpPr>
        <p:spPr>
          <a:xfrm>
            <a:off x="846836" y="989584"/>
            <a:ext cx="3006090" cy="665480"/>
          </a:xfrm>
          <a:prstGeom prst="rect">
            <a:avLst/>
          </a:prstGeom>
        </p:spPr>
        <p:txBody>
          <a:bodyPr vert="horz" wrap="square" lIns="0" tIns="12700" rIns="0" bIns="0" rtlCol="0">
            <a:spAutoFit/>
          </a:bodyPr>
          <a:lstStyle/>
          <a:p>
            <a:pPr marL="12700">
              <a:lnSpc>
                <a:spcPct val="100000"/>
              </a:lnSpc>
              <a:spcBef>
                <a:spcPts val="100"/>
              </a:spcBef>
            </a:pPr>
            <a:r>
              <a:rPr spc="65" dirty="0"/>
              <a:t>CKY</a:t>
            </a:r>
            <a:r>
              <a:rPr spc="-30" dirty="0"/>
              <a:t> </a:t>
            </a:r>
            <a:r>
              <a:rPr spc="95" dirty="0"/>
              <a:t>Parsing</a:t>
            </a:r>
          </a:p>
        </p:txBody>
      </p:sp>
      <p:sp>
        <p:nvSpPr>
          <p:cNvPr id="22" name="object 22"/>
          <p:cNvSpPr txBox="1"/>
          <p:nvPr/>
        </p:nvSpPr>
        <p:spPr>
          <a:xfrm>
            <a:off x="817746" y="1845748"/>
            <a:ext cx="7514590" cy="2179320"/>
          </a:xfrm>
          <a:prstGeom prst="rect">
            <a:avLst/>
          </a:prstGeom>
        </p:spPr>
        <p:txBody>
          <a:bodyPr vert="horz" wrap="square" lIns="0" tIns="6985" rIns="0" bIns="0" rtlCol="0">
            <a:spAutoFit/>
          </a:bodyPr>
          <a:lstStyle/>
          <a:p>
            <a:pPr marL="149225" marR="498475" indent="-137160">
              <a:lnSpc>
                <a:spcPct val="101899"/>
              </a:lnSpc>
              <a:spcBef>
                <a:spcPts val="55"/>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input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length</a:t>
            </a:r>
            <a:r>
              <a:rPr sz="1800" spc="5" dirty="0">
                <a:solidFill>
                  <a:srgbClr val="595959"/>
                </a:solidFill>
                <a:latin typeface="Times New Roman"/>
                <a:cs typeface="Times New Roman"/>
              </a:rPr>
              <a:t> </a:t>
            </a:r>
            <a:r>
              <a:rPr sz="1800" i="1" dirty="0">
                <a:solidFill>
                  <a:srgbClr val="595959"/>
                </a:solidFill>
                <a:latin typeface="Times New Roman"/>
                <a:cs typeface="Times New Roman"/>
              </a:rPr>
              <a:t>n</a:t>
            </a:r>
            <a:r>
              <a:rPr sz="1800" dirty="0">
                <a:solidFill>
                  <a:srgbClr val="595959"/>
                </a:solidFill>
                <a:latin typeface="Times New Roman"/>
                <a:cs typeface="Times New Roman"/>
              </a:rPr>
              <a:t>, </a:t>
            </a:r>
            <a:r>
              <a:rPr sz="1800" spc="-5" dirty="0">
                <a:solidFill>
                  <a:srgbClr val="595959"/>
                </a:solidFill>
                <a:latin typeface="Times New Roman"/>
                <a:cs typeface="Times New Roman"/>
              </a:rPr>
              <a:t>fills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parse</a:t>
            </a:r>
            <a:r>
              <a:rPr sz="1800" dirty="0">
                <a:solidFill>
                  <a:srgbClr val="595959"/>
                </a:solidFill>
                <a:latin typeface="Times New Roman"/>
                <a:cs typeface="Times New Roman"/>
              </a:rPr>
              <a:t> </a:t>
            </a:r>
            <a:r>
              <a:rPr sz="1800" spc="-5" dirty="0">
                <a:solidFill>
                  <a:srgbClr val="595959"/>
                </a:solidFill>
                <a:latin typeface="Times New Roman"/>
                <a:cs typeface="Times New Roman"/>
              </a:rPr>
              <a:t>table</a:t>
            </a:r>
            <a:r>
              <a:rPr sz="1800" dirty="0">
                <a:solidFill>
                  <a:srgbClr val="595959"/>
                </a:solidFill>
                <a:latin typeface="Times New Roman"/>
                <a:cs typeface="Times New Roman"/>
              </a:rPr>
              <a:t> </a:t>
            </a:r>
            <a:r>
              <a:rPr sz="1800" spc="-5" dirty="0">
                <a:solidFill>
                  <a:srgbClr val="595959"/>
                </a:solidFill>
                <a:latin typeface="Times New Roman"/>
                <a:cs typeface="Times New Roman"/>
              </a:rPr>
              <a:t>triangle</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size</a:t>
            </a:r>
            <a:r>
              <a:rPr sz="1800" dirty="0">
                <a:solidFill>
                  <a:srgbClr val="595959"/>
                </a:solidFill>
                <a:latin typeface="Times New Roman"/>
                <a:cs typeface="Times New Roman"/>
              </a:rPr>
              <a:t> (</a:t>
            </a:r>
            <a:r>
              <a:rPr sz="1800" i="1" dirty="0">
                <a:solidFill>
                  <a:srgbClr val="595959"/>
                </a:solidFill>
                <a:latin typeface="Times New Roman"/>
                <a:cs typeface="Times New Roman"/>
              </a:rPr>
              <a:t>n, n</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where each </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element</a:t>
            </a:r>
            <a:r>
              <a:rPr sz="1800" spc="5" dirty="0">
                <a:solidFill>
                  <a:srgbClr val="595959"/>
                </a:solidFill>
                <a:latin typeface="Times New Roman"/>
                <a:cs typeface="Times New Roman"/>
              </a:rPr>
              <a:t> </a:t>
            </a:r>
            <a:r>
              <a:rPr sz="1800" dirty="0">
                <a:solidFill>
                  <a:srgbClr val="595959"/>
                </a:solidFill>
                <a:latin typeface="Times New Roman"/>
                <a:cs typeface="Times New Roman"/>
              </a:rPr>
              <a:t>has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non-terminal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production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representing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span</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text</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position</a:t>
            </a:r>
            <a:r>
              <a:rPr sz="1800" spc="-10" dirty="0">
                <a:solidFill>
                  <a:srgbClr val="595959"/>
                </a:solidFill>
                <a:latin typeface="Times New Roman"/>
                <a:cs typeface="Times New Roman"/>
              </a:rPr>
              <a:t> </a:t>
            </a:r>
            <a:r>
              <a:rPr sz="1800" i="1" dirty="0">
                <a:solidFill>
                  <a:srgbClr val="595959"/>
                </a:solidFill>
                <a:latin typeface="Times New Roman"/>
                <a:cs typeface="Times New Roman"/>
              </a:rPr>
              <a:t>i</a:t>
            </a:r>
            <a:r>
              <a:rPr sz="1800" i="1"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i="1" spc="-5" dirty="0">
                <a:solidFill>
                  <a:srgbClr val="595959"/>
                </a:solidFill>
                <a:latin typeface="Times New Roman"/>
                <a:cs typeface="Times New Roman"/>
              </a:rPr>
              <a:t>j</a:t>
            </a:r>
            <a:r>
              <a:rPr sz="1800" spc="-5" dirty="0">
                <a:solidFill>
                  <a:srgbClr val="595959"/>
                </a:solidFill>
                <a:latin typeface="Times New Roman"/>
                <a:cs typeface="Times New Roman"/>
              </a:rPr>
              <a:t>.</a:t>
            </a:r>
            <a:endParaRPr sz="1800">
              <a:latin typeface="Times New Roman"/>
              <a:cs typeface="Times New Roman"/>
            </a:endParaRPr>
          </a:p>
          <a:p>
            <a:pPr marL="195580">
              <a:lnSpc>
                <a:spcPct val="100000"/>
              </a:lnSpc>
              <a:spcBef>
                <a:spcPts val="5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Cells 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first (bottom)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layer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describe</a:t>
            </a:r>
            <a:r>
              <a:rPr sz="1800" dirty="0">
                <a:solidFill>
                  <a:srgbClr val="595959"/>
                </a:solidFill>
                <a:latin typeface="Times New Roman"/>
                <a:cs typeface="Times New Roman"/>
              </a:rPr>
              <a:t> </a:t>
            </a:r>
            <a:r>
              <a:rPr sz="1800" spc="-5" dirty="0">
                <a:solidFill>
                  <a:srgbClr val="595959"/>
                </a:solidFill>
                <a:latin typeface="Times New Roman"/>
                <a:cs typeface="Times New Roman"/>
              </a:rPr>
              <a:t>trees</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single</a:t>
            </a:r>
            <a:r>
              <a:rPr sz="1800" dirty="0">
                <a:solidFill>
                  <a:srgbClr val="595959"/>
                </a:solidFill>
                <a:latin typeface="Times New Roman"/>
                <a:cs typeface="Times New Roman"/>
              </a:rPr>
              <a:t> words</a:t>
            </a:r>
            <a:endParaRPr sz="1800">
              <a:latin typeface="Times New Roman"/>
              <a:cs typeface="Times New Roman"/>
            </a:endParaRPr>
          </a:p>
          <a:p>
            <a:pPr marL="332740" marR="5080" indent="-137160">
              <a:lnSpc>
                <a:spcPts val="2100"/>
              </a:lnSpc>
              <a:spcBef>
                <a:spcPts val="7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Cells</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second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layer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describes</a:t>
            </a:r>
            <a:r>
              <a:rPr sz="1800" dirty="0">
                <a:solidFill>
                  <a:srgbClr val="595959"/>
                </a:solidFill>
                <a:latin typeface="Times New Roman"/>
                <a:cs typeface="Times New Roman"/>
              </a:rPr>
              <a:t> how</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rewrite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rules</a:t>
            </a:r>
            <a:r>
              <a:rPr sz="1800" dirty="0">
                <a:solidFill>
                  <a:srgbClr val="595959"/>
                </a:solidFill>
                <a:latin typeface="Times New Roman"/>
                <a:cs typeface="Times New Roman"/>
              </a:rPr>
              <a:t> can</a:t>
            </a:r>
            <a:r>
              <a:rPr sz="1800" spc="10"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combine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trees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in the</a:t>
            </a:r>
            <a:r>
              <a:rPr sz="1800" dirty="0">
                <a:solidFill>
                  <a:srgbClr val="595959"/>
                </a:solidFill>
                <a:latin typeface="Times New Roman"/>
                <a:cs typeface="Times New Roman"/>
              </a:rPr>
              <a:t> </a:t>
            </a:r>
            <a:r>
              <a:rPr sz="1800" spc="-5" dirty="0">
                <a:solidFill>
                  <a:srgbClr val="595959"/>
                </a:solidFill>
                <a:latin typeface="Times New Roman"/>
                <a:cs typeface="Times New Roman"/>
              </a:rPr>
              <a:t>first layer</a:t>
            </a:r>
            <a:r>
              <a:rPr sz="1800" dirty="0">
                <a:solidFill>
                  <a:srgbClr val="595959"/>
                </a:solidFill>
                <a:latin typeface="Times New Roman"/>
                <a:cs typeface="Times New Roman"/>
              </a:rPr>
              <a:t> for </a:t>
            </a:r>
            <a:r>
              <a:rPr sz="1800" spc="-5" dirty="0">
                <a:solidFill>
                  <a:srgbClr val="595959"/>
                </a:solidFill>
                <a:latin typeface="Times New Roman"/>
                <a:cs typeface="Times New Roman"/>
              </a:rPr>
              <a:t>trees with</a:t>
            </a:r>
            <a:r>
              <a:rPr sz="1800" dirty="0">
                <a:solidFill>
                  <a:srgbClr val="595959"/>
                </a:solidFill>
                <a:latin typeface="Times New Roman"/>
                <a:cs typeface="Times New Roman"/>
              </a:rPr>
              <a:t> </a:t>
            </a:r>
            <a:r>
              <a:rPr sz="1800" spc="-5" dirty="0">
                <a:solidFill>
                  <a:srgbClr val="595959"/>
                </a:solidFill>
                <a:latin typeface="Times New Roman"/>
                <a:cs typeface="Times New Roman"/>
              </a:rPr>
              <a:t>two</a:t>
            </a:r>
            <a:r>
              <a:rPr sz="1800" dirty="0">
                <a:solidFill>
                  <a:srgbClr val="595959"/>
                </a:solidFill>
                <a:latin typeface="Times New Roman"/>
                <a:cs typeface="Times New Roman"/>
              </a:rPr>
              <a:t> words</a:t>
            </a:r>
            <a:endParaRPr sz="1800">
              <a:latin typeface="Times New Roman"/>
              <a:cs typeface="Times New Roman"/>
            </a:endParaRPr>
          </a:p>
          <a:p>
            <a:pPr marL="195580">
              <a:lnSpc>
                <a:spcPct val="100000"/>
              </a:lnSpc>
              <a:spcBef>
                <a:spcPts val="58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Etc.</a:t>
            </a:r>
            <a:endParaRPr sz="1800">
              <a:latin typeface="Times New Roman"/>
              <a:cs typeface="Times New Roman"/>
            </a:endParaRPr>
          </a:p>
        </p:txBody>
      </p:sp>
      <p:sp>
        <p:nvSpPr>
          <p:cNvPr id="23" name="object 23"/>
          <p:cNvSpPr txBox="1"/>
          <p:nvPr/>
        </p:nvSpPr>
        <p:spPr>
          <a:xfrm>
            <a:off x="693330" y="4310922"/>
            <a:ext cx="1231900" cy="579120"/>
          </a:xfrm>
          <a:prstGeom prst="rect">
            <a:avLst/>
          </a:prstGeom>
        </p:spPr>
        <p:txBody>
          <a:bodyPr vert="horz" wrap="square" lIns="0" tIns="6985" rIns="0" bIns="0" rtlCol="0">
            <a:spAutoFit/>
          </a:bodyPr>
          <a:lstStyle/>
          <a:p>
            <a:pPr marL="12700" marR="5080">
              <a:lnSpc>
                <a:spcPct val="101899"/>
              </a:lnSpc>
              <a:spcBef>
                <a:spcPts val="55"/>
              </a:spcBef>
            </a:pPr>
            <a:r>
              <a:rPr sz="1800" dirty="0">
                <a:solidFill>
                  <a:srgbClr val="595959"/>
                </a:solidFill>
                <a:latin typeface="Times New Roman"/>
                <a:cs typeface="Times New Roman"/>
              </a:rPr>
              <a:t>Each</a:t>
            </a:r>
            <a:r>
              <a:rPr sz="1800" spc="-45" dirty="0">
                <a:solidFill>
                  <a:srgbClr val="595959"/>
                </a:solidFill>
                <a:latin typeface="Times New Roman"/>
                <a:cs typeface="Times New Roman"/>
              </a:rPr>
              <a:t> </a:t>
            </a:r>
            <a:r>
              <a:rPr sz="1800" spc="-5" dirty="0">
                <a:solidFill>
                  <a:srgbClr val="595959"/>
                </a:solidFill>
                <a:latin typeface="Times New Roman"/>
                <a:cs typeface="Times New Roman"/>
              </a:rPr>
              <a:t>cell</a:t>
            </a:r>
            <a:r>
              <a:rPr sz="1800" spc="-45" dirty="0">
                <a:solidFill>
                  <a:srgbClr val="595959"/>
                </a:solidFill>
                <a:latin typeface="Times New Roman"/>
                <a:cs typeface="Times New Roman"/>
              </a:rPr>
              <a:t> </a:t>
            </a:r>
            <a:r>
              <a:rPr sz="1800" dirty="0">
                <a:solidFill>
                  <a:srgbClr val="595959"/>
                </a:solidFill>
                <a:latin typeface="Times New Roman"/>
                <a:cs typeface="Times New Roman"/>
              </a:rPr>
              <a:t>has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rules</a:t>
            </a:r>
            <a:r>
              <a:rPr sz="1800" spc="-20" dirty="0">
                <a:solidFill>
                  <a:srgbClr val="595959"/>
                </a:solidFill>
                <a:latin typeface="Times New Roman"/>
                <a:cs typeface="Times New Roman"/>
              </a:rPr>
              <a:t> </a:t>
            </a:r>
            <a:r>
              <a:rPr sz="1800" dirty="0">
                <a:solidFill>
                  <a:srgbClr val="595959"/>
                </a:solidFill>
                <a:latin typeface="Times New Roman"/>
                <a:cs typeface="Times New Roman"/>
              </a:rPr>
              <a:t>for:</a:t>
            </a:r>
            <a:endParaRPr sz="1800">
              <a:latin typeface="Times New Roman"/>
              <a:cs typeface="Times New Roman"/>
            </a:endParaRPr>
          </a:p>
        </p:txBody>
      </p:sp>
      <p:grpSp>
        <p:nvGrpSpPr>
          <p:cNvPr id="24" name="object 24"/>
          <p:cNvGrpSpPr/>
          <p:nvPr/>
        </p:nvGrpSpPr>
        <p:grpSpPr>
          <a:xfrm>
            <a:off x="2321773" y="3747370"/>
            <a:ext cx="3221990" cy="2160905"/>
            <a:chOff x="2321773" y="3747370"/>
            <a:chExt cx="3221990" cy="2160905"/>
          </a:xfrm>
        </p:grpSpPr>
        <p:sp>
          <p:nvSpPr>
            <p:cNvPr id="25" name="object 25"/>
            <p:cNvSpPr/>
            <p:nvPr/>
          </p:nvSpPr>
          <p:spPr>
            <a:xfrm>
              <a:off x="2328123" y="4826478"/>
              <a:ext cx="1075690" cy="1075690"/>
            </a:xfrm>
            <a:custGeom>
              <a:avLst/>
              <a:gdLst/>
              <a:ahLst/>
              <a:cxnLst/>
              <a:rect l="l" t="t" r="r" b="b"/>
              <a:pathLst>
                <a:path w="1075689" h="1075689">
                  <a:moveTo>
                    <a:pt x="538815" y="0"/>
                  </a:moveTo>
                  <a:lnTo>
                    <a:pt x="0" y="538815"/>
                  </a:lnTo>
                  <a:lnTo>
                    <a:pt x="536571" y="1075385"/>
                  </a:lnTo>
                  <a:lnTo>
                    <a:pt x="1075386" y="536569"/>
                  </a:lnTo>
                  <a:lnTo>
                    <a:pt x="538815" y="0"/>
                  </a:lnTo>
                  <a:close/>
                </a:path>
              </a:pathLst>
            </a:custGeom>
            <a:solidFill>
              <a:srgbClr val="EE5612">
                <a:alpha val="59999"/>
              </a:srgbClr>
            </a:solidFill>
          </p:spPr>
          <p:txBody>
            <a:bodyPr wrap="square" lIns="0" tIns="0" rIns="0" bIns="0" rtlCol="0"/>
            <a:lstStyle/>
            <a:p>
              <a:endParaRPr/>
            </a:p>
          </p:txBody>
        </p:sp>
        <p:sp>
          <p:nvSpPr>
            <p:cNvPr id="26" name="object 26"/>
            <p:cNvSpPr/>
            <p:nvPr/>
          </p:nvSpPr>
          <p:spPr>
            <a:xfrm>
              <a:off x="2328123" y="4826478"/>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27" name="object 27"/>
            <p:cNvSpPr/>
            <p:nvPr/>
          </p:nvSpPr>
          <p:spPr>
            <a:xfrm>
              <a:off x="3394923" y="4826478"/>
              <a:ext cx="1075690" cy="1075690"/>
            </a:xfrm>
            <a:custGeom>
              <a:avLst/>
              <a:gdLst/>
              <a:ahLst/>
              <a:cxnLst/>
              <a:rect l="l" t="t" r="r" b="b"/>
              <a:pathLst>
                <a:path w="1075689" h="1075689">
                  <a:moveTo>
                    <a:pt x="538815" y="0"/>
                  </a:moveTo>
                  <a:lnTo>
                    <a:pt x="0" y="538815"/>
                  </a:lnTo>
                  <a:lnTo>
                    <a:pt x="536569" y="1075385"/>
                  </a:lnTo>
                  <a:lnTo>
                    <a:pt x="1075386" y="536569"/>
                  </a:lnTo>
                  <a:lnTo>
                    <a:pt x="538815" y="0"/>
                  </a:lnTo>
                  <a:close/>
                </a:path>
              </a:pathLst>
            </a:custGeom>
            <a:solidFill>
              <a:srgbClr val="EE5612">
                <a:alpha val="59999"/>
              </a:srgbClr>
            </a:solidFill>
          </p:spPr>
          <p:txBody>
            <a:bodyPr wrap="square" lIns="0" tIns="0" rIns="0" bIns="0" rtlCol="0"/>
            <a:lstStyle/>
            <a:p>
              <a:endParaRPr/>
            </a:p>
          </p:txBody>
        </p:sp>
        <p:sp>
          <p:nvSpPr>
            <p:cNvPr id="28" name="object 28"/>
            <p:cNvSpPr/>
            <p:nvPr/>
          </p:nvSpPr>
          <p:spPr>
            <a:xfrm>
              <a:off x="3394923" y="4826478"/>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29" name="object 29"/>
            <p:cNvSpPr/>
            <p:nvPr/>
          </p:nvSpPr>
          <p:spPr>
            <a:xfrm>
              <a:off x="4461723" y="4826478"/>
              <a:ext cx="1075690" cy="1075690"/>
            </a:xfrm>
            <a:custGeom>
              <a:avLst/>
              <a:gdLst/>
              <a:ahLst/>
              <a:cxnLst/>
              <a:rect l="l" t="t" r="r" b="b"/>
              <a:pathLst>
                <a:path w="1075689" h="1075689">
                  <a:moveTo>
                    <a:pt x="538815" y="0"/>
                  </a:moveTo>
                  <a:lnTo>
                    <a:pt x="0" y="538815"/>
                  </a:lnTo>
                  <a:lnTo>
                    <a:pt x="536569" y="1075385"/>
                  </a:lnTo>
                  <a:lnTo>
                    <a:pt x="1075386" y="536569"/>
                  </a:lnTo>
                  <a:lnTo>
                    <a:pt x="538815" y="0"/>
                  </a:lnTo>
                  <a:close/>
                </a:path>
              </a:pathLst>
            </a:custGeom>
            <a:solidFill>
              <a:srgbClr val="EE5612">
                <a:alpha val="59999"/>
              </a:srgbClr>
            </a:solidFill>
          </p:spPr>
          <p:txBody>
            <a:bodyPr wrap="square" lIns="0" tIns="0" rIns="0" bIns="0" rtlCol="0"/>
            <a:lstStyle/>
            <a:p>
              <a:endParaRPr/>
            </a:p>
          </p:txBody>
        </p:sp>
        <p:sp>
          <p:nvSpPr>
            <p:cNvPr id="30" name="object 30"/>
            <p:cNvSpPr/>
            <p:nvPr/>
          </p:nvSpPr>
          <p:spPr>
            <a:xfrm>
              <a:off x="4461723" y="4826478"/>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31" name="object 31"/>
            <p:cNvSpPr/>
            <p:nvPr/>
          </p:nvSpPr>
          <p:spPr>
            <a:xfrm>
              <a:off x="2865817" y="4287120"/>
              <a:ext cx="1075690" cy="1075690"/>
            </a:xfrm>
            <a:custGeom>
              <a:avLst/>
              <a:gdLst/>
              <a:ahLst/>
              <a:cxnLst/>
              <a:rect l="l" t="t" r="r" b="b"/>
              <a:pathLst>
                <a:path w="1075689" h="1075689">
                  <a:moveTo>
                    <a:pt x="538815" y="0"/>
                  </a:moveTo>
                  <a:lnTo>
                    <a:pt x="0" y="538815"/>
                  </a:lnTo>
                  <a:lnTo>
                    <a:pt x="536569" y="1075385"/>
                  </a:lnTo>
                  <a:lnTo>
                    <a:pt x="1075386" y="536569"/>
                  </a:lnTo>
                  <a:lnTo>
                    <a:pt x="538815" y="0"/>
                  </a:lnTo>
                  <a:close/>
                </a:path>
              </a:pathLst>
            </a:custGeom>
            <a:solidFill>
              <a:srgbClr val="EE5612">
                <a:alpha val="79998"/>
              </a:srgbClr>
            </a:solidFill>
          </p:spPr>
          <p:txBody>
            <a:bodyPr wrap="square" lIns="0" tIns="0" rIns="0" bIns="0" rtlCol="0"/>
            <a:lstStyle/>
            <a:p>
              <a:endParaRPr/>
            </a:p>
          </p:txBody>
        </p:sp>
        <p:sp>
          <p:nvSpPr>
            <p:cNvPr id="32" name="object 32"/>
            <p:cNvSpPr/>
            <p:nvPr/>
          </p:nvSpPr>
          <p:spPr>
            <a:xfrm>
              <a:off x="2865816" y="4287120"/>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33" name="object 33"/>
            <p:cNvSpPr/>
            <p:nvPr/>
          </p:nvSpPr>
          <p:spPr>
            <a:xfrm>
              <a:off x="3932617" y="4287120"/>
              <a:ext cx="1075690" cy="1075690"/>
            </a:xfrm>
            <a:custGeom>
              <a:avLst/>
              <a:gdLst/>
              <a:ahLst/>
              <a:cxnLst/>
              <a:rect l="l" t="t" r="r" b="b"/>
              <a:pathLst>
                <a:path w="1075689" h="1075689">
                  <a:moveTo>
                    <a:pt x="538815" y="0"/>
                  </a:moveTo>
                  <a:lnTo>
                    <a:pt x="0" y="538815"/>
                  </a:lnTo>
                  <a:lnTo>
                    <a:pt x="536569" y="1075385"/>
                  </a:lnTo>
                  <a:lnTo>
                    <a:pt x="1075386" y="536569"/>
                  </a:lnTo>
                  <a:lnTo>
                    <a:pt x="538815" y="0"/>
                  </a:lnTo>
                  <a:close/>
                </a:path>
              </a:pathLst>
            </a:custGeom>
            <a:solidFill>
              <a:srgbClr val="EE5612">
                <a:alpha val="79998"/>
              </a:srgbClr>
            </a:solidFill>
          </p:spPr>
          <p:txBody>
            <a:bodyPr wrap="square" lIns="0" tIns="0" rIns="0" bIns="0" rtlCol="0"/>
            <a:lstStyle/>
            <a:p>
              <a:endParaRPr/>
            </a:p>
          </p:txBody>
        </p:sp>
        <p:sp>
          <p:nvSpPr>
            <p:cNvPr id="34" name="object 34"/>
            <p:cNvSpPr/>
            <p:nvPr/>
          </p:nvSpPr>
          <p:spPr>
            <a:xfrm>
              <a:off x="3932617" y="4287120"/>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sp>
          <p:nvSpPr>
            <p:cNvPr id="35" name="object 35"/>
            <p:cNvSpPr/>
            <p:nvPr/>
          </p:nvSpPr>
          <p:spPr>
            <a:xfrm>
              <a:off x="3399217" y="3753720"/>
              <a:ext cx="1075690" cy="1075690"/>
            </a:xfrm>
            <a:custGeom>
              <a:avLst/>
              <a:gdLst/>
              <a:ahLst/>
              <a:cxnLst/>
              <a:rect l="l" t="t" r="r" b="b"/>
              <a:pathLst>
                <a:path w="1075689" h="1075689">
                  <a:moveTo>
                    <a:pt x="538815" y="0"/>
                  </a:moveTo>
                  <a:lnTo>
                    <a:pt x="0" y="538815"/>
                  </a:lnTo>
                  <a:lnTo>
                    <a:pt x="536569" y="1075385"/>
                  </a:lnTo>
                  <a:lnTo>
                    <a:pt x="1075386" y="536569"/>
                  </a:lnTo>
                  <a:lnTo>
                    <a:pt x="538815" y="0"/>
                  </a:lnTo>
                  <a:close/>
                </a:path>
              </a:pathLst>
            </a:custGeom>
            <a:solidFill>
              <a:srgbClr val="EE5612"/>
            </a:solidFill>
          </p:spPr>
          <p:txBody>
            <a:bodyPr wrap="square" lIns="0" tIns="0" rIns="0" bIns="0" rtlCol="0"/>
            <a:lstStyle/>
            <a:p>
              <a:endParaRPr/>
            </a:p>
          </p:txBody>
        </p:sp>
        <p:sp>
          <p:nvSpPr>
            <p:cNvPr id="36" name="object 36"/>
            <p:cNvSpPr/>
            <p:nvPr/>
          </p:nvSpPr>
          <p:spPr>
            <a:xfrm>
              <a:off x="3399217" y="3753720"/>
              <a:ext cx="1075690" cy="1075690"/>
            </a:xfrm>
            <a:custGeom>
              <a:avLst/>
              <a:gdLst/>
              <a:ahLst/>
              <a:cxnLst/>
              <a:rect l="l" t="t" r="r" b="b"/>
              <a:pathLst>
                <a:path w="1075689" h="1075689">
                  <a:moveTo>
                    <a:pt x="538815" y="0"/>
                  </a:moveTo>
                  <a:lnTo>
                    <a:pt x="1075385" y="536570"/>
                  </a:lnTo>
                  <a:lnTo>
                    <a:pt x="536570" y="1075385"/>
                  </a:lnTo>
                  <a:lnTo>
                    <a:pt x="0" y="538815"/>
                  </a:lnTo>
                  <a:lnTo>
                    <a:pt x="538815" y="0"/>
                  </a:lnTo>
                  <a:close/>
                </a:path>
              </a:pathLst>
            </a:custGeom>
            <a:ln w="12700">
              <a:solidFill>
                <a:srgbClr val="000000"/>
              </a:solidFill>
            </a:ln>
          </p:spPr>
          <p:txBody>
            <a:bodyPr wrap="square" lIns="0" tIns="0" rIns="0" bIns="0" rtlCol="0"/>
            <a:lstStyle/>
            <a:p>
              <a:endParaRPr/>
            </a:p>
          </p:txBody>
        </p:sp>
      </p:grpSp>
      <p:sp>
        <p:nvSpPr>
          <p:cNvPr id="37" name="object 37"/>
          <p:cNvSpPr txBox="1"/>
          <p:nvPr/>
        </p:nvSpPr>
        <p:spPr>
          <a:xfrm>
            <a:off x="2144547" y="5749126"/>
            <a:ext cx="3048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a:t>
            </a:r>
            <a:r>
              <a:rPr sz="1800" dirty="0">
                <a:solidFill>
                  <a:srgbClr val="595959"/>
                </a:solidFill>
                <a:latin typeface="Times New Roman"/>
                <a:cs typeface="Times New Roman"/>
              </a:rPr>
              <a:t>he</a:t>
            </a:r>
            <a:endParaRPr sz="1800">
              <a:latin typeface="Times New Roman"/>
              <a:cs typeface="Times New Roman"/>
            </a:endParaRPr>
          </a:p>
        </p:txBody>
      </p:sp>
      <p:sp>
        <p:nvSpPr>
          <p:cNvPr id="39" name="object 3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0" name="object 40"/>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6</a:t>
            </a:r>
          </a:p>
        </p:txBody>
      </p:sp>
      <p:sp>
        <p:nvSpPr>
          <p:cNvPr id="38" name="object 38"/>
          <p:cNvSpPr txBox="1"/>
          <p:nvPr/>
        </p:nvSpPr>
        <p:spPr>
          <a:xfrm>
            <a:off x="2445405" y="4617860"/>
            <a:ext cx="3432810" cy="1431290"/>
          </a:xfrm>
          <a:prstGeom prst="rect">
            <a:avLst/>
          </a:prstGeom>
        </p:spPr>
        <p:txBody>
          <a:bodyPr vert="horz" wrap="square" lIns="0" tIns="12700" rIns="0" bIns="0" rtlCol="0">
            <a:spAutoFit/>
          </a:bodyPr>
          <a:lstStyle/>
          <a:p>
            <a:pPr marL="78105">
              <a:lnSpc>
                <a:spcPct val="100000"/>
              </a:lnSpc>
              <a:spcBef>
                <a:spcPts val="100"/>
              </a:spcBef>
              <a:tabLst>
                <a:tab pos="1630045" algn="l"/>
              </a:tabLst>
            </a:pP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saw	</a:t>
            </a:r>
            <a:r>
              <a:rPr sz="2700" spc="-7" baseline="1543" dirty="0">
                <a:solidFill>
                  <a:srgbClr val="595959"/>
                </a:solidFill>
                <a:latin typeface="Times New Roman"/>
                <a:cs typeface="Times New Roman"/>
              </a:rPr>
              <a:t>man</a:t>
            </a:r>
            <a:r>
              <a:rPr sz="2700" spc="-15" baseline="1543" dirty="0">
                <a:solidFill>
                  <a:srgbClr val="595959"/>
                </a:solidFill>
                <a:latin typeface="Times New Roman"/>
                <a:cs typeface="Times New Roman"/>
              </a:rPr>
              <a:t> </a:t>
            </a:r>
            <a:r>
              <a:rPr sz="2700" spc="-7" baseline="1543" dirty="0">
                <a:solidFill>
                  <a:srgbClr val="595959"/>
                </a:solidFill>
                <a:latin typeface="Times New Roman"/>
                <a:cs typeface="Times New Roman"/>
              </a:rPr>
              <a:t>saw</a:t>
            </a:r>
            <a:r>
              <a:rPr sz="2700" spc="-15" baseline="1543" dirty="0">
                <a:solidFill>
                  <a:srgbClr val="595959"/>
                </a:solidFill>
                <a:latin typeface="Times New Roman"/>
                <a:cs typeface="Times New Roman"/>
              </a:rPr>
              <a:t> </a:t>
            </a:r>
            <a:r>
              <a:rPr sz="2700" spc="-7" baseline="1543" dirty="0">
                <a:solidFill>
                  <a:srgbClr val="595959"/>
                </a:solidFill>
                <a:latin typeface="Times New Roman"/>
                <a:cs typeface="Times New Roman"/>
              </a:rPr>
              <a:t>water</a:t>
            </a:r>
            <a:endParaRPr sz="2700" baseline="1543">
              <a:latin typeface="Times New Roman"/>
              <a:cs typeface="Times New Roman"/>
            </a:endParaRPr>
          </a:p>
          <a:p>
            <a:pPr marL="734060" marR="5080" indent="-721995">
              <a:lnSpc>
                <a:spcPts val="4510"/>
              </a:lnSpc>
              <a:spcBef>
                <a:spcPts val="229"/>
              </a:spcBef>
              <a:tabLst>
                <a:tab pos="1028065" algn="l"/>
                <a:tab pos="1985010" algn="l"/>
                <a:tab pos="2063114" algn="l"/>
                <a:tab pos="2912110" algn="l"/>
              </a:tabLst>
            </a:pP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man	man</a:t>
            </a:r>
            <a:r>
              <a:rPr sz="1800" dirty="0">
                <a:solidFill>
                  <a:srgbClr val="595959"/>
                </a:solidFill>
                <a:latin typeface="Times New Roman"/>
                <a:cs typeface="Times New Roman"/>
              </a:rPr>
              <a:t> </a:t>
            </a:r>
            <a:r>
              <a:rPr sz="1800" spc="-5" dirty="0">
                <a:solidFill>
                  <a:srgbClr val="595959"/>
                </a:solidFill>
                <a:latin typeface="Times New Roman"/>
                <a:cs typeface="Times New Roman"/>
              </a:rPr>
              <a:t>saw		saw</a:t>
            </a:r>
            <a:r>
              <a:rPr sz="1800" spc="440" dirty="0">
                <a:solidFill>
                  <a:srgbClr val="595959"/>
                </a:solidFill>
                <a:latin typeface="Times New Roman"/>
                <a:cs typeface="Times New Roman"/>
              </a:rPr>
              <a:t> </a:t>
            </a:r>
            <a:r>
              <a:rPr sz="1800" spc="-5" dirty="0">
                <a:solidFill>
                  <a:srgbClr val="595959"/>
                </a:solidFill>
                <a:latin typeface="Times New Roman"/>
                <a:cs typeface="Times New Roman"/>
              </a:rPr>
              <a:t>water </a:t>
            </a:r>
            <a:r>
              <a:rPr sz="1800" dirty="0">
                <a:solidFill>
                  <a:srgbClr val="595959"/>
                </a:solidFill>
                <a:latin typeface="Times New Roman"/>
                <a:cs typeface="Times New Roman"/>
              </a:rPr>
              <a:t> </a:t>
            </a:r>
            <a:r>
              <a:rPr sz="1800" spc="-5" dirty="0">
                <a:solidFill>
                  <a:srgbClr val="595959"/>
                </a:solidFill>
                <a:latin typeface="Times New Roman"/>
                <a:cs typeface="Times New Roman"/>
              </a:rPr>
              <a:t>m</a:t>
            </a:r>
            <a:r>
              <a:rPr sz="1800" dirty="0">
                <a:solidFill>
                  <a:srgbClr val="595959"/>
                </a:solidFill>
                <a:latin typeface="Times New Roman"/>
                <a:cs typeface="Times New Roman"/>
              </a:rPr>
              <a:t>an	</a:t>
            </a:r>
            <a:r>
              <a:rPr sz="1800" spc="-5" dirty="0">
                <a:solidFill>
                  <a:srgbClr val="595959"/>
                </a:solidFill>
                <a:latin typeface="Times New Roman"/>
                <a:cs typeface="Times New Roman"/>
              </a:rPr>
              <a:t>s</a:t>
            </a:r>
            <a:r>
              <a:rPr sz="1800" dirty="0">
                <a:solidFill>
                  <a:srgbClr val="595959"/>
                </a:solidFill>
                <a:latin typeface="Times New Roman"/>
                <a:cs typeface="Times New Roman"/>
              </a:rPr>
              <a:t>aw	wa</a:t>
            </a:r>
            <a:r>
              <a:rPr sz="1800" spc="-5" dirty="0">
                <a:solidFill>
                  <a:srgbClr val="595959"/>
                </a:solidFill>
                <a:latin typeface="Times New Roman"/>
                <a:cs typeface="Times New Roman"/>
              </a:rPr>
              <a:t>t</a:t>
            </a:r>
            <a:r>
              <a:rPr sz="1800" dirty="0">
                <a:solidFill>
                  <a:srgbClr val="595959"/>
                </a:solidFill>
                <a:latin typeface="Times New Roman"/>
                <a:cs typeface="Times New Roman"/>
              </a:rPr>
              <a:t>er</a:t>
            </a:r>
            <a:endParaRPr sz="18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48500" y="6454861"/>
            <a:ext cx="1992229" cy="302561"/>
          </a:xfrm>
          <a:prstGeom prst="rect">
            <a:avLst/>
          </a:prstGeom>
        </p:spPr>
      </p:pic>
      <p:graphicFrame>
        <p:nvGraphicFramePr>
          <p:cNvPr id="3" name="object 3"/>
          <p:cNvGraphicFramePr>
            <a:graphicFrameLocks noGrp="1"/>
          </p:cNvGraphicFramePr>
          <p:nvPr/>
        </p:nvGraphicFramePr>
        <p:xfrm>
          <a:off x="2882900" y="381000"/>
          <a:ext cx="6392545" cy="5313677"/>
        </p:xfrm>
        <a:graphic>
          <a:graphicData uri="http://schemas.openxmlformats.org/drawingml/2006/table">
            <a:tbl>
              <a:tblPr firstRow="1" bandRow="1">
                <a:tableStyleId>{2D5ABB26-0587-4C30-8999-92F81FD0307C}</a:tableStyleId>
              </a:tblPr>
              <a:tblGrid>
                <a:gridCol w="1729105">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49400">
                  <a:extLst>
                    <a:ext uri="{9D8B030D-6E8A-4147-A177-3AD203B41FA5}">
                      <a16:colId xmlns:a16="http://schemas.microsoft.com/office/drawing/2014/main" val="20003"/>
                    </a:ext>
                  </a:extLst>
                </a:gridCol>
              </a:tblGrid>
              <a:tr h="1320800">
                <a:tc>
                  <a:txBody>
                    <a:bodyPr/>
                    <a:lstStyle/>
                    <a:p>
                      <a:pPr marL="46990" marR="504190" algn="just">
                        <a:lnSpc>
                          <a:spcPts val="1900"/>
                        </a:lnSpc>
                        <a:spcBef>
                          <a:spcPts val="284"/>
                        </a:spcBef>
                      </a:pPr>
                      <a:r>
                        <a:rPr sz="1600" dirty="0">
                          <a:solidFill>
                            <a:srgbClr val="595959"/>
                          </a:solidFill>
                          <a:latin typeface="Times New Roman"/>
                          <a:cs typeface="Times New Roman"/>
                        </a:rPr>
                        <a:t>N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fish 0.2 </a:t>
                      </a:r>
                      <a:r>
                        <a:rPr sz="1600" spc="5" dirty="0">
                          <a:solidFill>
                            <a:srgbClr val="595959"/>
                          </a:solidFill>
                          <a:latin typeface="Times New Roman"/>
                          <a:cs typeface="Times New Roman"/>
                        </a:rPr>
                        <a:t> </a:t>
                      </a:r>
                      <a:r>
                        <a:rPr sz="1600" dirty="0">
                          <a:solidFill>
                            <a:srgbClr val="595959"/>
                          </a:solidFill>
                          <a:latin typeface="Times New Roman"/>
                          <a:cs typeface="Times New Roman"/>
                        </a:rPr>
                        <a:t>V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fish 0.6 </a:t>
                      </a:r>
                      <a:r>
                        <a:rPr sz="1600" spc="5" dirty="0">
                          <a:solidFill>
                            <a:srgbClr val="595959"/>
                          </a:solidFill>
                          <a:latin typeface="Times New Roman"/>
                          <a:cs typeface="Times New Roman"/>
                        </a:rPr>
                        <a:t> </a:t>
                      </a:r>
                      <a:r>
                        <a:rPr sz="1600" spc="-5" dirty="0">
                          <a:solidFill>
                            <a:srgbClr val="595959"/>
                          </a:solidFill>
                          <a:latin typeface="Times New Roman"/>
                          <a:cs typeface="Times New Roman"/>
                        </a:rPr>
                        <a:t>NP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N 0.14 </a:t>
                      </a:r>
                      <a:r>
                        <a:rPr sz="1600" spc="-385" dirty="0">
                          <a:solidFill>
                            <a:srgbClr val="595959"/>
                          </a:solidFill>
                          <a:latin typeface="Times New Roman"/>
                          <a:cs typeface="Times New Roman"/>
                        </a:rPr>
                        <a:t> </a:t>
                      </a:r>
                      <a:r>
                        <a:rPr sz="1600" spc="-5" dirty="0">
                          <a:solidFill>
                            <a:srgbClr val="595959"/>
                          </a:solidFill>
                          <a:latin typeface="Times New Roman"/>
                          <a:cs typeface="Times New Roman"/>
                        </a:rPr>
                        <a:t>VP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V 0.06 </a:t>
                      </a:r>
                      <a:r>
                        <a:rPr sz="1600" spc="-385" dirty="0">
                          <a:solidFill>
                            <a:srgbClr val="595959"/>
                          </a:solidFill>
                          <a:latin typeface="Times New Roman"/>
                          <a:cs typeface="Times New Roman"/>
                        </a:rPr>
                        <a:t> </a:t>
                      </a:r>
                      <a:r>
                        <a:rPr sz="1600" dirty="0">
                          <a:solidFill>
                            <a:srgbClr val="595959"/>
                          </a:solidFill>
                          <a:latin typeface="Times New Roman"/>
                          <a:cs typeface="Times New Roman"/>
                        </a:rPr>
                        <a:t>S</a:t>
                      </a:r>
                      <a:r>
                        <a:rPr sz="1600" spc="-40" dirty="0">
                          <a:solidFill>
                            <a:srgbClr val="595959"/>
                          </a:solidFill>
                          <a:latin typeface="Times New Roman"/>
                          <a:cs typeface="Times New Roman"/>
                        </a:rPr>
                        <a:t> </a:t>
                      </a:r>
                      <a:r>
                        <a:rPr sz="1600" spc="310" dirty="0">
                          <a:solidFill>
                            <a:srgbClr val="595959"/>
                          </a:solidFill>
                          <a:latin typeface="Symbol"/>
                          <a:cs typeface="Symbol"/>
                        </a:rPr>
                        <a:t></a:t>
                      </a:r>
                      <a:r>
                        <a:rPr sz="1600" spc="-65" dirty="0">
                          <a:solidFill>
                            <a:srgbClr val="595959"/>
                          </a:solidFill>
                          <a:latin typeface="Times New Roman"/>
                          <a:cs typeface="Times New Roman"/>
                        </a:rPr>
                        <a:t> </a:t>
                      </a:r>
                      <a:r>
                        <a:rPr sz="1600" spc="-5" dirty="0">
                          <a:solidFill>
                            <a:srgbClr val="595959"/>
                          </a:solidFill>
                          <a:latin typeface="Times New Roman"/>
                          <a:cs typeface="Times New Roman"/>
                        </a:rPr>
                        <a:t>VP</a:t>
                      </a:r>
                      <a:r>
                        <a:rPr sz="1600" spc="-95" dirty="0">
                          <a:solidFill>
                            <a:srgbClr val="595959"/>
                          </a:solidFill>
                          <a:latin typeface="Times New Roman"/>
                          <a:cs typeface="Times New Roman"/>
                        </a:rPr>
                        <a:t> </a:t>
                      </a:r>
                      <a:r>
                        <a:rPr sz="1600" dirty="0">
                          <a:solidFill>
                            <a:srgbClr val="595959"/>
                          </a:solidFill>
                          <a:latin typeface="Times New Roman"/>
                          <a:cs typeface="Times New Roman"/>
                        </a:rPr>
                        <a:t>0.006</a:t>
                      </a:r>
                      <a:endParaRPr sz="1600">
                        <a:latin typeface="Times New Roman"/>
                        <a:cs typeface="Times New Roman"/>
                      </a:endParaRPr>
                    </a:p>
                  </a:txBody>
                  <a:tcPr marL="0" marR="0" marT="3619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a:txBody>
                    <a:bodyPr/>
                    <a:lstStyle/>
                    <a:p>
                      <a:pPr marL="53340" marR="21590">
                        <a:lnSpc>
                          <a:spcPts val="1639"/>
                        </a:lnSpc>
                        <a:spcBef>
                          <a:spcPts val="204"/>
                        </a:spcBef>
                      </a:pPr>
                      <a:r>
                        <a:rPr sz="1400" dirty="0">
                          <a:solidFill>
                            <a:srgbClr val="595959"/>
                          </a:solidFill>
                          <a:latin typeface="Times New Roman"/>
                          <a:cs typeface="Times New Roman"/>
                        </a:rPr>
                        <a:t>NP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75640" marR="21590">
                        <a:lnSpc>
                          <a:spcPts val="1639"/>
                        </a:lnSpc>
                      </a:pPr>
                      <a:r>
                        <a:rPr sz="1400" dirty="0">
                          <a:solidFill>
                            <a:srgbClr val="595959"/>
                          </a:solidFill>
                          <a:latin typeface="Times New Roman"/>
                          <a:cs typeface="Times New Roman"/>
                        </a:rPr>
                        <a:t>0.0049</a:t>
                      </a:r>
                      <a:endParaRPr sz="1400">
                        <a:latin typeface="Times New Roman"/>
                        <a:cs typeface="Times New Roman"/>
                      </a:endParaRPr>
                    </a:p>
                    <a:p>
                      <a:pPr marL="53340" marR="21590">
                        <a:lnSpc>
                          <a:spcPct val="100000"/>
                        </a:lnSpc>
                        <a:spcBef>
                          <a:spcPts val="20"/>
                        </a:spcBef>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75640" marR="21590">
                        <a:lnSpc>
                          <a:spcPct val="100000"/>
                        </a:lnSpc>
                        <a:spcBef>
                          <a:spcPts val="20"/>
                        </a:spcBef>
                      </a:pPr>
                      <a:r>
                        <a:rPr sz="1400" dirty="0">
                          <a:solidFill>
                            <a:srgbClr val="595959"/>
                          </a:solidFill>
                          <a:latin typeface="Times New Roman"/>
                          <a:cs typeface="Times New Roman"/>
                        </a:rPr>
                        <a:t>0.105</a:t>
                      </a:r>
                      <a:endParaRPr sz="1400">
                        <a:latin typeface="Times New Roman"/>
                        <a:cs typeface="Times New Roman"/>
                      </a:endParaRPr>
                    </a:p>
                    <a:p>
                      <a:pPr marL="53340" marR="21590">
                        <a:lnSpc>
                          <a:spcPct val="100000"/>
                        </a:lnSpc>
                        <a:spcBef>
                          <a:spcPts val="20"/>
                        </a:spcBef>
                      </a:pPr>
                      <a:r>
                        <a:rPr sz="1400" dirty="0">
                          <a:solidFill>
                            <a:srgbClr val="595959"/>
                          </a:solidFill>
                          <a:latin typeface="Times New Roman"/>
                          <a:cs typeface="Times New Roman"/>
                        </a:rPr>
                        <a:t>S</a:t>
                      </a:r>
                      <a:r>
                        <a:rPr sz="1400" spc="-2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L="497840" marR="21590">
                        <a:lnSpc>
                          <a:spcPct val="100000"/>
                        </a:lnSpc>
                        <a:spcBef>
                          <a:spcPts val="20"/>
                        </a:spcBef>
                      </a:pPr>
                      <a:r>
                        <a:rPr sz="1400" dirty="0">
                          <a:solidFill>
                            <a:srgbClr val="595959"/>
                          </a:solidFill>
                          <a:latin typeface="Times New Roman"/>
                          <a:cs typeface="Times New Roman"/>
                        </a:rPr>
                        <a:t>0.0105</a:t>
                      </a:r>
                      <a:endParaRPr sz="1400">
                        <a:latin typeface="Times New Roman"/>
                        <a:cs typeface="Times New Roman"/>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a:txBody>
                    <a:bodyPr/>
                    <a:lstStyle/>
                    <a:p>
                      <a:pPr marL="46990">
                        <a:lnSpc>
                          <a:spcPts val="1639"/>
                        </a:lnSpc>
                        <a:spcBef>
                          <a:spcPts val="204"/>
                        </a:spcBef>
                      </a:pPr>
                      <a:r>
                        <a:rPr sz="1400" dirty="0">
                          <a:solidFill>
                            <a:srgbClr val="595959"/>
                          </a:solidFill>
                          <a:latin typeface="Times New Roman"/>
                          <a:cs typeface="Times New Roman"/>
                        </a:rPr>
                        <a:t>NP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580390">
                        <a:lnSpc>
                          <a:spcPts val="1639"/>
                        </a:lnSpc>
                      </a:pPr>
                      <a:r>
                        <a:rPr sz="1400" dirty="0">
                          <a:solidFill>
                            <a:srgbClr val="595959"/>
                          </a:solidFill>
                          <a:latin typeface="Times New Roman"/>
                          <a:cs typeface="Times New Roman"/>
                        </a:rPr>
                        <a:t>0.0000686</a:t>
                      </a:r>
                      <a:endParaRPr sz="1400">
                        <a:latin typeface="Times New Roman"/>
                        <a:cs typeface="Times New Roman"/>
                      </a:endParaRPr>
                    </a:p>
                    <a:p>
                      <a:pPr marL="46990">
                        <a:lnSpc>
                          <a:spcPct val="100000"/>
                        </a:lnSpc>
                        <a:spcBef>
                          <a:spcPts val="20"/>
                        </a:spcBef>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69290">
                        <a:lnSpc>
                          <a:spcPct val="100000"/>
                        </a:lnSpc>
                        <a:spcBef>
                          <a:spcPts val="20"/>
                        </a:spcBef>
                      </a:pPr>
                      <a:r>
                        <a:rPr sz="1400" dirty="0">
                          <a:solidFill>
                            <a:srgbClr val="595959"/>
                          </a:solidFill>
                          <a:latin typeface="Times New Roman"/>
                          <a:cs typeface="Times New Roman"/>
                        </a:rPr>
                        <a:t>0.00147</a:t>
                      </a:r>
                      <a:endParaRPr sz="1400">
                        <a:latin typeface="Times New Roman"/>
                        <a:cs typeface="Times New Roman"/>
                      </a:endParaRPr>
                    </a:p>
                    <a:p>
                      <a:pPr marL="46990">
                        <a:lnSpc>
                          <a:spcPct val="100000"/>
                        </a:lnSpc>
                        <a:spcBef>
                          <a:spcPts val="20"/>
                        </a:spcBef>
                      </a:pPr>
                      <a:r>
                        <a:rPr sz="1400" dirty="0">
                          <a:solidFill>
                            <a:srgbClr val="595959"/>
                          </a:solidFill>
                          <a:latin typeface="Times New Roman"/>
                          <a:cs typeface="Times New Roman"/>
                        </a:rPr>
                        <a:t>S</a:t>
                      </a:r>
                      <a:r>
                        <a:rPr sz="1400" spc="-5" dirty="0">
                          <a:solidFill>
                            <a:srgbClr val="595959"/>
                          </a:solidFill>
                          <a:latin typeface="Times New Roman"/>
                          <a:cs typeface="Times New Roman"/>
                        </a:rPr>
                        <a:t> </a:t>
                      </a:r>
                      <a:r>
                        <a:rPr sz="1400" dirty="0">
                          <a:solidFill>
                            <a:srgbClr val="595959"/>
                          </a:solidFill>
                          <a:latin typeface="Symbol"/>
                          <a:cs typeface="Symbol"/>
                        </a:rPr>
                        <a:t></a:t>
                      </a:r>
                      <a:r>
                        <a:rPr sz="1400" spc="5" dirty="0">
                          <a:solidFill>
                            <a:srgbClr val="595959"/>
                          </a:solidFill>
                          <a:latin typeface="Times New Roman"/>
                          <a:cs typeface="Times New Roman"/>
                        </a:rPr>
                        <a:t> </a:t>
                      </a:r>
                      <a:r>
                        <a:rPr sz="1400" dirty="0">
                          <a:solidFill>
                            <a:srgbClr val="595959"/>
                          </a:solidFill>
                          <a:latin typeface="Times New Roman"/>
                          <a:cs typeface="Times New Roman"/>
                        </a:rPr>
                        <a:t>NP</a:t>
                      </a:r>
                      <a:r>
                        <a:rPr sz="1400" spc="-8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L="491490">
                        <a:lnSpc>
                          <a:spcPct val="100000"/>
                        </a:lnSpc>
                        <a:spcBef>
                          <a:spcPts val="20"/>
                        </a:spcBef>
                      </a:pPr>
                      <a:r>
                        <a:rPr sz="1400" dirty="0">
                          <a:solidFill>
                            <a:srgbClr val="595959"/>
                          </a:solidFill>
                          <a:latin typeface="Times New Roman"/>
                          <a:cs typeface="Times New Roman"/>
                        </a:rPr>
                        <a:t>0.000882</a:t>
                      </a:r>
                      <a:endParaRPr sz="1400">
                        <a:latin typeface="Times New Roman"/>
                        <a:cs typeface="Times New Roman"/>
                      </a:endParaRPr>
                    </a:p>
                  </a:txBody>
                  <a:tcPr marL="0" marR="0" marT="2603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a:txBody>
                    <a:bodyPr/>
                    <a:lstStyle/>
                    <a:p>
                      <a:pPr marL="318135" marR="200660" indent="-266700">
                        <a:lnSpc>
                          <a:spcPts val="1600"/>
                        </a:lnSpc>
                        <a:spcBef>
                          <a:spcPts val="325"/>
                        </a:spcBef>
                      </a:pPr>
                      <a:r>
                        <a:rPr sz="1400" dirty="0">
                          <a:solidFill>
                            <a:srgbClr val="595959"/>
                          </a:solidFill>
                          <a:latin typeface="Times New Roman"/>
                          <a:cs typeface="Times New Roman"/>
                        </a:rPr>
                        <a:t>NP </a:t>
                      </a:r>
                      <a:r>
                        <a:rPr sz="1400" spc="275" dirty="0">
                          <a:solidFill>
                            <a:srgbClr val="595959"/>
                          </a:solidFill>
                          <a:latin typeface="Symbol"/>
                          <a:cs typeface="Symbol"/>
                        </a:rPr>
                        <a:t></a:t>
                      </a:r>
                      <a:r>
                        <a:rPr sz="1400" spc="275" dirty="0">
                          <a:solidFill>
                            <a:srgbClr val="595959"/>
                          </a:solidFill>
                          <a:latin typeface="Times New Roman"/>
                          <a:cs typeface="Times New Roman"/>
                        </a:rPr>
                        <a:t> </a:t>
                      </a:r>
                      <a:r>
                        <a:rPr sz="1400" dirty="0">
                          <a:solidFill>
                            <a:srgbClr val="595959"/>
                          </a:solidFill>
                          <a:latin typeface="Times New Roman"/>
                          <a:cs typeface="Times New Roman"/>
                        </a:rPr>
                        <a:t>NP NP </a:t>
                      </a:r>
                      <a:r>
                        <a:rPr sz="1400" spc="5" dirty="0">
                          <a:solidFill>
                            <a:srgbClr val="595959"/>
                          </a:solidFill>
                          <a:latin typeface="Times New Roman"/>
                          <a:cs typeface="Times New Roman"/>
                        </a:rPr>
                        <a:t> </a:t>
                      </a:r>
                      <a:r>
                        <a:rPr sz="1400" dirty="0">
                          <a:solidFill>
                            <a:srgbClr val="595959"/>
                          </a:solidFill>
                          <a:latin typeface="Times New Roman"/>
                          <a:cs typeface="Times New Roman"/>
                        </a:rPr>
                        <a:t>0.0000009604</a:t>
                      </a:r>
                      <a:endParaRPr sz="1400">
                        <a:latin typeface="Times New Roman"/>
                        <a:cs typeface="Times New Roman"/>
                      </a:endParaRPr>
                    </a:p>
                    <a:p>
                      <a:pPr marL="51435">
                        <a:lnSpc>
                          <a:spcPts val="1660"/>
                        </a:lnSpc>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495934">
                        <a:lnSpc>
                          <a:spcPct val="100000"/>
                        </a:lnSpc>
                        <a:spcBef>
                          <a:spcPts val="20"/>
                        </a:spcBef>
                      </a:pPr>
                      <a:r>
                        <a:rPr sz="1400" dirty="0">
                          <a:solidFill>
                            <a:srgbClr val="595959"/>
                          </a:solidFill>
                          <a:latin typeface="Times New Roman"/>
                          <a:cs typeface="Times New Roman"/>
                        </a:rPr>
                        <a:t>0.00002058</a:t>
                      </a:r>
                      <a:endParaRPr sz="1400">
                        <a:latin typeface="Times New Roman"/>
                        <a:cs typeface="Times New Roman"/>
                      </a:endParaRPr>
                    </a:p>
                    <a:p>
                      <a:pPr marL="51435">
                        <a:lnSpc>
                          <a:spcPct val="100000"/>
                        </a:lnSpc>
                        <a:spcBef>
                          <a:spcPts val="20"/>
                        </a:spcBef>
                      </a:pPr>
                      <a:r>
                        <a:rPr sz="1400" dirty="0">
                          <a:solidFill>
                            <a:srgbClr val="595959"/>
                          </a:solidFill>
                          <a:latin typeface="Times New Roman"/>
                          <a:cs typeface="Times New Roman"/>
                        </a:rPr>
                        <a:t>S</a:t>
                      </a:r>
                      <a:r>
                        <a:rPr sz="1400" spc="-5" dirty="0">
                          <a:solidFill>
                            <a:srgbClr val="595959"/>
                          </a:solidFill>
                          <a:latin typeface="Times New Roman"/>
                          <a:cs typeface="Times New Roman"/>
                        </a:rPr>
                        <a:t> </a:t>
                      </a:r>
                      <a:r>
                        <a:rPr sz="1400" dirty="0">
                          <a:solidFill>
                            <a:srgbClr val="595959"/>
                          </a:solidFill>
                          <a:latin typeface="Symbol"/>
                          <a:cs typeface="Symbol"/>
                        </a:rPr>
                        <a:t></a:t>
                      </a:r>
                      <a:r>
                        <a:rPr sz="1400" spc="5" dirty="0">
                          <a:solidFill>
                            <a:srgbClr val="595959"/>
                          </a:solidFill>
                          <a:latin typeface="Times New Roman"/>
                          <a:cs typeface="Times New Roman"/>
                        </a:rPr>
                        <a:t> </a:t>
                      </a:r>
                      <a:r>
                        <a:rPr sz="1400" dirty="0">
                          <a:solidFill>
                            <a:srgbClr val="595959"/>
                          </a:solidFill>
                          <a:latin typeface="Times New Roman"/>
                          <a:cs typeface="Times New Roman"/>
                        </a:rPr>
                        <a:t>NP</a:t>
                      </a:r>
                      <a:r>
                        <a:rPr sz="1400" spc="-8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L="495934">
                        <a:lnSpc>
                          <a:spcPct val="100000"/>
                        </a:lnSpc>
                        <a:spcBef>
                          <a:spcPts val="20"/>
                        </a:spcBef>
                      </a:pPr>
                      <a:r>
                        <a:rPr sz="1400" dirty="0">
                          <a:solidFill>
                            <a:srgbClr val="595959"/>
                          </a:solidFill>
                          <a:latin typeface="Times New Roman"/>
                          <a:cs typeface="Times New Roman"/>
                        </a:rPr>
                        <a:t>0.00018522</a:t>
                      </a:r>
                      <a:endParaRPr sz="1400">
                        <a:latin typeface="Times New Roman"/>
                        <a:cs typeface="Times New Roman"/>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0"/>
                  </a:ext>
                </a:extLst>
              </a:tr>
              <a:tr h="262104">
                <a:tc>
                  <a:txBody>
                    <a:bodyPr/>
                    <a:lstStyle/>
                    <a:p>
                      <a:pPr marR="186055">
                        <a:lnSpc>
                          <a:spcPct val="100000"/>
                        </a:lnSpc>
                      </a:pPr>
                      <a:endParaRPr sz="1500">
                        <a:latin typeface="Times New Roman"/>
                        <a:cs typeface="Times New Roman"/>
                      </a:endParaRPr>
                    </a:p>
                  </a:txBody>
                  <a:tcPr marL="0" marR="0" marT="0" marB="0">
                    <a:lnR w="19050">
                      <a:solidFill>
                        <a:srgbClr val="000000"/>
                      </a:solidFill>
                      <a:prstDash val="solid"/>
                    </a:lnR>
                    <a:lnT w="19050">
                      <a:solidFill>
                        <a:srgbClr val="000000"/>
                      </a:solidFill>
                      <a:prstDash val="solid"/>
                    </a:lnT>
                  </a:tcPr>
                </a:tc>
                <a:tc>
                  <a:txBody>
                    <a:bodyPr/>
                    <a:lstStyle/>
                    <a:p>
                      <a:pPr marL="53340" marR="21590">
                        <a:lnSpc>
                          <a:spcPts val="1820"/>
                        </a:lnSpc>
                        <a:spcBef>
                          <a:spcPts val="140"/>
                        </a:spcBef>
                      </a:pPr>
                      <a:r>
                        <a:rPr sz="1600" dirty="0">
                          <a:solidFill>
                            <a:srgbClr val="595959"/>
                          </a:solidFill>
                          <a:latin typeface="Times New Roman"/>
                          <a:cs typeface="Times New Roman"/>
                        </a:rPr>
                        <a:t>N</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dirty="0">
                          <a:solidFill>
                            <a:srgbClr val="595959"/>
                          </a:solidFill>
                          <a:latin typeface="Times New Roman"/>
                          <a:cs typeface="Times New Roman"/>
                        </a:rPr>
                        <a:t>people</a:t>
                      </a:r>
                      <a:r>
                        <a:rPr sz="1600" spc="-10" dirty="0">
                          <a:solidFill>
                            <a:srgbClr val="595959"/>
                          </a:solidFill>
                          <a:latin typeface="Times New Roman"/>
                          <a:cs typeface="Times New Roman"/>
                        </a:rPr>
                        <a:t> </a:t>
                      </a:r>
                      <a:r>
                        <a:rPr sz="1600" dirty="0">
                          <a:solidFill>
                            <a:srgbClr val="595959"/>
                          </a:solidFill>
                          <a:latin typeface="Times New Roman"/>
                          <a:cs typeface="Times New Roman"/>
                        </a:rPr>
                        <a:t>0.5</a:t>
                      </a:r>
                      <a:endParaRPr sz="1600">
                        <a:latin typeface="Times New Roman"/>
                        <a:cs typeface="Times New Roman"/>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solidFill>
                      <a:srgbClr val="FFD7CD"/>
                    </a:solidFill>
                  </a:tcPr>
                </a:tc>
                <a:tc rowSpan="5">
                  <a:txBody>
                    <a:bodyPr/>
                    <a:lstStyle/>
                    <a:p>
                      <a:pPr marL="46990">
                        <a:lnSpc>
                          <a:spcPts val="1639"/>
                        </a:lnSpc>
                        <a:spcBef>
                          <a:spcPts val="140"/>
                        </a:spcBef>
                      </a:pPr>
                      <a:r>
                        <a:rPr sz="1400" dirty="0">
                          <a:solidFill>
                            <a:srgbClr val="595959"/>
                          </a:solidFill>
                          <a:latin typeface="Times New Roman"/>
                          <a:cs typeface="Times New Roman"/>
                        </a:rPr>
                        <a:t>NP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69290">
                        <a:lnSpc>
                          <a:spcPts val="1639"/>
                        </a:lnSpc>
                      </a:pPr>
                      <a:r>
                        <a:rPr sz="1400" dirty="0">
                          <a:solidFill>
                            <a:srgbClr val="595959"/>
                          </a:solidFill>
                          <a:latin typeface="Times New Roman"/>
                          <a:cs typeface="Times New Roman"/>
                        </a:rPr>
                        <a:t>0.0049</a:t>
                      </a:r>
                      <a:endParaRPr sz="1400">
                        <a:latin typeface="Times New Roman"/>
                        <a:cs typeface="Times New Roman"/>
                      </a:endParaRPr>
                    </a:p>
                    <a:p>
                      <a:pPr marL="46990">
                        <a:lnSpc>
                          <a:spcPct val="100000"/>
                        </a:lnSpc>
                        <a:spcBef>
                          <a:spcPts val="20"/>
                        </a:spcBef>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69290">
                        <a:lnSpc>
                          <a:spcPct val="100000"/>
                        </a:lnSpc>
                        <a:spcBef>
                          <a:spcPts val="20"/>
                        </a:spcBef>
                      </a:pPr>
                      <a:r>
                        <a:rPr sz="1400" dirty="0">
                          <a:solidFill>
                            <a:srgbClr val="595959"/>
                          </a:solidFill>
                          <a:latin typeface="Times New Roman"/>
                          <a:cs typeface="Times New Roman"/>
                        </a:rPr>
                        <a:t>0.007</a:t>
                      </a:r>
                      <a:endParaRPr sz="1400">
                        <a:latin typeface="Times New Roman"/>
                        <a:cs typeface="Times New Roman"/>
                      </a:endParaRPr>
                    </a:p>
                    <a:p>
                      <a:pPr marL="46990">
                        <a:lnSpc>
                          <a:spcPct val="100000"/>
                        </a:lnSpc>
                        <a:spcBef>
                          <a:spcPts val="20"/>
                        </a:spcBef>
                      </a:pPr>
                      <a:r>
                        <a:rPr sz="1400" dirty="0">
                          <a:solidFill>
                            <a:srgbClr val="595959"/>
                          </a:solidFill>
                          <a:latin typeface="Times New Roman"/>
                          <a:cs typeface="Times New Roman"/>
                        </a:rPr>
                        <a:t>S</a:t>
                      </a:r>
                      <a:r>
                        <a:rPr sz="1400" spc="-5" dirty="0">
                          <a:solidFill>
                            <a:srgbClr val="595959"/>
                          </a:solidFill>
                          <a:latin typeface="Times New Roman"/>
                          <a:cs typeface="Times New Roman"/>
                        </a:rPr>
                        <a:t> </a:t>
                      </a:r>
                      <a:r>
                        <a:rPr sz="1400" dirty="0">
                          <a:solidFill>
                            <a:srgbClr val="595959"/>
                          </a:solidFill>
                          <a:latin typeface="Symbol"/>
                          <a:cs typeface="Symbol"/>
                        </a:rPr>
                        <a:t></a:t>
                      </a:r>
                      <a:r>
                        <a:rPr sz="1400" spc="5" dirty="0">
                          <a:solidFill>
                            <a:srgbClr val="595959"/>
                          </a:solidFill>
                          <a:latin typeface="Times New Roman"/>
                          <a:cs typeface="Times New Roman"/>
                        </a:rPr>
                        <a:t> </a:t>
                      </a:r>
                      <a:r>
                        <a:rPr sz="1400" dirty="0">
                          <a:solidFill>
                            <a:srgbClr val="595959"/>
                          </a:solidFill>
                          <a:latin typeface="Times New Roman"/>
                          <a:cs typeface="Times New Roman"/>
                        </a:rPr>
                        <a:t>NP</a:t>
                      </a:r>
                      <a:r>
                        <a:rPr sz="1400" spc="-8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L="491490">
                        <a:lnSpc>
                          <a:spcPts val="1660"/>
                        </a:lnSpc>
                        <a:spcBef>
                          <a:spcPts val="20"/>
                        </a:spcBef>
                      </a:pPr>
                      <a:r>
                        <a:rPr sz="1400" dirty="0">
                          <a:solidFill>
                            <a:srgbClr val="595959"/>
                          </a:solidFill>
                          <a:latin typeface="Times New Roman"/>
                          <a:cs typeface="Times New Roman"/>
                        </a:rPr>
                        <a:t>0.0189</a:t>
                      </a:r>
                      <a:endParaRPr sz="1400">
                        <a:latin typeface="Times New Roman"/>
                        <a:cs typeface="Times New Roman"/>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rowSpan="5">
                  <a:txBody>
                    <a:bodyPr/>
                    <a:lstStyle/>
                    <a:p>
                      <a:pPr marL="51435">
                        <a:lnSpc>
                          <a:spcPts val="1639"/>
                        </a:lnSpc>
                        <a:spcBef>
                          <a:spcPts val="140"/>
                        </a:spcBef>
                      </a:pPr>
                      <a:r>
                        <a:rPr sz="1400" dirty="0">
                          <a:solidFill>
                            <a:srgbClr val="595959"/>
                          </a:solidFill>
                          <a:latin typeface="Times New Roman"/>
                          <a:cs typeface="Times New Roman"/>
                        </a:rPr>
                        <a:t>NP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584835">
                        <a:lnSpc>
                          <a:spcPts val="1639"/>
                        </a:lnSpc>
                      </a:pPr>
                      <a:r>
                        <a:rPr sz="1400" dirty="0">
                          <a:solidFill>
                            <a:srgbClr val="595959"/>
                          </a:solidFill>
                          <a:latin typeface="Times New Roman"/>
                          <a:cs typeface="Times New Roman"/>
                        </a:rPr>
                        <a:t>0.0000686</a:t>
                      </a:r>
                      <a:endParaRPr sz="1400">
                        <a:latin typeface="Times New Roman"/>
                        <a:cs typeface="Times New Roman"/>
                      </a:endParaRPr>
                    </a:p>
                    <a:p>
                      <a:pPr marL="51435">
                        <a:lnSpc>
                          <a:spcPct val="100000"/>
                        </a:lnSpc>
                        <a:spcBef>
                          <a:spcPts val="20"/>
                        </a:spcBef>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73735">
                        <a:lnSpc>
                          <a:spcPct val="100000"/>
                        </a:lnSpc>
                        <a:spcBef>
                          <a:spcPts val="20"/>
                        </a:spcBef>
                      </a:pPr>
                      <a:r>
                        <a:rPr sz="1400" dirty="0">
                          <a:solidFill>
                            <a:srgbClr val="595959"/>
                          </a:solidFill>
                          <a:latin typeface="Times New Roman"/>
                          <a:cs typeface="Times New Roman"/>
                        </a:rPr>
                        <a:t>0.000098</a:t>
                      </a:r>
                      <a:endParaRPr sz="1400">
                        <a:latin typeface="Times New Roman"/>
                        <a:cs typeface="Times New Roman"/>
                      </a:endParaRPr>
                    </a:p>
                    <a:p>
                      <a:pPr marL="51435">
                        <a:lnSpc>
                          <a:spcPct val="100000"/>
                        </a:lnSpc>
                        <a:spcBef>
                          <a:spcPts val="20"/>
                        </a:spcBef>
                      </a:pPr>
                      <a:r>
                        <a:rPr sz="1400" dirty="0">
                          <a:solidFill>
                            <a:srgbClr val="595959"/>
                          </a:solidFill>
                          <a:latin typeface="Times New Roman"/>
                          <a:cs typeface="Times New Roman"/>
                        </a:rPr>
                        <a:t>S</a:t>
                      </a:r>
                      <a:r>
                        <a:rPr sz="1400" spc="-5" dirty="0">
                          <a:solidFill>
                            <a:srgbClr val="595959"/>
                          </a:solidFill>
                          <a:latin typeface="Times New Roman"/>
                          <a:cs typeface="Times New Roman"/>
                        </a:rPr>
                        <a:t> </a:t>
                      </a:r>
                      <a:r>
                        <a:rPr sz="1400" dirty="0">
                          <a:solidFill>
                            <a:srgbClr val="595959"/>
                          </a:solidFill>
                          <a:latin typeface="Symbol"/>
                          <a:cs typeface="Symbol"/>
                        </a:rPr>
                        <a:t></a:t>
                      </a:r>
                      <a:r>
                        <a:rPr sz="1400" spc="5" dirty="0">
                          <a:solidFill>
                            <a:srgbClr val="595959"/>
                          </a:solidFill>
                          <a:latin typeface="Times New Roman"/>
                          <a:cs typeface="Times New Roman"/>
                        </a:rPr>
                        <a:t> </a:t>
                      </a:r>
                      <a:r>
                        <a:rPr sz="1400" dirty="0">
                          <a:solidFill>
                            <a:srgbClr val="595959"/>
                          </a:solidFill>
                          <a:latin typeface="Times New Roman"/>
                          <a:cs typeface="Times New Roman"/>
                        </a:rPr>
                        <a:t>NP</a:t>
                      </a:r>
                      <a:r>
                        <a:rPr sz="1400" spc="-8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L="540385">
                        <a:lnSpc>
                          <a:spcPts val="1660"/>
                        </a:lnSpc>
                        <a:spcBef>
                          <a:spcPts val="20"/>
                        </a:spcBef>
                      </a:pPr>
                      <a:r>
                        <a:rPr sz="1400" dirty="0">
                          <a:solidFill>
                            <a:srgbClr val="595959"/>
                          </a:solidFill>
                          <a:latin typeface="Times New Roman"/>
                          <a:cs typeface="Times New Roman"/>
                        </a:rPr>
                        <a:t>0.01323</a:t>
                      </a:r>
                      <a:endParaRPr sz="1400">
                        <a:latin typeface="Times New Roman"/>
                        <a:cs typeface="Times New Roman"/>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1"/>
                  </a:ext>
                </a:extLst>
              </a:tr>
              <a:tr h="241300">
                <a:tc>
                  <a:txBody>
                    <a:bodyPr/>
                    <a:lstStyle/>
                    <a:p>
                      <a:pPr marR="186055">
                        <a:lnSpc>
                          <a:spcPct val="100000"/>
                        </a:lnSpc>
                      </a:pPr>
                      <a:endParaRPr sz="1400">
                        <a:latin typeface="Times New Roman"/>
                        <a:cs typeface="Times New Roman"/>
                      </a:endParaRPr>
                    </a:p>
                  </a:txBody>
                  <a:tcPr marL="0" marR="0" marT="0" marB="0">
                    <a:lnR w="19050">
                      <a:solidFill>
                        <a:srgbClr val="000000"/>
                      </a:solidFill>
                      <a:prstDash val="solid"/>
                    </a:lnR>
                  </a:tcPr>
                </a:tc>
                <a:tc>
                  <a:txBody>
                    <a:bodyPr/>
                    <a:lstStyle/>
                    <a:p>
                      <a:pPr marL="53340" marR="21590">
                        <a:lnSpc>
                          <a:spcPts val="1800"/>
                        </a:lnSpc>
                      </a:pP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310" dirty="0">
                          <a:solidFill>
                            <a:srgbClr val="595959"/>
                          </a:solidFill>
                          <a:latin typeface="Symbol"/>
                          <a:cs typeface="Symbol"/>
                        </a:rPr>
                        <a:t></a:t>
                      </a:r>
                      <a:r>
                        <a:rPr sz="1600" spc="-15" dirty="0">
                          <a:solidFill>
                            <a:srgbClr val="595959"/>
                          </a:solidFill>
                          <a:latin typeface="Times New Roman"/>
                          <a:cs typeface="Times New Roman"/>
                        </a:rPr>
                        <a:t> </a:t>
                      </a:r>
                      <a:r>
                        <a:rPr sz="1600" dirty="0">
                          <a:solidFill>
                            <a:srgbClr val="595959"/>
                          </a:solidFill>
                          <a:latin typeface="Times New Roman"/>
                          <a:cs typeface="Times New Roman"/>
                        </a:rPr>
                        <a:t>people</a:t>
                      </a:r>
                      <a:r>
                        <a:rPr sz="1600" spc="-15" dirty="0">
                          <a:solidFill>
                            <a:srgbClr val="595959"/>
                          </a:solidFill>
                          <a:latin typeface="Times New Roman"/>
                          <a:cs typeface="Times New Roman"/>
                        </a:rPr>
                        <a:t> </a:t>
                      </a:r>
                      <a:r>
                        <a:rPr sz="1600" dirty="0">
                          <a:solidFill>
                            <a:srgbClr val="595959"/>
                          </a:solidFill>
                          <a:latin typeface="Times New Roman"/>
                          <a:cs typeface="Times New Roman"/>
                        </a:rPr>
                        <a:t>0.1</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2"/>
                  </a:ext>
                </a:extLst>
              </a:tr>
              <a:tr h="241300">
                <a:tc>
                  <a:txBody>
                    <a:bodyPr/>
                    <a:lstStyle/>
                    <a:p>
                      <a:pPr marR="186055">
                        <a:lnSpc>
                          <a:spcPct val="100000"/>
                        </a:lnSpc>
                      </a:pPr>
                      <a:endParaRPr sz="1400">
                        <a:latin typeface="Times New Roman"/>
                        <a:cs typeface="Times New Roman"/>
                      </a:endParaRPr>
                    </a:p>
                  </a:txBody>
                  <a:tcPr marL="0" marR="0" marT="0" marB="0">
                    <a:lnR w="19050">
                      <a:solidFill>
                        <a:srgbClr val="000000"/>
                      </a:solidFill>
                      <a:prstDash val="solid"/>
                    </a:lnR>
                  </a:tcPr>
                </a:tc>
                <a:tc>
                  <a:txBody>
                    <a:bodyPr/>
                    <a:lstStyle/>
                    <a:p>
                      <a:pPr marL="53340" marR="21590">
                        <a:lnSpc>
                          <a:spcPts val="1800"/>
                        </a:lnSpc>
                      </a:pP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dirty="0">
                          <a:solidFill>
                            <a:srgbClr val="595959"/>
                          </a:solidFill>
                          <a:latin typeface="Times New Roman"/>
                          <a:cs typeface="Times New Roman"/>
                        </a:rPr>
                        <a:t>N</a:t>
                      </a:r>
                      <a:r>
                        <a:rPr sz="1600" spc="-20" dirty="0">
                          <a:solidFill>
                            <a:srgbClr val="595959"/>
                          </a:solidFill>
                          <a:latin typeface="Times New Roman"/>
                          <a:cs typeface="Times New Roman"/>
                        </a:rPr>
                        <a:t> </a:t>
                      </a:r>
                      <a:r>
                        <a:rPr sz="1600" dirty="0">
                          <a:solidFill>
                            <a:srgbClr val="595959"/>
                          </a:solidFill>
                          <a:latin typeface="Times New Roman"/>
                          <a:cs typeface="Times New Roman"/>
                        </a:rPr>
                        <a:t>0.35</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3"/>
                  </a:ext>
                </a:extLst>
              </a:tr>
              <a:tr h="241300">
                <a:tc>
                  <a:txBody>
                    <a:bodyPr/>
                    <a:lstStyle/>
                    <a:p>
                      <a:pPr marR="186055">
                        <a:lnSpc>
                          <a:spcPct val="100000"/>
                        </a:lnSpc>
                      </a:pPr>
                      <a:endParaRPr sz="1400">
                        <a:latin typeface="Times New Roman"/>
                        <a:cs typeface="Times New Roman"/>
                      </a:endParaRPr>
                    </a:p>
                  </a:txBody>
                  <a:tcPr marL="0" marR="0" marT="0" marB="0">
                    <a:lnR w="19050">
                      <a:solidFill>
                        <a:srgbClr val="000000"/>
                      </a:solidFill>
                      <a:prstDash val="solid"/>
                    </a:lnR>
                  </a:tcPr>
                </a:tc>
                <a:tc>
                  <a:txBody>
                    <a:bodyPr/>
                    <a:lstStyle/>
                    <a:p>
                      <a:pPr marL="53340" marR="21590">
                        <a:lnSpc>
                          <a:spcPts val="1800"/>
                        </a:lnSpc>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45" dirty="0">
                          <a:solidFill>
                            <a:srgbClr val="595959"/>
                          </a:solidFill>
                          <a:latin typeface="Times New Roman"/>
                          <a:cs typeface="Times New Roman"/>
                        </a:rPr>
                        <a:t> </a:t>
                      </a: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dirty="0">
                          <a:solidFill>
                            <a:srgbClr val="595959"/>
                          </a:solidFill>
                          <a:latin typeface="Times New Roman"/>
                          <a:cs typeface="Times New Roman"/>
                        </a:rPr>
                        <a:t>0.01</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4"/>
                  </a:ext>
                </a:extLst>
              </a:tr>
              <a:tr h="322095">
                <a:tc>
                  <a:txBody>
                    <a:bodyPr/>
                    <a:lstStyle/>
                    <a:p>
                      <a:pPr marR="186055">
                        <a:lnSpc>
                          <a:spcPct val="100000"/>
                        </a:lnSpc>
                      </a:pPr>
                      <a:endParaRPr sz="1500">
                        <a:latin typeface="Times New Roman"/>
                        <a:cs typeface="Times New Roman"/>
                      </a:endParaRPr>
                    </a:p>
                  </a:txBody>
                  <a:tcPr marL="0" marR="0" marT="0" marB="0">
                    <a:lnR w="19050">
                      <a:solidFill>
                        <a:srgbClr val="000000"/>
                      </a:solidFill>
                      <a:prstDash val="solid"/>
                    </a:lnR>
                  </a:tcPr>
                </a:tc>
                <a:tc>
                  <a:txBody>
                    <a:bodyPr/>
                    <a:lstStyle/>
                    <a:p>
                      <a:pPr marL="53340" marR="21590">
                        <a:lnSpc>
                          <a:spcPts val="1900"/>
                        </a:lnSpc>
                      </a:pPr>
                      <a:r>
                        <a:rPr sz="1600" dirty="0">
                          <a:solidFill>
                            <a:srgbClr val="595959"/>
                          </a:solidFill>
                          <a:latin typeface="Times New Roman"/>
                          <a:cs typeface="Times New Roman"/>
                        </a:rPr>
                        <a:t>S</a:t>
                      </a:r>
                      <a:r>
                        <a:rPr sz="1600" spc="-20" dirty="0">
                          <a:solidFill>
                            <a:srgbClr val="595959"/>
                          </a:solidFill>
                          <a:latin typeface="Times New Roman"/>
                          <a:cs typeface="Times New Roman"/>
                        </a:rPr>
                        <a:t> </a:t>
                      </a:r>
                      <a:r>
                        <a:rPr sz="1600" spc="310" dirty="0">
                          <a:solidFill>
                            <a:srgbClr val="595959"/>
                          </a:solidFill>
                          <a:latin typeface="Symbol"/>
                          <a:cs typeface="Symbol"/>
                        </a:rPr>
                        <a:t></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VP</a:t>
                      </a:r>
                      <a:r>
                        <a:rPr sz="1600" spc="-75" dirty="0">
                          <a:solidFill>
                            <a:srgbClr val="595959"/>
                          </a:solidFill>
                          <a:latin typeface="Times New Roman"/>
                          <a:cs typeface="Times New Roman"/>
                        </a:rPr>
                        <a:t> </a:t>
                      </a:r>
                      <a:r>
                        <a:rPr sz="1600" dirty="0">
                          <a:solidFill>
                            <a:srgbClr val="595959"/>
                          </a:solidFill>
                          <a:latin typeface="Times New Roman"/>
                          <a:cs typeface="Times New Roman"/>
                        </a:rPr>
                        <a:t>0.001</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tc vMerge="1">
                  <a:txBody>
                    <a:bodyPr/>
                    <a:lstStyle/>
                    <a:p>
                      <a:endParaRPr/>
                    </a:p>
                  </a:txBody>
                  <a:tcPr marL="0" marR="0" marT="177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5"/>
                  </a:ext>
                </a:extLst>
              </a:tr>
              <a:tr h="266868">
                <a:tc>
                  <a:txBody>
                    <a:bodyPr/>
                    <a:lstStyle/>
                    <a:p>
                      <a:pPr marR="186055">
                        <a:lnSpc>
                          <a:spcPct val="100000"/>
                        </a:lnSpc>
                      </a:pPr>
                      <a:endParaRPr sz="1500">
                        <a:latin typeface="Times New Roman"/>
                        <a:cs typeface="Times New Roman"/>
                      </a:endParaRPr>
                    </a:p>
                  </a:txBody>
                  <a:tcPr marL="0" marR="0" marT="0" marB="0"/>
                </a:tc>
                <a:tc rowSpan="6">
                  <a:txBody>
                    <a:bodyPr/>
                    <a:lstStyle/>
                    <a:p>
                      <a:pPr marR="21590">
                        <a:lnSpc>
                          <a:spcPct val="100000"/>
                        </a:lnSpc>
                      </a:pPr>
                      <a:endParaRPr sz="2200">
                        <a:latin typeface="Times New Roman"/>
                        <a:cs typeface="Times New Roman"/>
                      </a:endParaRPr>
                    </a:p>
                    <a:p>
                      <a:pPr marR="21590">
                        <a:lnSpc>
                          <a:spcPct val="100000"/>
                        </a:lnSpc>
                      </a:pPr>
                      <a:endParaRPr sz="2200">
                        <a:latin typeface="Times New Roman"/>
                        <a:cs typeface="Times New Roman"/>
                      </a:endParaRPr>
                    </a:p>
                    <a:p>
                      <a:pPr marR="21590">
                        <a:lnSpc>
                          <a:spcPct val="100000"/>
                        </a:lnSpc>
                      </a:pPr>
                      <a:endParaRPr sz="2200">
                        <a:latin typeface="Times New Roman"/>
                        <a:cs typeface="Times New Roman"/>
                      </a:endParaRPr>
                    </a:p>
                    <a:p>
                      <a:pPr marR="21590">
                        <a:lnSpc>
                          <a:spcPct val="100000"/>
                        </a:lnSpc>
                      </a:pPr>
                      <a:endParaRPr sz="2200">
                        <a:latin typeface="Times New Roman"/>
                        <a:cs typeface="Times New Roman"/>
                      </a:endParaRPr>
                    </a:p>
                    <a:p>
                      <a:pPr marL="26034" indent="163195" algn="just">
                        <a:lnSpc>
                          <a:spcPct val="100000"/>
                        </a:lnSpc>
                        <a:spcBef>
                          <a:spcPts val="1420"/>
                        </a:spcBef>
                      </a:pPr>
                      <a:r>
                        <a:rPr sz="2000" spc="-5" dirty="0">
                          <a:solidFill>
                            <a:srgbClr val="595959"/>
                          </a:solidFill>
                          <a:latin typeface="Times New Roman"/>
                          <a:cs typeface="Times New Roman"/>
                        </a:rPr>
                        <a:t>wing </a:t>
                      </a:r>
                      <a:r>
                        <a:rPr sz="2000" spc="-10" dirty="0">
                          <a:solidFill>
                            <a:srgbClr val="595959"/>
                          </a:solidFill>
                          <a:latin typeface="Times New Roman"/>
                          <a:cs typeface="Times New Roman"/>
                        </a:rPr>
                        <a:t>filled-in </a:t>
                      </a:r>
                      <a:r>
                        <a:rPr sz="2000" spc="-490" dirty="0">
                          <a:solidFill>
                            <a:srgbClr val="595959"/>
                          </a:solidFill>
                          <a:latin typeface="Times New Roman"/>
                          <a:cs typeface="Times New Roman"/>
                        </a:rPr>
                        <a:t> </a:t>
                      </a:r>
                      <a:r>
                        <a:rPr sz="2000" spc="-5" dirty="0">
                          <a:solidFill>
                            <a:srgbClr val="595959"/>
                          </a:solidFill>
                          <a:latin typeface="Times New Roman"/>
                          <a:cs typeface="Times New Roman"/>
                        </a:rPr>
                        <a:t>for sentence </a:t>
                      </a:r>
                      <a:r>
                        <a:rPr sz="2000" dirty="0">
                          <a:solidFill>
                            <a:srgbClr val="595959"/>
                          </a:solidFill>
                          <a:latin typeface="Times New Roman"/>
                          <a:cs typeface="Times New Roman"/>
                        </a:rPr>
                        <a:t>“ </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40" dirty="0">
                          <a:solidFill>
                            <a:srgbClr val="595959"/>
                          </a:solidFill>
                          <a:latin typeface="Times New Roman"/>
                          <a:cs typeface="Times New Roman"/>
                        </a:rPr>
                        <a:t> </a:t>
                      </a:r>
                      <a:r>
                        <a:rPr sz="2000" spc="-5" dirty="0">
                          <a:solidFill>
                            <a:srgbClr val="595959"/>
                          </a:solidFill>
                          <a:latin typeface="Times New Roman"/>
                          <a:cs typeface="Times New Roman"/>
                        </a:rPr>
                        <a:t>Chris</a:t>
                      </a:r>
                      <a:r>
                        <a:rPr sz="2000" spc="-30" dirty="0">
                          <a:solidFill>
                            <a:srgbClr val="595959"/>
                          </a:solidFill>
                          <a:latin typeface="Times New Roman"/>
                          <a:cs typeface="Times New Roman"/>
                        </a:rPr>
                        <a:t> </a:t>
                      </a:r>
                      <a:r>
                        <a:rPr sz="2000" spc="-5" dirty="0">
                          <a:solidFill>
                            <a:srgbClr val="595959"/>
                          </a:solidFill>
                          <a:latin typeface="Times New Roman"/>
                          <a:cs typeface="Times New Roman"/>
                        </a:rPr>
                        <a:t>Ma</a:t>
                      </a:r>
                      <a:endParaRPr sz="2000">
                        <a:latin typeface="Times New Roman"/>
                        <a:cs typeface="Times New Roman"/>
                      </a:endParaRPr>
                    </a:p>
                  </a:txBody>
                  <a:tcPr marL="0" marR="0" marT="0" marB="0">
                    <a:lnT w="19050">
                      <a:solidFill>
                        <a:srgbClr val="000000"/>
                      </a:solidFill>
                      <a:prstDash val="solid"/>
                    </a:lnT>
                  </a:tcPr>
                </a:tc>
                <a:tc>
                  <a:txBody>
                    <a:bodyPr/>
                    <a:lstStyle/>
                    <a:p>
                      <a:pPr marL="46990">
                        <a:lnSpc>
                          <a:spcPts val="1820"/>
                        </a:lnSpc>
                        <a:spcBef>
                          <a:spcPts val="180"/>
                        </a:spcBef>
                      </a:pPr>
                      <a:r>
                        <a:rPr sz="1600" dirty="0">
                          <a:solidFill>
                            <a:srgbClr val="595959"/>
                          </a:solidFill>
                          <a:latin typeface="Times New Roman"/>
                          <a:cs typeface="Times New Roman"/>
                        </a:rPr>
                        <a:t>N</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dirty="0">
                          <a:solidFill>
                            <a:srgbClr val="595959"/>
                          </a:solidFill>
                          <a:latin typeface="Times New Roman"/>
                          <a:cs typeface="Times New Roman"/>
                        </a:rPr>
                        <a:t>fish</a:t>
                      </a:r>
                      <a:r>
                        <a:rPr sz="1600" spc="-10" dirty="0">
                          <a:solidFill>
                            <a:srgbClr val="595959"/>
                          </a:solidFill>
                          <a:latin typeface="Times New Roman"/>
                          <a:cs typeface="Times New Roman"/>
                        </a:rPr>
                        <a:t> </a:t>
                      </a:r>
                      <a:r>
                        <a:rPr sz="1600" dirty="0">
                          <a:solidFill>
                            <a:srgbClr val="595959"/>
                          </a:solidFill>
                          <a:latin typeface="Times New Roman"/>
                          <a:cs typeface="Times New Roman"/>
                        </a:rPr>
                        <a:t>0.2</a:t>
                      </a:r>
                      <a:endParaRPr sz="1600">
                        <a:latin typeface="Times New Roman"/>
                        <a:cs typeface="Times New Roman"/>
                      </a:endParaRPr>
                    </a:p>
                  </a:txBody>
                  <a:tcPr marL="0" marR="0" marT="22860" marB="0">
                    <a:lnR w="19050">
                      <a:solidFill>
                        <a:srgbClr val="000000"/>
                      </a:solidFill>
                      <a:prstDash val="solid"/>
                    </a:lnR>
                    <a:lnT w="19050">
                      <a:solidFill>
                        <a:srgbClr val="000000"/>
                      </a:solidFill>
                      <a:prstDash val="solid"/>
                    </a:lnT>
                    <a:solidFill>
                      <a:srgbClr val="FFD7CD"/>
                    </a:solidFill>
                  </a:tcPr>
                </a:tc>
                <a:tc rowSpan="5">
                  <a:txBody>
                    <a:bodyPr/>
                    <a:lstStyle/>
                    <a:p>
                      <a:pPr marL="51435">
                        <a:lnSpc>
                          <a:spcPts val="1639"/>
                        </a:lnSpc>
                        <a:spcBef>
                          <a:spcPts val="180"/>
                        </a:spcBef>
                      </a:pPr>
                      <a:r>
                        <a:rPr sz="1400" dirty="0">
                          <a:solidFill>
                            <a:srgbClr val="595959"/>
                          </a:solidFill>
                          <a:latin typeface="Times New Roman"/>
                          <a:cs typeface="Times New Roman"/>
                        </a:rPr>
                        <a:t>NP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L="673735">
                        <a:lnSpc>
                          <a:spcPts val="1639"/>
                        </a:lnSpc>
                      </a:pPr>
                      <a:r>
                        <a:rPr sz="1400" dirty="0">
                          <a:solidFill>
                            <a:srgbClr val="595959"/>
                          </a:solidFill>
                          <a:latin typeface="Times New Roman"/>
                          <a:cs typeface="Times New Roman"/>
                        </a:rPr>
                        <a:t>0.00196</a:t>
                      </a:r>
                      <a:endParaRPr sz="1400">
                        <a:latin typeface="Times New Roman"/>
                        <a:cs typeface="Times New Roman"/>
                      </a:endParaRPr>
                    </a:p>
                    <a:p>
                      <a:pPr marL="51435">
                        <a:lnSpc>
                          <a:spcPct val="100000"/>
                        </a:lnSpc>
                        <a:spcBef>
                          <a:spcPts val="20"/>
                        </a:spcBef>
                      </a:pPr>
                      <a:r>
                        <a:rPr sz="1400" dirty="0">
                          <a:solidFill>
                            <a:srgbClr val="595959"/>
                          </a:solidFill>
                          <a:latin typeface="Times New Roman"/>
                          <a:cs typeface="Times New Roman"/>
                        </a:rPr>
                        <a:t>VP</a:t>
                      </a:r>
                      <a:r>
                        <a:rPr sz="1400" spc="-7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a:t>
                      </a:r>
                      <a:r>
                        <a:rPr sz="1400" spc="-40" dirty="0">
                          <a:solidFill>
                            <a:srgbClr val="595959"/>
                          </a:solidFill>
                          <a:latin typeface="Times New Roman"/>
                          <a:cs typeface="Times New Roman"/>
                        </a:rPr>
                        <a:t> </a:t>
                      </a:r>
                      <a:r>
                        <a:rPr sz="1400" dirty="0">
                          <a:solidFill>
                            <a:srgbClr val="595959"/>
                          </a:solidFill>
                          <a:latin typeface="Times New Roman"/>
                          <a:cs typeface="Times New Roman"/>
                        </a:rPr>
                        <a:t>NP</a:t>
                      </a:r>
                      <a:endParaRPr sz="1400">
                        <a:latin typeface="Times New Roman"/>
                        <a:cs typeface="Times New Roman"/>
                      </a:endParaRPr>
                    </a:p>
                    <a:p>
                      <a:pPr marR="467359" algn="r">
                        <a:lnSpc>
                          <a:spcPct val="100000"/>
                        </a:lnSpc>
                        <a:spcBef>
                          <a:spcPts val="20"/>
                        </a:spcBef>
                      </a:pPr>
                      <a:r>
                        <a:rPr sz="1400" dirty="0">
                          <a:solidFill>
                            <a:srgbClr val="595959"/>
                          </a:solidFill>
                          <a:latin typeface="Times New Roman"/>
                          <a:cs typeface="Times New Roman"/>
                        </a:rPr>
                        <a:t>0.042</a:t>
                      </a:r>
                      <a:endParaRPr sz="1400">
                        <a:latin typeface="Times New Roman"/>
                        <a:cs typeface="Times New Roman"/>
                      </a:endParaRPr>
                    </a:p>
                    <a:p>
                      <a:pPr marL="51435">
                        <a:lnSpc>
                          <a:spcPct val="100000"/>
                        </a:lnSpc>
                        <a:spcBef>
                          <a:spcPts val="20"/>
                        </a:spcBef>
                      </a:pPr>
                      <a:r>
                        <a:rPr sz="1400" dirty="0">
                          <a:solidFill>
                            <a:srgbClr val="595959"/>
                          </a:solidFill>
                          <a:latin typeface="Times New Roman"/>
                          <a:cs typeface="Times New Roman"/>
                        </a:rPr>
                        <a:t>S</a:t>
                      </a:r>
                      <a:r>
                        <a:rPr sz="1400" spc="-25" dirty="0">
                          <a:solidFill>
                            <a:srgbClr val="595959"/>
                          </a:solidFill>
                          <a:latin typeface="Times New Roman"/>
                          <a:cs typeface="Times New Roman"/>
                        </a:rPr>
                        <a:t> </a:t>
                      </a:r>
                      <a:r>
                        <a:rPr sz="1400" spc="275" dirty="0">
                          <a:solidFill>
                            <a:srgbClr val="595959"/>
                          </a:solidFill>
                          <a:latin typeface="Symbol"/>
                          <a:cs typeface="Symbol"/>
                        </a:rPr>
                        <a:t></a:t>
                      </a:r>
                      <a:r>
                        <a:rPr sz="1400" spc="-35" dirty="0">
                          <a:solidFill>
                            <a:srgbClr val="595959"/>
                          </a:solidFill>
                          <a:latin typeface="Times New Roman"/>
                          <a:cs typeface="Times New Roman"/>
                        </a:rPr>
                        <a:t> </a:t>
                      </a:r>
                      <a:r>
                        <a:rPr sz="1400" dirty="0">
                          <a:solidFill>
                            <a:srgbClr val="595959"/>
                          </a:solidFill>
                          <a:latin typeface="Times New Roman"/>
                          <a:cs typeface="Times New Roman"/>
                        </a:rPr>
                        <a:t>VP</a:t>
                      </a:r>
                      <a:endParaRPr sz="1400">
                        <a:latin typeface="Times New Roman"/>
                        <a:cs typeface="Times New Roman"/>
                      </a:endParaRPr>
                    </a:p>
                    <a:p>
                      <a:pPr marR="511809" algn="r">
                        <a:lnSpc>
                          <a:spcPct val="100000"/>
                        </a:lnSpc>
                        <a:spcBef>
                          <a:spcPts val="20"/>
                        </a:spcBef>
                      </a:pPr>
                      <a:r>
                        <a:rPr sz="1400" dirty="0">
                          <a:solidFill>
                            <a:srgbClr val="595959"/>
                          </a:solidFill>
                          <a:latin typeface="Times New Roman"/>
                          <a:cs typeface="Times New Roman"/>
                        </a:rPr>
                        <a:t>0.0042</a:t>
                      </a:r>
                      <a:endParaRPr sz="1400">
                        <a:latin typeface="Times New Roman"/>
                        <a:cs typeface="Times New Roman"/>
                      </a:endParaRPr>
                    </a:p>
                  </a:txBody>
                  <a:tcPr marL="0" marR="0" marT="22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6"/>
                  </a:ext>
                </a:extLst>
              </a:tr>
              <a:tr h="241300">
                <a:tc>
                  <a:txBody>
                    <a:bodyPr/>
                    <a:lstStyle/>
                    <a:p>
                      <a:pPr marR="186055">
                        <a:lnSpc>
                          <a:spcPct val="100000"/>
                        </a:lnSpc>
                      </a:pPr>
                      <a:endParaRPr sz="1400">
                        <a:latin typeface="Times New Roman"/>
                        <a:cs typeface="Times New Roman"/>
                      </a:endParaRPr>
                    </a:p>
                  </a:txBody>
                  <a:tcPr marL="0" marR="0" marT="0" marB="0"/>
                </a:tc>
                <a:tc vMerge="1">
                  <a:txBody>
                    <a:bodyPr/>
                    <a:lstStyle/>
                    <a:p>
                      <a:endParaRPr/>
                    </a:p>
                  </a:txBody>
                  <a:tcPr marL="0" marR="0" marT="0" marB="0">
                    <a:lnT w="19050">
                      <a:solidFill>
                        <a:srgbClr val="000000"/>
                      </a:solidFill>
                      <a:prstDash val="solid"/>
                    </a:lnT>
                  </a:tcPr>
                </a:tc>
                <a:tc>
                  <a:txBody>
                    <a:bodyPr/>
                    <a:lstStyle/>
                    <a:p>
                      <a:pPr marL="46990">
                        <a:lnSpc>
                          <a:spcPts val="1800"/>
                        </a:lnSpc>
                      </a:pP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310" dirty="0">
                          <a:solidFill>
                            <a:srgbClr val="595959"/>
                          </a:solidFill>
                          <a:latin typeface="Symbol"/>
                          <a:cs typeface="Symbol"/>
                        </a:rPr>
                        <a:t></a:t>
                      </a:r>
                      <a:r>
                        <a:rPr sz="1600" spc="-15" dirty="0">
                          <a:solidFill>
                            <a:srgbClr val="595959"/>
                          </a:solidFill>
                          <a:latin typeface="Times New Roman"/>
                          <a:cs typeface="Times New Roman"/>
                        </a:rPr>
                        <a:t> </a:t>
                      </a:r>
                      <a:r>
                        <a:rPr sz="1600" dirty="0">
                          <a:solidFill>
                            <a:srgbClr val="595959"/>
                          </a:solidFill>
                          <a:latin typeface="Times New Roman"/>
                          <a:cs typeface="Times New Roman"/>
                        </a:rPr>
                        <a:t>fish</a:t>
                      </a:r>
                      <a:r>
                        <a:rPr sz="1600" spc="-15" dirty="0">
                          <a:solidFill>
                            <a:srgbClr val="595959"/>
                          </a:solidFill>
                          <a:latin typeface="Times New Roman"/>
                          <a:cs typeface="Times New Roman"/>
                        </a:rPr>
                        <a:t> </a:t>
                      </a:r>
                      <a:r>
                        <a:rPr sz="1600" dirty="0">
                          <a:solidFill>
                            <a:srgbClr val="595959"/>
                          </a:solidFill>
                          <a:latin typeface="Times New Roman"/>
                          <a:cs typeface="Times New Roman"/>
                        </a:rPr>
                        <a:t>0.6</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22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7"/>
                  </a:ext>
                </a:extLst>
              </a:tr>
              <a:tr h="241299">
                <a:tc>
                  <a:txBody>
                    <a:bodyPr/>
                    <a:lstStyle/>
                    <a:p>
                      <a:pPr marR="186055">
                        <a:lnSpc>
                          <a:spcPct val="100000"/>
                        </a:lnSpc>
                      </a:pPr>
                      <a:endParaRPr sz="1400">
                        <a:latin typeface="Times New Roman"/>
                        <a:cs typeface="Times New Roman"/>
                      </a:endParaRPr>
                    </a:p>
                  </a:txBody>
                  <a:tcPr marL="0" marR="0" marT="0" marB="0"/>
                </a:tc>
                <a:tc vMerge="1">
                  <a:txBody>
                    <a:bodyPr/>
                    <a:lstStyle/>
                    <a:p>
                      <a:endParaRPr/>
                    </a:p>
                  </a:txBody>
                  <a:tcPr marL="0" marR="0" marT="0" marB="0">
                    <a:lnT w="19050">
                      <a:solidFill>
                        <a:srgbClr val="000000"/>
                      </a:solidFill>
                      <a:prstDash val="solid"/>
                    </a:lnT>
                  </a:tcPr>
                </a:tc>
                <a:tc>
                  <a:txBody>
                    <a:bodyPr/>
                    <a:lstStyle/>
                    <a:p>
                      <a:pPr marL="46990">
                        <a:lnSpc>
                          <a:spcPts val="1800"/>
                        </a:lnSpc>
                      </a:pP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dirty="0">
                          <a:solidFill>
                            <a:srgbClr val="595959"/>
                          </a:solidFill>
                          <a:latin typeface="Times New Roman"/>
                          <a:cs typeface="Times New Roman"/>
                        </a:rPr>
                        <a:t>N</a:t>
                      </a:r>
                      <a:r>
                        <a:rPr sz="1600" spc="-20" dirty="0">
                          <a:solidFill>
                            <a:srgbClr val="595959"/>
                          </a:solidFill>
                          <a:latin typeface="Times New Roman"/>
                          <a:cs typeface="Times New Roman"/>
                        </a:rPr>
                        <a:t> </a:t>
                      </a:r>
                      <a:r>
                        <a:rPr sz="1600" dirty="0">
                          <a:solidFill>
                            <a:srgbClr val="595959"/>
                          </a:solidFill>
                          <a:latin typeface="Times New Roman"/>
                          <a:cs typeface="Times New Roman"/>
                        </a:rPr>
                        <a:t>0.14</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22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8"/>
                  </a:ext>
                </a:extLst>
              </a:tr>
              <a:tr h="241300">
                <a:tc>
                  <a:txBody>
                    <a:bodyPr/>
                    <a:lstStyle/>
                    <a:p>
                      <a:pPr marR="186055">
                        <a:lnSpc>
                          <a:spcPct val="100000"/>
                        </a:lnSpc>
                      </a:pPr>
                      <a:endParaRPr sz="1400">
                        <a:latin typeface="Times New Roman"/>
                        <a:cs typeface="Times New Roman"/>
                      </a:endParaRPr>
                    </a:p>
                  </a:txBody>
                  <a:tcPr marL="0" marR="0" marT="0" marB="0"/>
                </a:tc>
                <a:tc vMerge="1">
                  <a:txBody>
                    <a:bodyPr/>
                    <a:lstStyle/>
                    <a:p>
                      <a:endParaRPr/>
                    </a:p>
                  </a:txBody>
                  <a:tcPr marL="0" marR="0" marT="0" marB="0">
                    <a:lnT w="19050">
                      <a:solidFill>
                        <a:srgbClr val="000000"/>
                      </a:solidFill>
                      <a:prstDash val="solid"/>
                    </a:lnT>
                  </a:tcPr>
                </a:tc>
                <a:tc>
                  <a:txBody>
                    <a:bodyPr/>
                    <a:lstStyle/>
                    <a:p>
                      <a:pPr marL="46990">
                        <a:lnSpc>
                          <a:spcPts val="1800"/>
                        </a:lnSpc>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45" dirty="0">
                          <a:solidFill>
                            <a:srgbClr val="595959"/>
                          </a:solidFill>
                          <a:latin typeface="Times New Roman"/>
                          <a:cs typeface="Times New Roman"/>
                        </a:rPr>
                        <a:t> </a:t>
                      </a: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dirty="0">
                          <a:solidFill>
                            <a:srgbClr val="595959"/>
                          </a:solidFill>
                          <a:latin typeface="Times New Roman"/>
                          <a:cs typeface="Times New Roman"/>
                        </a:rPr>
                        <a:t>0.06</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solidFill>
                      <a:srgbClr val="FFD7CD"/>
                    </a:solidFill>
                  </a:tcPr>
                </a:tc>
                <a:tc vMerge="1">
                  <a:txBody>
                    <a:bodyPr/>
                    <a:lstStyle/>
                    <a:p>
                      <a:endParaRPr/>
                    </a:p>
                  </a:txBody>
                  <a:tcPr marL="0" marR="0" marT="22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09"/>
                  </a:ext>
                </a:extLst>
              </a:tr>
              <a:tr h="330031">
                <a:tc>
                  <a:txBody>
                    <a:bodyPr/>
                    <a:lstStyle/>
                    <a:p>
                      <a:pPr marR="186055">
                        <a:lnSpc>
                          <a:spcPct val="100000"/>
                        </a:lnSpc>
                      </a:pPr>
                      <a:endParaRPr sz="1500">
                        <a:latin typeface="Times New Roman"/>
                        <a:cs typeface="Times New Roman"/>
                      </a:endParaRPr>
                    </a:p>
                  </a:txBody>
                  <a:tcPr marL="0" marR="0" marT="0" marB="0"/>
                </a:tc>
                <a:tc vMerge="1">
                  <a:txBody>
                    <a:bodyPr/>
                    <a:lstStyle/>
                    <a:p>
                      <a:endParaRPr/>
                    </a:p>
                  </a:txBody>
                  <a:tcPr marL="0" marR="0" marT="0" marB="0">
                    <a:lnT w="19050">
                      <a:solidFill>
                        <a:srgbClr val="000000"/>
                      </a:solidFill>
                      <a:prstDash val="solid"/>
                    </a:lnT>
                  </a:tcPr>
                </a:tc>
                <a:tc>
                  <a:txBody>
                    <a:bodyPr/>
                    <a:lstStyle/>
                    <a:p>
                      <a:pPr marL="46990">
                        <a:lnSpc>
                          <a:spcPts val="1900"/>
                        </a:lnSpc>
                      </a:pPr>
                      <a:r>
                        <a:rPr sz="1600" dirty="0">
                          <a:solidFill>
                            <a:srgbClr val="595959"/>
                          </a:solidFill>
                          <a:latin typeface="Times New Roman"/>
                          <a:cs typeface="Times New Roman"/>
                        </a:rPr>
                        <a:t>S</a:t>
                      </a:r>
                      <a:r>
                        <a:rPr sz="1600" spc="-20" dirty="0">
                          <a:solidFill>
                            <a:srgbClr val="595959"/>
                          </a:solidFill>
                          <a:latin typeface="Times New Roman"/>
                          <a:cs typeface="Times New Roman"/>
                        </a:rPr>
                        <a:t> </a:t>
                      </a:r>
                      <a:r>
                        <a:rPr sz="1600" spc="310" dirty="0">
                          <a:solidFill>
                            <a:srgbClr val="595959"/>
                          </a:solidFill>
                          <a:latin typeface="Symbol"/>
                          <a:cs typeface="Symbol"/>
                        </a:rPr>
                        <a:t></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VP</a:t>
                      </a:r>
                      <a:r>
                        <a:rPr sz="1600" spc="-75" dirty="0">
                          <a:solidFill>
                            <a:srgbClr val="595959"/>
                          </a:solidFill>
                          <a:latin typeface="Times New Roman"/>
                          <a:cs typeface="Times New Roman"/>
                        </a:rPr>
                        <a:t> </a:t>
                      </a:r>
                      <a:r>
                        <a:rPr sz="1600" dirty="0">
                          <a:solidFill>
                            <a:srgbClr val="595959"/>
                          </a:solidFill>
                          <a:latin typeface="Times New Roman"/>
                          <a:cs typeface="Times New Roman"/>
                        </a:rPr>
                        <a:t>0.006</a:t>
                      </a:r>
                      <a:endParaRPr sz="1600">
                        <a:latin typeface="Times New Roman"/>
                        <a:cs typeface="Times New Roman"/>
                      </a:endParaRPr>
                    </a:p>
                  </a:txBody>
                  <a:tcPr marL="0" marR="0" marT="0" marB="0">
                    <a:lnL w="19050">
                      <a:solidFill>
                        <a:srgbClr val="000000"/>
                      </a:solidFill>
                      <a:prstDash val="solid"/>
                    </a:lnL>
                    <a:lnR w="19050">
                      <a:solidFill>
                        <a:srgbClr val="000000"/>
                      </a:solidFill>
                      <a:prstDash val="solid"/>
                    </a:lnR>
                    <a:lnB w="19050">
                      <a:solidFill>
                        <a:srgbClr val="000000"/>
                      </a:solidFill>
                      <a:prstDash val="solid"/>
                    </a:lnB>
                    <a:solidFill>
                      <a:srgbClr val="FFD7CD"/>
                    </a:solidFill>
                  </a:tcPr>
                </a:tc>
                <a:tc vMerge="1">
                  <a:txBody>
                    <a:bodyPr/>
                    <a:lstStyle/>
                    <a:p>
                      <a:endParaRPr/>
                    </a:p>
                  </a:txBody>
                  <a:tcPr marL="0" marR="0" marT="228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10"/>
                  </a:ext>
                </a:extLst>
              </a:tr>
              <a:tr h="1308100">
                <a:tc>
                  <a:txBody>
                    <a:bodyPr/>
                    <a:lstStyle/>
                    <a:p>
                      <a:pPr marL="408940">
                        <a:lnSpc>
                          <a:spcPct val="100000"/>
                        </a:lnSpc>
                        <a:spcBef>
                          <a:spcPts val="1140"/>
                        </a:spcBef>
                      </a:pPr>
                      <a:r>
                        <a:rPr sz="2000" spc="-5" dirty="0">
                          <a:solidFill>
                            <a:srgbClr val="595959"/>
                          </a:solidFill>
                          <a:latin typeface="Times New Roman"/>
                          <a:cs typeface="Times New Roman"/>
                        </a:rPr>
                        <a:t>Example</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sho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dirty="0">
                          <a:solidFill>
                            <a:srgbClr val="595959"/>
                          </a:solidFill>
                          <a:latin typeface="Times New Roman"/>
                          <a:cs typeface="Times New Roman"/>
                        </a:rPr>
                        <a:t>a PCFG </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fish</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tanks”</a:t>
                      </a:r>
                      <a:endParaRPr sz="2000">
                        <a:latin typeface="Times New Roman"/>
                        <a:cs typeface="Times New Roman"/>
                      </a:endParaRPr>
                    </a:p>
                  </a:txBody>
                  <a:tcPr marL="0" marR="0" marT="144780" marB="0"/>
                </a:tc>
                <a:tc vMerge="1">
                  <a:txBody>
                    <a:bodyPr/>
                    <a:lstStyle/>
                    <a:p>
                      <a:endParaRPr/>
                    </a:p>
                  </a:txBody>
                  <a:tcPr marL="0" marR="0" marT="0" marB="0">
                    <a:lnT w="19050">
                      <a:solidFill>
                        <a:srgbClr val="000000"/>
                      </a:solidFill>
                      <a:prstDash val="solid"/>
                    </a:lnT>
                  </a:tcPr>
                </a:tc>
                <a:tc>
                  <a:txBody>
                    <a:bodyPr/>
                    <a:lstStyle/>
                    <a:p>
                      <a:pPr marR="339090" indent="123825">
                        <a:lnSpc>
                          <a:spcPct val="100000"/>
                        </a:lnSpc>
                        <a:spcBef>
                          <a:spcPts val="1140"/>
                        </a:spcBef>
                      </a:pPr>
                      <a:r>
                        <a:rPr sz="2000" dirty="0">
                          <a:solidFill>
                            <a:srgbClr val="595959"/>
                          </a:solidFill>
                          <a:latin typeface="Times New Roman"/>
                          <a:cs typeface="Times New Roman"/>
                        </a:rPr>
                        <a:t>C</a:t>
                      </a:r>
                      <a:r>
                        <a:rPr sz="2000" spc="5" dirty="0">
                          <a:solidFill>
                            <a:srgbClr val="595959"/>
                          </a:solidFill>
                          <a:latin typeface="Times New Roman"/>
                          <a:cs typeface="Times New Roman"/>
                        </a:rPr>
                        <a:t>K</a:t>
                      </a:r>
                      <a:r>
                        <a:rPr sz="2000" dirty="0">
                          <a:solidFill>
                            <a:srgbClr val="595959"/>
                          </a:solidFill>
                          <a:latin typeface="Times New Roman"/>
                          <a:cs typeface="Times New Roman"/>
                        </a:rPr>
                        <a:t>Y</a:t>
                      </a:r>
                      <a:r>
                        <a:rPr sz="2000" spc="-70" dirty="0">
                          <a:solidFill>
                            <a:srgbClr val="595959"/>
                          </a:solidFill>
                          <a:latin typeface="Times New Roman"/>
                          <a:cs typeface="Times New Roman"/>
                        </a:rPr>
                        <a:t> </a:t>
                      </a:r>
                      <a:r>
                        <a:rPr sz="2000" spc="-5" dirty="0">
                          <a:solidFill>
                            <a:srgbClr val="595959"/>
                          </a:solidFill>
                          <a:latin typeface="Times New Roman"/>
                          <a:cs typeface="Times New Roman"/>
                        </a:rPr>
                        <a:t>c</a:t>
                      </a:r>
                      <a:r>
                        <a:rPr sz="2000" dirty="0">
                          <a:solidFill>
                            <a:srgbClr val="595959"/>
                          </a:solidFill>
                          <a:latin typeface="Times New Roman"/>
                          <a:cs typeface="Times New Roman"/>
                        </a:rPr>
                        <a:t>h</a:t>
                      </a:r>
                      <a:r>
                        <a:rPr sz="2000" spc="-5" dirty="0">
                          <a:solidFill>
                            <a:srgbClr val="595959"/>
                          </a:solidFill>
                          <a:latin typeface="Times New Roman"/>
                          <a:cs typeface="Times New Roman"/>
                        </a:rPr>
                        <a:t>ar</a:t>
                      </a:r>
                      <a:r>
                        <a:rPr sz="2000" dirty="0">
                          <a:solidFill>
                            <a:srgbClr val="595959"/>
                          </a:solidFill>
                          <a:latin typeface="Times New Roman"/>
                          <a:cs typeface="Times New Roman"/>
                        </a:rPr>
                        <a:t>t  </a:t>
                      </a:r>
                      <a:r>
                        <a:rPr sz="2000" spc="-5" dirty="0">
                          <a:solidFill>
                            <a:srgbClr val="595959"/>
                          </a:solidFill>
                          <a:latin typeface="Times New Roman"/>
                          <a:cs typeface="Times New Roman"/>
                        </a:rPr>
                        <a:t>fish people </a:t>
                      </a:r>
                      <a:r>
                        <a:rPr sz="2000" dirty="0">
                          <a:solidFill>
                            <a:srgbClr val="595959"/>
                          </a:solidFill>
                          <a:latin typeface="Times New Roman"/>
                          <a:cs typeface="Times New Roman"/>
                        </a:rPr>
                        <a:t> </a:t>
                      </a:r>
                      <a:r>
                        <a:rPr sz="2000" spc="-5" dirty="0">
                          <a:solidFill>
                            <a:srgbClr val="595959"/>
                          </a:solidFill>
                          <a:latin typeface="Times New Roman"/>
                          <a:cs typeface="Times New Roman"/>
                        </a:rPr>
                        <a:t>nning</a:t>
                      </a:r>
                      <a:endParaRPr sz="2000">
                        <a:latin typeface="Times New Roman"/>
                        <a:cs typeface="Times New Roman"/>
                      </a:endParaRPr>
                    </a:p>
                  </a:txBody>
                  <a:tcPr marL="0" marR="0" marT="144780" marB="0">
                    <a:lnR w="19050">
                      <a:solidFill>
                        <a:srgbClr val="000000"/>
                      </a:solidFill>
                      <a:prstDash val="solid"/>
                    </a:lnR>
                    <a:lnT w="19050">
                      <a:solidFill>
                        <a:srgbClr val="000000"/>
                      </a:solidFill>
                      <a:prstDash val="solid"/>
                    </a:lnT>
                  </a:tcPr>
                </a:tc>
                <a:tc>
                  <a:txBody>
                    <a:bodyPr/>
                    <a:lstStyle/>
                    <a:p>
                      <a:pPr marL="51435" marR="306705">
                        <a:lnSpc>
                          <a:spcPts val="1900"/>
                        </a:lnSpc>
                        <a:spcBef>
                          <a:spcPts val="195"/>
                        </a:spcBef>
                      </a:pPr>
                      <a:r>
                        <a:rPr sz="1600" dirty="0">
                          <a:solidFill>
                            <a:srgbClr val="595959"/>
                          </a:solidFill>
                          <a:latin typeface="Times New Roman"/>
                          <a:cs typeface="Times New Roman"/>
                        </a:rPr>
                        <a:t>N</a:t>
                      </a:r>
                      <a:r>
                        <a:rPr sz="1600" spc="-40" dirty="0">
                          <a:solidFill>
                            <a:srgbClr val="595959"/>
                          </a:solidFill>
                          <a:latin typeface="Times New Roman"/>
                          <a:cs typeface="Times New Roman"/>
                        </a:rPr>
                        <a:t> </a:t>
                      </a:r>
                      <a:r>
                        <a:rPr sz="1600" spc="310" dirty="0">
                          <a:solidFill>
                            <a:srgbClr val="595959"/>
                          </a:solidFill>
                          <a:latin typeface="Symbol"/>
                          <a:cs typeface="Symbol"/>
                        </a:rPr>
                        <a:t></a:t>
                      </a:r>
                      <a:r>
                        <a:rPr sz="1600" spc="-35" dirty="0">
                          <a:solidFill>
                            <a:srgbClr val="595959"/>
                          </a:solidFill>
                          <a:latin typeface="Times New Roman"/>
                          <a:cs typeface="Times New Roman"/>
                        </a:rPr>
                        <a:t> </a:t>
                      </a:r>
                      <a:r>
                        <a:rPr sz="1600" dirty="0">
                          <a:solidFill>
                            <a:srgbClr val="595959"/>
                          </a:solidFill>
                          <a:latin typeface="Times New Roman"/>
                          <a:cs typeface="Times New Roman"/>
                        </a:rPr>
                        <a:t>tanks</a:t>
                      </a:r>
                      <a:r>
                        <a:rPr sz="1600" spc="-30" dirty="0">
                          <a:solidFill>
                            <a:srgbClr val="595959"/>
                          </a:solidFill>
                          <a:latin typeface="Times New Roman"/>
                          <a:cs typeface="Times New Roman"/>
                        </a:rPr>
                        <a:t> </a:t>
                      </a:r>
                      <a:r>
                        <a:rPr sz="1600" dirty="0">
                          <a:solidFill>
                            <a:srgbClr val="595959"/>
                          </a:solidFill>
                          <a:latin typeface="Times New Roman"/>
                          <a:cs typeface="Times New Roman"/>
                        </a:rPr>
                        <a:t>0.2 </a:t>
                      </a:r>
                      <a:r>
                        <a:rPr sz="1600" spc="-385" dirty="0">
                          <a:solidFill>
                            <a:srgbClr val="595959"/>
                          </a:solidFill>
                          <a:latin typeface="Times New Roman"/>
                          <a:cs typeface="Times New Roman"/>
                        </a:rPr>
                        <a:t> </a:t>
                      </a:r>
                      <a:r>
                        <a:rPr sz="1600" dirty="0">
                          <a:solidFill>
                            <a:srgbClr val="595959"/>
                          </a:solidFill>
                          <a:latin typeface="Times New Roman"/>
                          <a:cs typeface="Times New Roman"/>
                        </a:rPr>
                        <a:t>V</a:t>
                      </a:r>
                      <a:r>
                        <a:rPr sz="1600" spc="-65" dirty="0">
                          <a:solidFill>
                            <a:srgbClr val="595959"/>
                          </a:solidFill>
                          <a:latin typeface="Times New Roman"/>
                          <a:cs typeface="Times New Roman"/>
                        </a:rPr>
                        <a:t> </a:t>
                      </a:r>
                      <a:r>
                        <a:rPr sz="1600" spc="310" dirty="0">
                          <a:solidFill>
                            <a:srgbClr val="595959"/>
                          </a:solidFill>
                          <a:latin typeface="Symbol"/>
                          <a:cs typeface="Symbol"/>
                        </a:rPr>
                        <a:t></a:t>
                      </a:r>
                      <a:r>
                        <a:rPr sz="1600" spc="-35" dirty="0">
                          <a:solidFill>
                            <a:srgbClr val="595959"/>
                          </a:solidFill>
                          <a:latin typeface="Times New Roman"/>
                          <a:cs typeface="Times New Roman"/>
                        </a:rPr>
                        <a:t> </a:t>
                      </a:r>
                      <a:r>
                        <a:rPr sz="1600" dirty="0">
                          <a:solidFill>
                            <a:srgbClr val="595959"/>
                          </a:solidFill>
                          <a:latin typeface="Times New Roman"/>
                          <a:cs typeface="Times New Roman"/>
                        </a:rPr>
                        <a:t>tanks</a:t>
                      </a:r>
                      <a:r>
                        <a:rPr sz="1600" spc="-30" dirty="0">
                          <a:solidFill>
                            <a:srgbClr val="595959"/>
                          </a:solidFill>
                          <a:latin typeface="Times New Roman"/>
                          <a:cs typeface="Times New Roman"/>
                        </a:rPr>
                        <a:t> </a:t>
                      </a:r>
                      <a:r>
                        <a:rPr sz="1600" dirty="0">
                          <a:solidFill>
                            <a:srgbClr val="595959"/>
                          </a:solidFill>
                          <a:latin typeface="Times New Roman"/>
                          <a:cs typeface="Times New Roman"/>
                        </a:rPr>
                        <a:t>0.1 </a:t>
                      </a:r>
                      <a:r>
                        <a:rPr sz="1600" spc="-385" dirty="0">
                          <a:solidFill>
                            <a:srgbClr val="595959"/>
                          </a:solidFill>
                          <a:latin typeface="Times New Roman"/>
                          <a:cs typeface="Times New Roman"/>
                        </a:rPr>
                        <a:t> </a:t>
                      </a:r>
                      <a:r>
                        <a:rPr sz="1600" spc="-5" dirty="0">
                          <a:solidFill>
                            <a:srgbClr val="595959"/>
                          </a:solidFill>
                          <a:latin typeface="Times New Roman"/>
                          <a:cs typeface="Times New Roman"/>
                        </a:rPr>
                        <a:t>NP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N 0.14 </a:t>
                      </a:r>
                      <a:r>
                        <a:rPr sz="1600" spc="-385" dirty="0">
                          <a:solidFill>
                            <a:srgbClr val="595959"/>
                          </a:solidFill>
                          <a:latin typeface="Times New Roman"/>
                          <a:cs typeface="Times New Roman"/>
                        </a:rPr>
                        <a:t> </a:t>
                      </a:r>
                      <a:r>
                        <a:rPr sz="1600" spc="-5" dirty="0">
                          <a:solidFill>
                            <a:srgbClr val="595959"/>
                          </a:solidFill>
                          <a:latin typeface="Times New Roman"/>
                          <a:cs typeface="Times New Roman"/>
                        </a:rPr>
                        <a:t>VP </a:t>
                      </a:r>
                      <a:r>
                        <a:rPr sz="1600" spc="310" dirty="0">
                          <a:solidFill>
                            <a:srgbClr val="595959"/>
                          </a:solidFill>
                          <a:latin typeface="Symbol"/>
                          <a:cs typeface="Symbol"/>
                        </a:rPr>
                        <a:t></a:t>
                      </a:r>
                      <a:r>
                        <a:rPr sz="1600" spc="310" dirty="0">
                          <a:solidFill>
                            <a:srgbClr val="595959"/>
                          </a:solidFill>
                          <a:latin typeface="Times New Roman"/>
                          <a:cs typeface="Times New Roman"/>
                        </a:rPr>
                        <a:t> </a:t>
                      </a:r>
                      <a:r>
                        <a:rPr sz="1600" dirty="0">
                          <a:solidFill>
                            <a:srgbClr val="595959"/>
                          </a:solidFill>
                          <a:latin typeface="Times New Roman"/>
                          <a:cs typeface="Times New Roman"/>
                        </a:rPr>
                        <a:t>V 0.03 </a:t>
                      </a:r>
                      <a:r>
                        <a:rPr sz="1600" spc="-385" dirty="0">
                          <a:solidFill>
                            <a:srgbClr val="595959"/>
                          </a:solidFill>
                          <a:latin typeface="Times New Roman"/>
                          <a:cs typeface="Times New Roman"/>
                        </a:rPr>
                        <a:t> </a:t>
                      </a:r>
                      <a:r>
                        <a:rPr sz="1600" dirty="0">
                          <a:solidFill>
                            <a:srgbClr val="595959"/>
                          </a:solidFill>
                          <a:latin typeface="Times New Roman"/>
                          <a:cs typeface="Times New Roman"/>
                        </a:rPr>
                        <a:t>S</a:t>
                      </a:r>
                      <a:r>
                        <a:rPr sz="1600" spc="-40" dirty="0">
                          <a:solidFill>
                            <a:srgbClr val="595959"/>
                          </a:solidFill>
                          <a:latin typeface="Times New Roman"/>
                          <a:cs typeface="Times New Roman"/>
                        </a:rPr>
                        <a:t> </a:t>
                      </a:r>
                      <a:r>
                        <a:rPr sz="1600" spc="310" dirty="0">
                          <a:solidFill>
                            <a:srgbClr val="595959"/>
                          </a:solidFill>
                          <a:latin typeface="Symbol"/>
                          <a:cs typeface="Symbol"/>
                        </a:rPr>
                        <a:t></a:t>
                      </a:r>
                      <a:r>
                        <a:rPr sz="1600" spc="-60" dirty="0">
                          <a:solidFill>
                            <a:srgbClr val="595959"/>
                          </a:solidFill>
                          <a:latin typeface="Times New Roman"/>
                          <a:cs typeface="Times New Roman"/>
                        </a:rPr>
                        <a:t> </a:t>
                      </a:r>
                      <a:r>
                        <a:rPr sz="1600" spc="-5" dirty="0">
                          <a:solidFill>
                            <a:srgbClr val="595959"/>
                          </a:solidFill>
                          <a:latin typeface="Times New Roman"/>
                          <a:cs typeface="Times New Roman"/>
                        </a:rPr>
                        <a:t>VP</a:t>
                      </a:r>
                      <a:r>
                        <a:rPr sz="1600" spc="-90" dirty="0">
                          <a:solidFill>
                            <a:srgbClr val="595959"/>
                          </a:solidFill>
                          <a:latin typeface="Times New Roman"/>
                          <a:cs typeface="Times New Roman"/>
                        </a:rPr>
                        <a:t> </a:t>
                      </a:r>
                      <a:r>
                        <a:rPr sz="1600" dirty="0">
                          <a:solidFill>
                            <a:srgbClr val="595959"/>
                          </a:solidFill>
                          <a:latin typeface="Times New Roman"/>
                          <a:cs typeface="Times New Roman"/>
                        </a:rPr>
                        <a:t>0.003</a:t>
                      </a:r>
                      <a:endParaRPr sz="1600">
                        <a:latin typeface="Times New Roman"/>
                        <a:cs typeface="Times New Roman"/>
                      </a:endParaRPr>
                    </a:p>
                  </a:txBody>
                  <a:tcPr marL="0" marR="0" marT="2476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D7CD"/>
                    </a:solidFill>
                  </a:tcPr>
                </a:tc>
                <a:extLst>
                  <a:ext uri="{0D108BD9-81ED-4DB2-BD59-A6C34878D82A}">
                    <a16:rowId xmlns:a16="http://schemas.microsoft.com/office/drawing/2014/main" val="10011"/>
                  </a:ext>
                </a:extLst>
              </a:tr>
            </a:tbl>
          </a:graphicData>
        </a:graphic>
      </p:graphicFrame>
      <p:sp>
        <p:nvSpPr>
          <p:cNvPr id="4" name="object 4"/>
          <p:cNvSpPr txBox="1"/>
          <p:nvPr/>
        </p:nvSpPr>
        <p:spPr>
          <a:xfrm>
            <a:off x="2714625" y="122851"/>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0</a:t>
            </a:r>
            <a:endParaRPr sz="2000">
              <a:latin typeface="Times New Roman"/>
              <a:cs typeface="Times New Roman"/>
            </a:endParaRPr>
          </a:p>
        </p:txBody>
      </p:sp>
      <p:sp>
        <p:nvSpPr>
          <p:cNvPr id="5" name="object 5"/>
          <p:cNvSpPr txBox="1"/>
          <p:nvPr/>
        </p:nvSpPr>
        <p:spPr>
          <a:xfrm>
            <a:off x="2714625" y="1402376"/>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1</a:t>
            </a:r>
            <a:endParaRPr sz="2000">
              <a:latin typeface="Times New Roman"/>
              <a:cs typeface="Times New Roman"/>
            </a:endParaRPr>
          </a:p>
        </p:txBody>
      </p:sp>
      <p:sp>
        <p:nvSpPr>
          <p:cNvPr id="6" name="object 6"/>
          <p:cNvSpPr txBox="1"/>
          <p:nvPr/>
        </p:nvSpPr>
        <p:spPr>
          <a:xfrm>
            <a:off x="2714625" y="2683489"/>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2</a:t>
            </a:r>
            <a:endParaRPr sz="2000">
              <a:latin typeface="Times New Roman"/>
              <a:cs typeface="Times New Roman"/>
            </a:endParaRPr>
          </a:p>
        </p:txBody>
      </p:sp>
      <p:sp>
        <p:nvSpPr>
          <p:cNvPr id="7" name="object 7"/>
          <p:cNvSpPr txBox="1"/>
          <p:nvPr/>
        </p:nvSpPr>
        <p:spPr>
          <a:xfrm>
            <a:off x="2714625" y="4061439"/>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3</a:t>
            </a:r>
            <a:endParaRPr sz="2000">
              <a:latin typeface="Times New Roman"/>
              <a:cs typeface="Times New Roman"/>
            </a:endParaRPr>
          </a:p>
        </p:txBody>
      </p:sp>
      <p:sp>
        <p:nvSpPr>
          <p:cNvPr id="8" name="object 8"/>
          <p:cNvSpPr txBox="1"/>
          <p:nvPr/>
        </p:nvSpPr>
        <p:spPr>
          <a:xfrm>
            <a:off x="2714625" y="5342551"/>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4</a:t>
            </a:r>
            <a:endParaRPr sz="2000">
              <a:latin typeface="Times New Roman"/>
              <a:cs typeface="Times New Roman"/>
            </a:endParaRPr>
          </a:p>
        </p:txBody>
      </p:sp>
      <p:sp>
        <p:nvSpPr>
          <p:cNvPr id="9" name="object 9"/>
          <p:cNvSpPr txBox="1"/>
          <p:nvPr/>
        </p:nvSpPr>
        <p:spPr>
          <a:xfrm>
            <a:off x="4332288" y="8469"/>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1</a:t>
            </a:r>
            <a:endParaRPr sz="2000">
              <a:latin typeface="Times New Roman"/>
              <a:cs typeface="Times New Roman"/>
            </a:endParaRPr>
          </a:p>
        </p:txBody>
      </p:sp>
      <p:sp>
        <p:nvSpPr>
          <p:cNvPr id="10" name="object 10"/>
          <p:cNvSpPr txBox="1"/>
          <p:nvPr/>
        </p:nvSpPr>
        <p:spPr>
          <a:xfrm>
            <a:off x="5903913" y="8469"/>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2</a:t>
            </a:r>
            <a:endParaRPr sz="2000">
              <a:latin typeface="Times New Roman"/>
              <a:cs typeface="Times New Roman"/>
            </a:endParaRPr>
          </a:p>
        </p:txBody>
      </p:sp>
      <p:sp>
        <p:nvSpPr>
          <p:cNvPr id="11" name="object 11"/>
          <p:cNvSpPr txBox="1"/>
          <p:nvPr/>
        </p:nvSpPr>
        <p:spPr>
          <a:xfrm>
            <a:off x="7399337" y="9262"/>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3</a:t>
            </a:r>
            <a:endParaRPr sz="2000">
              <a:latin typeface="Times New Roman"/>
              <a:cs typeface="Times New Roman"/>
            </a:endParaRPr>
          </a:p>
        </p:txBody>
      </p:sp>
      <p:sp>
        <p:nvSpPr>
          <p:cNvPr id="12" name="object 12"/>
          <p:cNvSpPr txBox="1"/>
          <p:nvPr/>
        </p:nvSpPr>
        <p:spPr>
          <a:xfrm>
            <a:off x="8923335" y="8469"/>
            <a:ext cx="152400"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4</a:t>
            </a:r>
            <a:endParaRPr sz="2000">
              <a:latin typeface="Times New Roman"/>
              <a:cs typeface="Times New Roman"/>
            </a:endParaRPr>
          </a:p>
        </p:txBody>
      </p:sp>
      <p:sp>
        <p:nvSpPr>
          <p:cNvPr id="13" name="object 13"/>
          <p:cNvSpPr txBox="1">
            <a:spLocks noGrp="1"/>
          </p:cNvSpPr>
          <p:nvPr>
            <p:ph type="title"/>
          </p:nvPr>
        </p:nvSpPr>
        <p:spPr>
          <a:xfrm>
            <a:off x="3436584" y="14033"/>
            <a:ext cx="40449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rPr>
              <a:t>f</a:t>
            </a:r>
            <a:r>
              <a:rPr sz="2000" spc="-10" dirty="0">
                <a:solidFill>
                  <a:srgbClr val="595959"/>
                </a:solidFill>
              </a:rPr>
              <a:t>i</a:t>
            </a:r>
            <a:r>
              <a:rPr sz="2000" spc="-5" dirty="0">
                <a:solidFill>
                  <a:srgbClr val="595959"/>
                </a:solidFill>
              </a:rPr>
              <a:t>sh</a:t>
            </a:r>
            <a:endParaRPr sz="2000"/>
          </a:p>
        </p:txBody>
      </p:sp>
      <p:sp>
        <p:nvSpPr>
          <p:cNvPr id="14" name="object 14"/>
          <p:cNvSpPr txBox="1"/>
          <p:nvPr/>
        </p:nvSpPr>
        <p:spPr>
          <a:xfrm>
            <a:off x="4871685" y="14033"/>
            <a:ext cx="70167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95959"/>
                </a:solidFill>
                <a:latin typeface="Times New Roman"/>
                <a:cs typeface="Times New Roman"/>
              </a:rPr>
              <a:t>p</a:t>
            </a:r>
            <a:r>
              <a:rPr sz="2000" spc="-5" dirty="0">
                <a:solidFill>
                  <a:srgbClr val="595959"/>
                </a:solidFill>
                <a:latin typeface="Times New Roman"/>
                <a:cs typeface="Times New Roman"/>
              </a:rPr>
              <a:t>e</a:t>
            </a:r>
            <a:r>
              <a:rPr sz="2000" dirty="0">
                <a:solidFill>
                  <a:srgbClr val="595959"/>
                </a:solidFill>
                <a:latin typeface="Times New Roman"/>
                <a:cs typeface="Times New Roman"/>
              </a:rPr>
              <a:t>op</a:t>
            </a:r>
            <a:r>
              <a:rPr sz="2000" spc="-10" dirty="0">
                <a:solidFill>
                  <a:srgbClr val="595959"/>
                </a:solidFill>
                <a:latin typeface="Times New Roman"/>
                <a:cs typeface="Times New Roman"/>
              </a:rPr>
              <a:t>l</a:t>
            </a:r>
            <a:r>
              <a:rPr sz="2000" dirty="0">
                <a:solidFill>
                  <a:srgbClr val="595959"/>
                </a:solidFill>
                <a:latin typeface="Times New Roman"/>
                <a:cs typeface="Times New Roman"/>
              </a:rPr>
              <a:t>e</a:t>
            </a:r>
            <a:endParaRPr sz="2000">
              <a:latin typeface="Times New Roman"/>
              <a:cs typeface="Times New Roman"/>
            </a:endParaRPr>
          </a:p>
        </p:txBody>
      </p:sp>
      <p:sp>
        <p:nvSpPr>
          <p:cNvPr id="15" name="object 15"/>
          <p:cNvSpPr txBox="1"/>
          <p:nvPr/>
        </p:nvSpPr>
        <p:spPr>
          <a:xfrm>
            <a:off x="6422673" y="14033"/>
            <a:ext cx="40449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f</a:t>
            </a:r>
            <a:r>
              <a:rPr sz="2000" spc="-10" dirty="0">
                <a:solidFill>
                  <a:srgbClr val="595959"/>
                </a:solidFill>
                <a:latin typeface="Times New Roman"/>
                <a:cs typeface="Times New Roman"/>
              </a:rPr>
              <a:t>i</a:t>
            </a:r>
            <a:r>
              <a:rPr sz="2000" spc="-5" dirty="0">
                <a:solidFill>
                  <a:srgbClr val="595959"/>
                </a:solidFill>
                <a:latin typeface="Times New Roman"/>
                <a:cs typeface="Times New Roman"/>
              </a:rPr>
              <a:t>sh</a:t>
            </a:r>
            <a:endParaRPr sz="2000">
              <a:latin typeface="Times New Roman"/>
              <a:cs typeface="Times New Roman"/>
            </a:endParaRPr>
          </a:p>
        </p:txBody>
      </p:sp>
      <p:sp>
        <p:nvSpPr>
          <p:cNvPr id="16" name="object 16"/>
          <p:cNvSpPr txBox="1"/>
          <p:nvPr/>
        </p:nvSpPr>
        <p:spPr>
          <a:xfrm>
            <a:off x="7964137" y="14033"/>
            <a:ext cx="561340" cy="330200"/>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595959"/>
                </a:solidFill>
                <a:latin typeface="Times New Roman"/>
                <a:cs typeface="Times New Roman"/>
              </a:rPr>
              <a:t>t</a:t>
            </a:r>
            <a:r>
              <a:rPr sz="2000" spc="-5" dirty="0">
                <a:solidFill>
                  <a:srgbClr val="595959"/>
                </a:solidFill>
                <a:latin typeface="Times New Roman"/>
                <a:cs typeface="Times New Roman"/>
              </a:rPr>
              <a:t>a</a:t>
            </a:r>
            <a:r>
              <a:rPr sz="2000" dirty="0">
                <a:solidFill>
                  <a:srgbClr val="595959"/>
                </a:solidFill>
                <a:latin typeface="Times New Roman"/>
                <a:cs typeface="Times New Roman"/>
              </a:rPr>
              <a:t>nks</a:t>
            </a:r>
            <a:endParaRPr sz="2000">
              <a:latin typeface="Times New Roman"/>
              <a:cs typeface="Times New Roman"/>
            </a:endParaRPr>
          </a:p>
        </p:txBody>
      </p:sp>
      <p:sp>
        <p:nvSpPr>
          <p:cNvPr id="17" name="object 17"/>
          <p:cNvSpPr txBox="1"/>
          <p:nvPr/>
        </p:nvSpPr>
        <p:spPr>
          <a:xfrm>
            <a:off x="154939" y="731520"/>
            <a:ext cx="2794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0.9</a:t>
            </a:r>
            <a:endParaRPr sz="1600">
              <a:latin typeface="Times New Roman"/>
              <a:cs typeface="Times New Roman"/>
            </a:endParaRPr>
          </a:p>
        </p:txBody>
      </p:sp>
      <p:sp>
        <p:nvSpPr>
          <p:cNvPr id="18" name="object 18"/>
          <p:cNvSpPr txBox="1"/>
          <p:nvPr/>
        </p:nvSpPr>
        <p:spPr>
          <a:xfrm>
            <a:off x="612140" y="2382520"/>
            <a:ext cx="2794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0.3</a:t>
            </a:r>
            <a:endParaRPr sz="1600">
              <a:latin typeface="Times New Roman"/>
              <a:cs typeface="Times New Roman"/>
            </a:endParaRPr>
          </a:p>
        </p:txBody>
      </p:sp>
      <p:graphicFrame>
        <p:nvGraphicFramePr>
          <p:cNvPr id="19" name="object 19"/>
          <p:cNvGraphicFramePr>
            <a:graphicFrameLocks noGrp="1"/>
          </p:cNvGraphicFramePr>
          <p:nvPr/>
        </p:nvGraphicFramePr>
        <p:xfrm>
          <a:off x="135889" y="501828"/>
          <a:ext cx="2145665" cy="4147834"/>
        </p:xfrm>
        <a:graphic>
          <a:graphicData uri="http://schemas.openxmlformats.org/drawingml/2006/table">
            <a:tbl>
              <a:tblPr firstRow="1" bandRow="1">
                <a:tableStyleId>{2D5ABB26-0587-4C30-8999-92F81FD0307C}</a:tableStyleId>
              </a:tblPr>
              <a:tblGrid>
                <a:gridCol w="1705610">
                  <a:extLst>
                    <a:ext uri="{9D8B030D-6E8A-4147-A177-3AD203B41FA5}">
                      <a16:colId xmlns:a16="http://schemas.microsoft.com/office/drawing/2014/main" val="20000"/>
                    </a:ext>
                  </a:extLst>
                </a:gridCol>
                <a:gridCol w="440055">
                  <a:extLst>
                    <a:ext uri="{9D8B030D-6E8A-4147-A177-3AD203B41FA5}">
                      <a16:colId xmlns:a16="http://schemas.microsoft.com/office/drawing/2014/main" val="20001"/>
                    </a:ext>
                  </a:extLst>
                </a:gridCol>
              </a:tblGrid>
              <a:tr h="511472">
                <a:tc>
                  <a:txBody>
                    <a:bodyPr/>
                    <a:lstStyle/>
                    <a:p>
                      <a:pPr marL="31750">
                        <a:lnSpc>
                          <a:spcPct val="100000"/>
                        </a:lnSpc>
                        <a:spcBef>
                          <a:spcPts val="5"/>
                        </a:spcBef>
                      </a:pPr>
                      <a:r>
                        <a:rPr sz="1600" dirty="0">
                          <a:solidFill>
                            <a:srgbClr val="595959"/>
                          </a:solidFill>
                          <a:latin typeface="Times New Roman"/>
                          <a:cs typeface="Times New Roman"/>
                        </a:rPr>
                        <a:t>S</a:t>
                      </a:r>
                      <a:r>
                        <a:rPr sz="1600" spc="-5" dirty="0">
                          <a:solidFill>
                            <a:srgbClr val="595959"/>
                          </a:solidFill>
                          <a:latin typeface="Times New Roman"/>
                          <a:cs typeface="Times New Roman"/>
                        </a:rPr>
                        <a:t> </a:t>
                      </a:r>
                      <a:r>
                        <a:rPr sz="1600" dirty="0">
                          <a:solidFill>
                            <a:srgbClr val="595959"/>
                          </a:solidFill>
                          <a:latin typeface="Symbol"/>
                          <a:cs typeface="Symbol"/>
                        </a:rPr>
                        <a:t></a:t>
                      </a:r>
                      <a:r>
                        <a:rPr sz="1600" spc="-5" dirty="0">
                          <a:solidFill>
                            <a:srgbClr val="595959"/>
                          </a:solidFill>
                          <a:latin typeface="Times New Roman"/>
                          <a:cs typeface="Times New Roman"/>
                        </a:rPr>
                        <a:t> </a:t>
                      </a:r>
                      <a:r>
                        <a:rPr sz="1600" spc="-10" dirty="0">
                          <a:solidFill>
                            <a:srgbClr val="595959"/>
                          </a:solidFill>
                          <a:latin typeface="Times New Roman"/>
                          <a:cs typeface="Times New Roman"/>
                        </a:rPr>
                        <a:t>N</a:t>
                      </a:r>
                      <a:r>
                        <a:rPr sz="1600" dirty="0">
                          <a:solidFill>
                            <a:srgbClr val="595959"/>
                          </a:solidFill>
                          <a:latin typeface="Times New Roman"/>
                          <a:cs typeface="Times New Roman"/>
                        </a:rPr>
                        <a:t>P</a:t>
                      </a:r>
                      <a:r>
                        <a:rPr sz="1600" spc="-95" dirty="0">
                          <a:solidFill>
                            <a:srgbClr val="595959"/>
                          </a:solidFill>
                          <a:latin typeface="Times New Roman"/>
                          <a:cs typeface="Times New Roman"/>
                        </a:rPr>
                        <a:t> </a:t>
                      </a:r>
                      <a:r>
                        <a:rPr sz="1600" spc="-10" dirty="0">
                          <a:solidFill>
                            <a:srgbClr val="595959"/>
                          </a:solidFill>
                          <a:latin typeface="Times New Roman"/>
                          <a:cs typeface="Times New Roman"/>
                        </a:rPr>
                        <a:t>VP</a:t>
                      </a:r>
                      <a:endParaRPr sz="1600">
                        <a:latin typeface="Times New Roman"/>
                        <a:cs typeface="Times New Roman"/>
                      </a:endParaRPr>
                    </a:p>
                  </a:txBody>
                  <a:tcPr marL="0" marR="0" marT="635"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92447">
                <a:tc>
                  <a:txBody>
                    <a:bodyPr/>
                    <a:lstStyle/>
                    <a:p>
                      <a:pPr marL="31750">
                        <a:lnSpc>
                          <a:spcPct val="100000"/>
                        </a:lnSpc>
                        <a:spcBef>
                          <a:spcPts val="180"/>
                        </a:spcBef>
                      </a:pPr>
                      <a:r>
                        <a:rPr sz="1600" dirty="0">
                          <a:solidFill>
                            <a:srgbClr val="595959"/>
                          </a:solidFill>
                          <a:latin typeface="Times New Roman"/>
                          <a:cs typeface="Times New Roman"/>
                        </a:rPr>
                        <a:t>S</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50" dirty="0">
                          <a:solidFill>
                            <a:srgbClr val="595959"/>
                          </a:solidFill>
                          <a:latin typeface="Times New Roman"/>
                          <a:cs typeface="Times New Roman"/>
                        </a:rPr>
                        <a:t> </a:t>
                      </a:r>
                      <a:r>
                        <a:rPr sz="1600" spc="-10" dirty="0">
                          <a:solidFill>
                            <a:srgbClr val="595959"/>
                          </a:solidFill>
                          <a:latin typeface="Times New Roman"/>
                          <a:cs typeface="Times New Roman"/>
                        </a:rPr>
                        <a:t>VP</a:t>
                      </a:r>
                      <a:endParaRPr sz="1600">
                        <a:latin typeface="Times New Roman"/>
                        <a:cs typeface="Times New Roman"/>
                      </a:endParaRPr>
                    </a:p>
                  </a:txBody>
                  <a:tcPr marL="0" marR="0" marT="22860" marB="0"/>
                </a:tc>
                <a:tc>
                  <a:txBody>
                    <a:bodyPr/>
                    <a:lstStyle/>
                    <a:p>
                      <a:pPr marR="24130" algn="r">
                        <a:lnSpc>
                          <a:spcPct val="100000"/>
                        </a:lnSpc>
                        <a:spcBef>
                          <a:spcPts val="180"/>
                        </a:spcBef>
                      </a:pPr>
                      <a:r>
                        <a:rPr sz="1600" dirty="0">
                          <a:solidFill>
                            <a:srgbClr val="595959"/>
                          </a:solidFill>
                          <a:latin typeface="Times New Roman"/>
                          <a:cs typeface="Times New Roman"/>
                        </a:rPr>
                        <a:t>0.1</a:t>
                      </a:r>
                      <a:endParaRPr sz="1600">
                        <a:latin typeface="Times New Roman"/>
                        <a:cs typeface="Times New Roman"/>
                      </a:endParaRPr>
                    </a:p>
                  </a:txBody>
                  <a:tcPr marL="0" marR="0" marT="22860" marB="0"/>
                </a:tc>
                <a:extLst>
                  <a:ext uri="{0D108BD9-81ED-4DB2-BD59-A6C34878D82A}">
                    <a16:rowId xmlns:a16="http://schemas.microsoft.com/office/drawing/2014/main" val="10001"/>
                  </a:ext>
                </a:extLst>
              </a:tr>
              <a:tr h="533052">
                <a:tc>
                  <a:txBody>
                    <a:bodyPr/>
                    <a:lstStyle/>
                    <a:p>
                      <a:pPr marL="31750">
                        <a:lnSpc>
                          <a:spcPts val="1910"/>
                        </a:lnSpc>
                        <a:spcBef>
                          <a:spcPts val="175"/>
                        </a:spcBef>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45" dirty="0">
                          <a:solidFill>
                            <a:srgbClr val="595959"/>
                          </a:solidFill>
                          <a:latin typeface="Times New Roman"/>
                          <a:cs typeface="Times New Roman"/>
                        </a:rPr>
                        <a:t> </a:t>
                      </a: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NP</a:t>
                      </a:r>
                      <a:endParaRPr sz="1600">
                        <a:latin typeface="Times New Roman"/>
                        <a:cs typeface="Times New Roman"/>
                      </a:endParaRPr>
                    </a:p>
                    <a:p>
                      <a:pPr marL="488950">
                        <a:lnSpc>
                          <a:spcPts val="1910"/>
                        </a:lnSpc>
                      </a:pPr>
                      <a:r>
                        <a:rPr sz="1600" dirty="0">
                          <a:solidFill>
                            <a:srgbClr val="595959"/>
                          </a:solidFill>
                          <a:latin typeface="Times New Roman"/>
                          <a:cs typeface="Times New Roman"/>
                        </a:rPr>
                        <a:t>0.5</a:t>
                      </a:r>
                      <a:endParaRPr sz="1600">
                        <a:latin typeface="Times New Roman"/>
                        <a:cs typeface="Times New Roman"/>
                      </a:endParaRPr>
                    </a:p>
                  </a:txBody>
                  <a:tcPr marL="0" marR="0" marT="22225"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2"/>
                  </a:ext>
                </a:extLst>
              </a:tr>
              <a:tr h="292447">
                <a:tc>
                  <a:txBody>
                    <a:bodyPr/>
                    <a:lstStyle/>
                    <a:p>
                      <a:pPr marL="31750">
                        <a:lnSpc>
                          <a:spcPct val="100000"/>
                        </a:lnSpc>
                        <a:spcBef>
                          <a:spcPts val="180"/>
                        </a:spcBef>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50" dirty="0">
                          <a:solidFill>
                            <a:srgbClr val="595959"/>
                          </a:solidFill>
                          <a:latin typeface="Times New Roman"/>
                          <a:cs typeface="Times New Roman"/>
                        </a:rPr>
                        <a:t> </a:t>
                      </a:r>
                      <a:r>
                        <a:rPr sz="1600" dirty="0">
                          <a:solidFill>
                            <a:srgbClr val="595959"/>
                          </a:solidFill>
                          <a:latin typeface="Times New Roman"/>
                          <a:cs typeface="Times New Roman"/>
                        </a:rPr>
                        <a:t>V</a:t>
                      </a:r>
                      <a:endParaRPr sz="1600">
                        <a:latin typeface="Times New Roman"/>
                        <a:cs typeface="Times New Roman"/>
                      </a:endParaRPr>
                    </a:p>
                  </a:txBody>
                  <a:tcPr marL="0" marR="0" marT="22860" marB="0"/>
                </a:tc>
                <a:tc>
                  <a:txBody>
                    <a:bodyPr/>
                    <a:lstStyle/>
                    <a:p>
                      <a:pPr marR="24130" algn="r">
                        <a:lnSpc>
                          <a:spcPct val="100000"/>
                        </a:lnSpc>
                        <a:spcBef>
                          <a:spcPts val="180"/>
                        </a:spcBef>
                      </a:pPr>
                      <a:r>
                        <a:rPr sz="1600" dirty="0">
                          <a:solidFill>
                            <a:srgbClr val="595959"/>
                          </a:solidFill>
                          <a:latin typeface="Times New Roman"/>
                          <a:cs typeface="Times New Roman"/>
                        </a:rPr>
                        <a:t>0.1</a:t>
                      </a:r>
                      <a:endParaRPr sz="1600">
                        <a:latin typeface="Times New Roman"/>
                        <a:cs typeface="Times New Roman"/>
                      </a:endParaRPr>
                    </a:p>
                  </a:txBody>
                  <a:tcPr marL="0" marR="0" marT="22860" marB="0"/>
                </a:tc>
                <a:extLst>
                  <a:ext uri="{0D108BD9-81ED-4DB2-BD59-A6C34878D82A}">
                    <a16:rowId xmlns:a16="http://schemas.microsoft.com/office/drawing/2014/main" val="10003"/>
                  </a:ext>
                </a:extLst>
              </a:tr>
              <a:tr h="533052">
                <a:tc>
                  <a:txBody>
                    <a:bodyPr/>
                    <a:lstStyle/>
                    <a:p>
                      <a:pPr marL="31750">
                        <a:lnSpc>
                          <a:spcPct val="100000"/>
                        </a:lnSpc>
                        <a:spcBef>
                          <a:spcPts val="175"/>
                        </a:spcBef>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45" dirty="0">
                          <a:solidFill>
                            <a:srgbClr val="595959"/>
                          </a:solidFill>
                          <a:latin typeface="Times New Roman"/>
                          <a:cs typeface="Times New Roman"/>
                        </a:rPr>
                        <a:t> </a:t>
                      </a:r>
                      <a:r>
                        <a:rPr sz="1600" dirty="0">
                          <a:solidFill>
                            <a:srgbClr val="595959"/>
                          </a:solidFill>
                          <a:latin typeface="Times New Roman"/>
                          <a:cs typeface="Times New Roman"/>
                        </a:rPr>
                        <a:t>V</a:t>
                      </a:r>
                      <a:r>
                        <a:rPr sz="1600" spc="-45" dirty="0">
                          <a:solidFill>
                            <a:srgbClr val="595959"/>
                          </a:solidFill>
                          <a:latin typeface="Times New Roman"/>
                          <a:cs typeface="Times New Roman"/>
                        </a:rPr>
                        <a:t> </a:t>
                      </a:r>
                      <a:r>
                        <a:rPr sz="1600" spc="-5" dirty="0">
                          <a:solidFill>
                            <a:srgbClr val="595959"/>
                          </a:solidFill>
                          <a:latin typeface="Times New Roman"/>
                          <a:cs typeface="Times New Roman"/>
                        </a:rPr>
                        <a:t>@VP_V</a:t>
                      </a:r>
                      <a:endParaRPr sz="1600">
                        <a:latin typeface="Times New Roman"/>
                        <a:cs typeface="Times New Roman"/>
                      </a:endParaRPr>
                    </a:p>
                  </a:txBody>
                  <a:tcPr marL="0" marR="0" marT="22225"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4"/>
                  </a:ext>
                </a:extLst>
              </a:tr>
              <a:tr h="511472">
                <a:tc>
                  <a:txBody>
                    <a:bodyPr/>
                    <a:lstStyle/>
                    <a:p>
                      <a:pPr marL="31750">
                        <a:lnSpc>
                          <a:spcPts val="1910"/>
                        </a:lnSpc>
                        <a:spcBef>
                          <a:spcPts val="180"/>
                        </a:spcBef>
                      </a:pPr>
                      <a:r>
                        <a:rPr sz="1600" spc="-5" dirty="0">
                          <a:solidFill>
                            <a:srgbClr val="595959"/>
                          </a:solidFill>
                          <a:latin typeface="Times New Roman"/>
                          <a:cs typeface="Times New Roman"/>
                        </a:rPr>
                        <a:t>VP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45" dirty="0">
                          <a:solidFill>
                            <a:srgbClr val="595959"/>
                          </a:solidFill>
                          <a:latin typeface="Times New Roman"/>
                          <a:cs typeface="Times New Roman"/>
                        </a:rPr>
                        <a:t> </a:t>
                      </a: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PP</a:t>
                      </a:r>
                      <a:endParaRPr sz="1600">
                        <a:latin typeface="Times New Roman"/>
                        <a:cs typeface="Times New Roman"/>
                      </a:endParaRPr>
                    </a:p>
                    <a:p>
                      <a:pPr marL="488950">
                        <a:lnSpc>
                          <a:spcPts val="1835"/>
                        </a:lnSpc>
                      </a:pPr>
                      <a:r>
                        <a:rPr sz="1600" dirty="0">
                          <a:solidFill>
                            <a:srgbClr val="595959"/>
                          </a:solidFill>
                          <a:latin typeface="Times New Roman"/>
                          <a:cs typeface="Times New Roman"/>
                        </a:rPr>
                        <a:t>0.1</a:t>
                      </a:r>
                      <a:endParaRPr sz="1600">
                        <a:latin typeface="Times New Roman"/>
                        <a:cs typeface="Times New Roman"/>
                      </a:endParaRPr>
                    </a:p>
                  </a:txBody>
                  <a:tcPr marL="0" marR="0" marT="2286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5"/>
                  </a:ext>
                </a:extLst>
              </a:tr>
              <a:tr h="327074">
                <a:tc>
                  <a:txBody>
                    <a:bodyPr/>
                    <a:lstStyle/>
                    <a:p>
                      <a:pPr marL="31750">
                        <a:lnSpc>
                          <a:spcPct val="100000"/>
                        </a:lnSpc>
                        <a:spcBef>
                          <a:spcPts val="450"/>
                        </a:spcBef>
                      </a:pPr>
                      <a:r>
                        <a:rPr sz="1600" spc="-5" dirty="0">
                          <a:solidFill>
                            <a:srgbClr val="595959"/>
                          </a:solidFill>
                          <a:latin typeface="Times New Roman"/>
                          <a:cs typeface="Times New Roman"/>
                        </a:rPr>
                        <a:t>@VP_V</a:t>
                      </a:r>
                      <a:r>
                        <a:rPr sz="1600" spc="-5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spc="-5" dirty="0">
                          <a:solidFill>
                            <a:srgbClr val="595959"/>
                          </a:solidFill>
                          <a:latin typeface="Times New Roman"/>
                          <a:cs typeface="Times New Roman"/>
                        </a:rPr>
                        <a:t>NP</a:t>
                      </a:r>
                      <a:r>
                        <a:rPr sz="1600" spc="-75" dirty="0">
                          <a:solidFill>
                            <a:srgbClr val="595959"/>
                          </a:solidFill>
                          <a:latin typeface="Times New Roman"/>
                          <a:cs typeface="Times New Roman"/>
                        </a:rPr>
                        <a:t> </a:t>
                      </a:r>
                      <a:r>
                        <a:rPr sz="1600" spc="-5" dirty="0">
                          <a:solidFill>
                            <a:srgbClr val="595959"/>
                          </a:solidFill>
                          <a:latin typeface="Times New Roman"/>
                          <a:cs typeface="Times New Roman"/>
                        </a:rPr>
                        <a:t>PP</a:t>
                      </a:r>
                      <a:endParaRPr sz="1600">
                        <a:latin typeface="Times New Roman"/>
                        <a:cs typeface="Times New Roman"/>
                      </a:endParaRPr>
                    </a:p>
                  </a:txBody>
                  <a:tcPr marL="0" marR="0" marT="57150" marB="0"/>
                </a:tc>
                <a:tc>
                  <a:txBody>
                    <a:bodyPr/>
                    <a:lstStyle/>
                    <a:p>
                      <a:pPr marR="24130" algn="r">
                        <a:lnSpc>
                          <a:spcPct val="100000"/>
                        </a:lnSpc>
                        <a:spcBef>
                          <a:spcPts val="450"/>
                        </a:spcBef>
                      </a:pPr>
                      <a:r>
                        <a:rPr sz="1600" dirty="0">
                          <a:solidFill>
                            <a:srgbClr val="595959"/>
                          </a:solidFill>
                          <a:latin typeface="Times New Roman"/>
                          <a:cs typeface="Times New Roman"/>
                        </a:rPr>
                        <a:t>1.0</a:t>
                      </a:r>
                      <a:endParaRPr sz="1600">
                        <a:latin typeface="Times New Roman"/>
                        <a:cs typeface="Times New Roman"/>
                      </a:endParaRPr>
                    </a:p>
                  </a:txBody>
                  <a:tcPr marL="0" marR="0" marT="57150" marB="0"/>
                </a:tc>
                <a:extLst>
                  <a:ext uri="{0D108BD9-81ED-4DB2-BD59-A6C34878D82A}">
                    <a16:rowId xmlns:a16="http://schemas.microsoft.com/office/drawing/2014/main" val="10006"/>
                  </a:ext>
                </a:extLst>
              </a:tr>
              <a:tr h="292099">
                <a:tc>
                  <a:txBody>
                    <a:bodyPr/>
                    <a:lstStyle/>
                    <a:p>
                      <a:pPr marL="31750">
                        <a:lnSpc>
                          <a:spcPct val="100000"/>
                        </a:lnSpc>
                        <a:spcBef>
                          <a:spcPts val="175"/>
                        </a:spcBef>
                      </a:pP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spc="-5" dirty="0">
                          <a:solidFill>
                            <a:srgbClr val="595959"/>
                          </a:solidFill>
                          <a:latin typeface="Times New Roman"/>
                          <a:cs typeface="Times New Roman"/>
                        </a:rPr>
                        <a:t>NP</a:t>
                      </a:r>
                      <a:r>
                        <a:rPr sz="1600" spc="-75" dirty="0">
                          <a:solidFill>
                            <a:srgbClr val="595959"/>
                          </a:solidFill>
                          <a:latin typeface="Times New Roman"/>
                          <a:cs typeface="Times New Roman"/>
                        </a:rPr>
                        <a:t> </a:t>
                      </a:r>
                      <a:r>
                        <a:rPr sz="1600" spc="-5" dirty="0">
                          <a:solidFill>
                            <a:srgbClr val="595959"/>
                          </a:solidFill>
                          <a:latin typeface="Times New Roman"/>
                          <a:cs typeface="Times New Roman"/>
                        </a:rPr>
                        <a:t>NP</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0.1</a:t>
                      </a:r>
                      <a:endParaRPr sz="1600">
                        <a:latin typeface="Times New Roman"/>
                        <a:cs typeface="Times New Roman"/>
                      </a:endParaRPr>
                    </a:p>
                  </a:txBody>
                  <a:tcPr marL="0" marR="0" marT="22225" marB="0"/>
                </a:tc>
                <a:extLst>
                  <a:ext uri="{0D108BD9-81ED-4DB2-BD59-A6C34878D82A}">
                    <a16:rowId xmlns:a16="http://schemas.microsoft.com/office/drawing/2014/main" val="10007"/>
                  </a:ext>
                </a:extLst>
              </a:tr>
              <a:tr h="292100">
                <a:tc>
                  <a:txBody>
                    <a:bodyPr/>
                    <a:lstStyle/>
                    <a:p>
                      <a:pPr marL="31750">
                        <a:lnSpc>
                          <a:spcPct val="100000"/>
                        </a:lnSpc>
                        <a:spcBef>
                          <a:spcPts val="175"/>
                        </a:spcBef>
                      </a:pP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15" dirty="0">
                          <a:solidFill>
                            <a:srgbClr val="595959"/>
                          </a:solidFill>
                          <a:latin typeface="Times New Roman"/>
                          <a:cs typeface="Times New Roman"/>
                        </a:rPr>
                        <a:t> </a:t>
                      </a: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5" dirty="0">
                          <a:solidFill>
                            <a:srgbClr val="595959"/>
                          </a:solidFill>
                          <a:latin typeface="Times New Roman"/>
                          <a:cs typeface="Times New Roman"/>
                        </a:rPr>
                        <a:t>PP</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0.2</a:t>
                      </a:r>
                      <a:endParaRPr sz="1600">
                        <a:latin typeface="Times New Roman"/>
                        <a:cs typeface="Times New Roman"/>
                      </a:endParaRPr>
                    </a:p>
                  </a:txBody>
                  <a:tcPr marL="0" marR="0" marT="22225" marB="0"/>
                </a:tc>
                <a:extLst>
                  <a:ext uri="{0D108BD9-81ED-4DB2-BD59-A6C34878D82A}">
                    <a16:rowId xmlns:a16="http://schemas.microsoft.com/office/drawing/2014/main" val="10008"/>
                  </a:ext>
                </a:extLst>
              </a:tr>
              <a:tr h="292100">
                <a:tc>
                  <a:txBody>
                    <a:bodyPr/>
                    <a:lstStyle/>
                    <a:p>
                      <a:pPr marL="31750">
                        <a:lnSpc>
                          <a:spcPct val="100000"/>
                        </a:lnSpc>
                        <a:spcBef>
                          <a:spcPts val="175"/>
                        </a:spcBef>
                      </a:pPr>
                      <a:r>
                        <a:rPr sz="1600" spc="-5" dirty="0">
                          <a:solidFill>
                            <a:srgbClr val="595959"/>
                          </a:solidFill>
                          <a:latin typeface="Times New Roman"/>
                          <a:cs typeface="Times New Roman"/>
                        </a:rPr>
                        <a:t>NP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dirty="0">
                          <a:solidFill>
                            <a:srgbClr val="595959"/>
                          </a:solidFill>
                          <a:latin typeface="Times New Roman"/>
                          <a:cs typeface="Times New Roman"/>
                        </a:rPr>
                        <a:t>N</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0.7</a:t>
                      </a:r>
                      <a:endParaRPr sz="1600">
                        <a:latin typeface="Times New Roman"/>
                        <a:cs typeface="Times New Roman"/>
                      </a:endParaRPr>
                    </a:p>
                  </a:txBody>
                  <a:tcPr marL="0" marR="0" marT="22225" marB="0"/>
                </a:tc>
                <a:extLst>
                  <a:ext uri="{0D108BD9-81ED-4DB2-BD59-A6C34878D82A}">
                    <a16:rowId xmlns:a16="http://schemas.microsoft.com/office/drawing/2014/main" val="10009"/>
                  </a:ext>
                </a:extLst>
              </a:tr>
              <a:tr h="270519">
                <a:tc>
                  <a:txBody>
                    <a:bodyPr/>
                    <a:lstStyle/>
                    <a:p>
                      <a:pPr marL="31750">
                        <a:lnSpc>
                          <a:spcPts val="1850"/>
                        </a:lnSpc>
                        <a:spcBef>
                          <a:spcPts val="175"/>
                        </a:spcBef>
                      </a:pPr>
                      <a:r>
                        <a:rPr sz="1600" spc="-5" dirty="0">
                          <a:solidFill>
                            <a:srgbClr val="595959"/>
                          </a:solidFill>
                          <a:latin typeface="Times New Roman"/>
                          <a:cs typeface="Times New Roman"/>
                        </a:rPr>
                        <a:t>PP</a:t>
                      </a:r>
                      <a:r>
                        <a:rPr sz="1600" spc="-80" dirty="0">
                          <a:solidFill>
                            <a:srgbClr val="595959"/>
                          </a:solidFill>
                          <a:latin typeface="Times New Roman"/>
                          <a:cs typeface="Times New Roman"/>
                        </a:rPr>
                        <a:t> </a:t>
                      </a:r>
                      <a:r>
                        <a:rPr sz="1600" spc="310" dirty="0">
                          <a:solidFill>
                            <a:srgbClr val="595959"/>
                          </a:solidFill>
                          <a:latin typeface="Symbol"/>
                          <a:cs typeface="Symbol"/>
                        </a:rPr>
                        <a:t></a:t>
                      </a:r>
                      <a:r>
                        <a:rPr sz="1600" spc="-15" dirty="0">
                          <a:solidFill>
                            <a:srgbClr val="595959"/>
                          </a:solidFill>
                          <a:latin typeface="Times New Roman"/>
                          <a:cs typeface="Times New Roman"/>
                        </a:rPr>
                        <a:t> </a:t>
                      </a:r>
                      <a:r>
                        <a:rPr sz="1600" dirty="0">
                          <a:solidFill>
                            <a:srgbClr val="595959"/>
                          </a:solidFill>
                          <a:latin typeface="Times New Roman"/>
                          <a:cs typeface="Times New Roman"/>
                        </a:rPr>
                        <a:t>P</a:t>
                      </a:r>
                      <a:r>
                        <a:rPr sz="1600" spc="-80" dirty="0">
                          <a:solidFill>
                            <a:srgbClr val="595959"/>
                          </a:solidFill>
                          <a:latin typeface="Times New Roman"/>
                          <a:cs typeface="Times New Roman"/>
                        </a:rPr>
                        <a:t> </a:t>
                      </a:r>
                      <a:r>
                        <a:rPr sz="1600" spc="-5" dirty="0">
                          <a:solidFill>
                            <a:srgbClr val="595959"/>
                          </a:solidFill>
                          <a:latin typeface="Times New Roman"/>
                          <a:cs typeface="Times New Roman"/>
                        </a:rPr>
                        <a:t>NP</a:t>
                      </a:r>
                      <a:endParaRPr sz="1600">
                        <a:latin typeface="Times New Roman"/>
                        <a:cs typeface="Times New Roman"/>
                      </a:endParaRPr>
                    </a:p>
                  </a:txBody>
                  <a:tcPr marL="0" marR="0" marT="22225"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10"/>
                  </a:ext>
                </a:extLst>
              </a:tr>
            </a:tbl>
          </a:graphicData>
        </a:graphic>
      </p:graphicFrame>
      <p:sp>
        <p:nvSpPr>
          <p:cNvPr id="20" name="object 20"/>
          <p:cNvSpPr txBox="1"/>
          <p:nvPr/>
        </p:nvSpPr>
        <p:spPr>
          <a:xfrm>
            <a:off x="612140" y="4630420"/>
            <a:ext cx="2794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1.0</a:t>
            </a:r>
            <a:endParaRPr sz="1600">
              <a:latin typeface="Times New Roman"/>
              <a:cs typeface="Times New Roman"/>
            </a:endParaRPr>
          </a:p>
        </p:txBody>
      </p:sp>
      <p:graphicFrame>
        <p:nvGraphicFramePr>
          <p:cNvPr id="21" name="object 21"/>
          <p:cNvGraphicFramePr>
            <a:graphicFrameLocks noGrp="1"/>
          </p:cNvGraphicFramePr>
          <p:nvPr/>
        </p:nvGraphicFramePr>
        <p:xfrm>
          <a:off x="135889" y="5226228"/>
          <a:ext cx="2146935" cy="1631768"/>
        </p:xfrm>
        <a:graphic>
          <a:graphicData uri="http://schemas.openxmlformats.org/drawingml/2006/table">
            <a:tbl>
              <a:tblPr firstRow="1" bandRow="1">
                <a:tableStyleId>{2D5ABB26-0587-4C30-8999-92F81FD0307C}</a:tableStyleId>
              </a:tblPr>
              <a:tblGrid>
                <a:gridCol w="1441450">
                  <a:extLst>
                    <a:ext uri="{9D8B030D-6E8A-4147-A177-3AD203B41FA5}">
                      <a16:colId xmlns:a16="http://schemas.microsoft.com/office/drawing/2014/main" val="20000"/>
                    </a:ext>
                  </a:extLst>
                </a:gridCol>
                <a:gridCol w="705485">
                  <a:extLst>
                    <a:ext uri="{9D8B030D-6E8A-4147-A177-3AD203B41FA5}">
                      <a16:colId xmlns:a16="http://schemas.microsoft.com/office/drawing/2014/main" val="20001"/>
                    </a:ext>
                  </a:extLst>
                </a:gridCol>
              </a:tblGrid>
              <a:tr h="270519">
                <a:tc>
                  <a:txBody>
                    <a:bodyPr/>
                    <a:lstStyle/>
                    <a:p>
                      <a:pPr marL="31750">
                        <a:lnSpc>
                          <a:spcPct val="100000"/>
                        </a:lnSpc>
                        <a:spcBef>
                          <a:spcPts val="5"/>
                        </a:spcBef>
                      </a:pPr>
                      <a:r>
                        <a:rPr sz="1600" dirty="0">
                          <a:solidFill>
                            <a:srgbClr val="595959"/>
                          </a:solidFill>
                          <a:latin typeface="Times New Roman"/>
                          <a:cs typeface="Times New Roman"/>
                        </a:rPr>
                        <a:t>N</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people</a:t>
                      </a:r>
                      <a:endParaRPr sz="1600">
                        <a:latin typeface="Times New Roman"/>
                        <a:cs typeface="Times New Roman"/>
                      </a:endParaRPr>
                    </a:p>
                  </a:txBody>
                  <a:tcPr marL="0" marR="0" marT="635" marB="0"/>
                </a:tc>
                <a:tc>
                  <a:txBody>
                    <a:bodyPr/>
                    <a:lstStyle/>
                    <a:p>
                      <a:pPr marR="24130" algn="r">
                        <a:lnSpc>
                          <a:spcPct val="100000"/>
                        </a:lnSpc>
                        <a:spcBef>
                          <a:spcPts val="5"/>
                        </a:spcBef>
                      </a:pPr>
                      <a:r>
                        <a:rPr sz="1600" dirty="0">
                          <a:solidFill>
                            <a:srgbClr val="595959"/>
                          </a:solidFill>
                          <a:latin typeface="Times New Roman"/>
                          <a:cs typeface="Times New Roman"/>
                        </a:rPr>
                        <a:t>0.5</a:t>
                      </a:r>
                      <a:endParaRPr sz="1600">
                        <a:latin typeface="Times New Roman"/>
                        <a:cs typeface="Times New Roman"/>
                      </a:endParaRPr>
                    </a:p>
                  </a:txBody>
                  <a:tcPr marL="0" marR="0" marT="635" marB="0"/>
                </a:tc>
                <a:extLst>
                  <a:ext uri="{0D108BD9-81ED-4DB2-BD59-A6C34878D82A}">
                    <a16:rowId xmlns:a16="http://schemas.microsoft.com/office/drawing/2014/main" val="10000"/>
                  </a:ext>
                </a:extLst>
              </a:tr>
              <a:tr h="292100">
                <a:tc>
                  <a:txBody>
                    <a:bodyPr/>
                    <a:lstStyle/>
                    <a:p>
                      <a:pPr marL="31750">
                        <a:lnSpc>
                          <a:spcPct val="100000"/>
                        </a:lnSpc>
                        <a:spcBef>
                          <a:spcPts val="175"/>
                        </a:spcBef>
                      </a:pPr>
                      <a:r>
                        <a:rPr sz="1600" dirty="0">
                          <a:solidFill>
                            <a:srgbClr val="595959"/>
                          </a:solidFill>
                          <a:latin typeface="Times New Roman"/>
                          <a:cs typeface="Times New Roman"/>
                        </a:rPr>
                        <a:t>N</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fish</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0.2</a:t>
                      </a:r>
                      <a:endParaRPr sz="1600">
                        <a:latin typeface="Times New Roman"/>
                        <a:cs typeface="Times New Roman"/>
                      </a:endParaRPr>
                    </a:p>
                  </a:txBody>
                  <a:tcPr marL="0" marR="0" marT="22225" marB="0"/>
                </a:tc>
                <a:extLst>
                  <a:ext uri="{0D108BD9-81ED-4DB2-BD59-A6C34878D82A}">
                    <a16:rowId xmlns:a16="http://schemas.microsoft.com/office/drawing/2014/main" val="10001"/>
                  </a:ext>
                </a:extLst>
              </a:tr>
              <a:tr h="292100">
                <a:tc>
                  <a:txBody>
                    <a:bodyPr/>
                    <a:lstStyle/>
                    <a:p>
                      <a:pPr marL="31750">
                        <a:lnSpc>
                          <a:spcPct val="100000"/>
                        </a:lnSpc>
                        <a:spcBef>
                          <a:spcPts val="175"/>
                        </a:spcBef>
                      </a:pPr>
                      <a:r>
                        <a:rPr sz="1600" dirty="0">
                          <a:solidFill>
                            <a:srgbClr val="595959"/>
                          </a:solidFill>
                          <a:latin typeface="Times New Roman"/>
                          <a:cs typeface="Times New Roman"/>
                        </a:rPr>
                        <a:t>N</a:t>
                      </a:r>
                      <a:r>
                        <a:rPr sz="1600" spc="-25"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tanks</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0.2</a:t>
                      </a:r>
                      <a:endParaRPr sz="1600">
                        <a:latin typeface="Times New Roman"/>
                        <a:cs typeface="Times New Roman"/>
                      </a:endParaRPr>
                    </a:p>
                  </a:txBody>
                  <a:tcPr marL="0" marR="0" marT="22225" marB="0"/>
                </a:tc>
                <a:extLst>
                  <a:ext uri="{0D108BD9-81ED-4DB2-BD59-A6C34878D82A}">
                    <a16:rowId xmlns:a16="http://schemas.microsoft.com/office/drawing/2014/main" val="10002"/>
                  </a:ext>
                </a:extLst>
              </a:tr>
              <a:tr h="292099">
                <a:tc>
                  <a:txBody>
                    <a:bodyPr/>
                    <a:lstStyle/>
                    <a:p>
                      <a:pPr marL="31750">
                        <a:lnSpc>
                          <a:spcPct val="100000"/>
                        </a:lnSpc>
                        <a:spcBef>
                          <a:spcPts val="175"/>
                        </a:spcBef>
                      </a:pPr>
                      <a:r>
                        <a:rPr sz="1600" dirty="0">
                          <a:solidFill>
                            <a:srgbClr val="595959"/>
                          </a:solidFill>
                          <a:latin typeface="Times New Roman"/>
                          <a:cs typeface="Times New Roman"/>
                        </a:rPr>
                        <a:t>N</a:t>
                      </a:r>
                      <a:r>
                        <a:rPr sz="1600" spc="-3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spc="-15" dirty="0">
                          <a:solidFill>
                            <a:srgbClr val="595959"/>
                          </a:solidFill>
                          <a:latin typeface="Times New Roman"/>
                          <a:cs typeface="Times New Roman"/>
                        </a:rPr>
                        <a:t>rods</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0.1</a:t>
                      </a:r>
                      <a:endParaRPr sz="1600">
                        <a:latin typeface="Times New Roman"/>
                        <a:cs typeface="Times New Roman"/>
                      </a:endParaRPr>
                    </a:p>
                  </a:txBody>
                  <a:tcPr marL="0" marR="0" marT="22225" marB="0"/>
                </a:tc>
                <a:extLst>
                  <a:ext uri="{0D108BD9-81ED-4DB2-BD59-A6C34878D82A}">
                    <a16:rowId xmlns:a16="http://schemas.microsoft.com/office/drawing/2014/main" val="10003"/>
                  </a:ext>
                </a:extLst>
              </a:tr>
              <a:tr h="292099">
                <a:tc>
                  <a:txBody>
                    <a:bodyPr/>
                    <a:lstStyle/>
                    <a:p>
                      <a:pPr marL="31750">
                        <a:lnSpc>
                          <a:spcPct val="100000"/>
                        </a:lnSpc>
                        <a:spcBef>
                          <a:spcPts val="175"/>
                        </a:spcBef>
                      </a:pP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people</a:t>
                      </a:r>
                      <a:endParaRPr sz="1600">
                        <a:latin typeface="Times New Roman"/>
                        <a:cs typeface="Times New Roman"/>
                      </a:endParaRPr>
                    </a:p>
                  </a:txBody>
                  <a:tcPr marL="0" marR="0" marT="22225" marB="0"/>
                </a:tc>
                <a:tc>
                  <a:txBody>
                    <a:bodyPr/>
                    <a:lstStyle/>
                    <a:p>
                      <a:pPr marR="24130" algn="r">
                        <a:lnSpc>
                          <a:spcPct val="100000"/>
                        </a:lnSpc>
                        <a:spcBef>
                          <a:spcPts val="175"/>
                        </a:spcBef>
                      </a:pPr>
                      <a:r>
                        <a:rPr sz="1600" dirty="0">
                          <a:solidFill>
                            <a:srgbClr val="595959"/>
                          </a:solidFill>
                          <a:latin typeface="Times New Roman"/>
                          <a:cs typeface="Times New Roman"/>
                        </a:rPr>
                        <a:t>0.1</a:t>
                      </a:r>
                      <a:endParaRPr sz="1600">
                        <a:latin typeface="Times New Roman"/>
                        <a:cs typeface="Times New Roman"/>
                      </a:endParaRPr>
                    </a:p>
                  </a:txBody>
                  <a:tcPr marL="0" marR="0" marT="22225" marB="0"/>
                </a:tc>
                <a:extLst>
                  <a:ext uri="{0D108BD9-81ED-4DB2-BD59-A6C34878D82A}">
                    <a16:rowId xmlns:a16="http://schemas.microsoft.com/office/drawing/2014/main" val="10004"/>
                  </a:ext>
                </a:extLst>
              </a:tr>
              <a:tr h="192851">
                <a:tc>
                  <a:txBody>
                    <a:bodyPr/>
                    <a:lstStyle/>
                    <a:p>
                      <a:pPr marL="31750">
                        <a:lnSpc>
                          <a:spcPts val="1240"/>
                        </a:lnSpc>
                        <a:spcBef>
                          <a:spcPts val="175"/>
                        </a:spcBef>
                      </a:pPr>
                      <a:r>
                        <a:rPr sz="1600" dirty="0">
                          <a:solidFill>
                            <a:srgbClr val="595959"/>
                          </a:solidFill>
                          <a:latin typeface="Times New Roman"/>
                          <a:cs typeface="Times New Roman"/>
                        </a:rPr>
                        <a:t>V</a:t>
                      </a:r>
                      <a:r>
                        <a:rPr sz="1600" spc="-50" dirty="0">
                          <a:solidFill>
                            <a:srgbClr val="595959"/>
                          </a:solidFill>
                          <a:latin typeface="Times New Roman"/>
                          <a:cs typeface="Times New Roman"/>
                        </a:rPr>
                        <a:t> </a:t>
                      </a:r>
                      <a:r>
                        <a:rPr sz="1600" spc="310" dirty="0">
                          <a:solidFill>
                            <a:srgbClr val="595959"/>
                          </a:solidFill>
                          <a:latin typeface="Symbol"/>
                          <a:cs typeface="Symbol"/>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fish</a:t>
                      </a:r>
                      <a:endParaRPr sz="1600">
                        <a:latin typeface="Times New Roman"/>
                        <a:cs typeface="Times New Roman"/>
                      </a:endParaRPr>
                    </a:p>
                  </a:txBody>
                  <a:tcPr marL="0" marR="0" marT="22225" marB="0"/>
                </a:tc>
                <a:tc>
                  <a:txBody>
                    <a:bodyPr/>
                    <a:lstStyle/>
                    <a:p>
                      <a:pPr marR="24130" algn="r">
                        <a:lnSpc>
                          <a:spcPts val="1240"/>
                        </a:lnSpc>
                        <a:spcBef>
                          <a:spcPts val="175"/>
                        </a:spcBef>
                      </a:pPr>
                      <a:r>
                        <a:rPr sz="1600" dirty="0">
                          <a:solidFill>
                            <a:srgbClr val="595959"/>
                          </a:solidFill>
                          <a:latin typeface="Times New Roman"/>
                          <a:cs typeface="Times New Roman"/>
                        </a:rPr>
                        <a:t>0.6</a:t>
                      </a:r>
                      <a:endParaRPr sz="1600">
                        <a:latin typeface="Times New Roman"/>
                        <a:cs typeface="Times New Roman"/>
                      </a:endParaRPr>
                    </a:p>
                  </a:txBody>
                  <a:tcPr marL="0" marR="0" marT="22225" marB="0"/>
                </a:tc>
                <a:extLst>
                  <a:ext uri="{0D108BD9-81ED-4DB2-BD59-A6C34878D82A}">
                    <a16:rowId xmlns:a16="http://schemas.microsoft.com/office/drawing/2014/main" val="10005"/>
                  </a:ext>
                </a:extLst>
              </a:tr>
            </a:tbl>
          </a:graphicData>
        </a:graphic>
      </p:graphicFrame>
      <p:sp>
        <p:nvSpPr>
          <p:cNvPr id="22" name="object 22"/>
          <p:cNvSpPr txBox="1"/>
          <p:nvPr/>
        </p:nvSpPr>
        <p:spPr>
          <a:xfrm>
            <a:off x="2965516" y="6532429"/>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23" name="object 23"/>
          <p:cNvSpPr txBox="1"/>
          <p:nvPr/>
        </p:nvSpPr>
        <p:spPr>
          <a:xfrm>
            <a:off x="6248115" y="6534204"/>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7</a:t>
            </a:r>
            <a:endParaRPr sz="8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193540" cy="665480"/>
          </a:xfrm>
          <a:prstGeom prst="rect">
            <a:avLst/>
          </a:prstGeom>
        </p:spPr>
        <p:txBody>
          <a:bodyPr vert="horz" wrap="square" lIns="0" tIns="12700" rIns="0" bIns="0" rtlCol="0">
            <a:spAutoFit/>
          </a:bodyPr>
          <a:lstStyle/>
          <a:p>
            <a:pPr marL="12700">
              <a:lnSpc>
                <a:spcPct val="100000"/>
              </a:lnSpc>
              <a:spcBef>
                <a:spcPts val="100"/>
              </a:spcBef>
            </a:pPr>
            <a:r>
              <a:rPr spc="80" dirty="0"/>
              <a:t>Syntactic</a:t>
            </a:r>
            <a:r>
              <a:rPr spc="-70" dirty="0"/>
              <a:t> </a:t>
            </a:r>
            <a:r>
              <a:rPr spc="80" dirty="0"/>
              <a:t>Analysis</a:t>
            </a:r>
          </a:p>
        </p:txBody>
      </p:sp>
      <p:sp>
        <p:nvSpPr>
          <p:cNvPr id="3" name="object 3"/>
          <p:cNvSpPr txBox="1"/>
          <p:nvPr/>
        </p:nvSpPr>
        <p:spPr>
          <a:xfrm>
            <a:off x="718766" y="1758613"/>
            <a:ext cx="7662545" cy="4305300"/>
          </a:xfrm>
          <a:prstGeom prst="rect">
            <a:avLst/>
          </a:prstGeom>
        </p:spPr>
        <p:txBody>
          <a:bodyPr vert="horz" wrap="square" lIns="0" tIns="172720" rIns="0" bIns="0" rtlCol="0">
            <a:spAutoFit/>
          </a:bodyPr>
          <a:lstStyle/>
          <a:p>
            <a:pPr marL="12700">
              <a:lnSpc>
                <a:spcPct val="100000"/>
              </a:lnSpc>
              <a:spcBef>
                <a:spcPts val="1360"/>
              </a:spcBef>
            </a:pPr>
            <a:r>
              <a:rPr sz="2200" spc="-5" dirty="0">
                <a:solidFill>
                  <a:srgbClr val="595959"/>
                </a:solidFill>
                <a:latin typeface="Times New Roman"/>
                <a:cs typeface="Times New Roman"/>
              </a:rPr>
              <a:t>Syntax</a:t>
            </a:r>
            <a:r>
              <a:rPr sz="2200" dirty="0">
                <a:solidFill>
                  <a:srgbClr val="595959"/>
                </a:solidFill>
                <a:latin typeface="Times New Roman"/>
                <a:cs typeface="Times New Roman"/>
              </a:rPr>
              <a:t> </a:t>
            </a:r>
            <a:r>
              <a:rPr sz="2200" spc="-5" dirty="0">
                <a:solidFill>
                  <a:srgbClr val="595959"/>
                </a:solidFill>
                <a:latin typeface="Times New Roman"/>
                <a:cs typeface="Times New Roman"/>
              </a:rPr>
              <a:t>expresses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way</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which</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 arranged</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together.</a:t>
            </a:r>
            <a:endParaRPr sz="2200">
              <a:latin typeface="Times New Roman"/>
              <a:cs typeface="Times New Roman"/>
            </a:endParaRPr>
          </a:p>
          <a:p>
            <a:pPr marL="12700" marR="5080">
              <a:lnSpc>
                <a:spcPts val="2600"/>
              </a:lnSpc>
              <a:spcBef>
                <a:spcPts val="1380"/>
              </a:spcBef>
            </a:pPr>
            <a:r>
              <a:rPr sz="2200" dirty="0">
                <a:solidFill>
                  <a:srgbClr val="595959"/>
                </a:solidFill>
                <a:latin typeface="Times New Roman"/>
                <a:cs typeface="Times New Roman"/>
              </a:rPr>
              <a:t>It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dirty="0">
                <a:solidFill>
                  <a:srgbClr val="595959"/>
                </a:solidFill>
                <a:latin typeface="Times New Roman"/>
                <a:cs typeface="Times New Roman"/>
              </a:rPr>
              <a:t>kind</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implicit</a:t>
            </a:r>
            <a:r>
              <a:rPr sz="2200" dirty="0">
                <a:solidFill>
                  <a:srgbClr val="595959"/>
                </a:solidFill>
                <a:latin typeface="Times New Roman"/>
                <a:cs typeface="Times New Roman"/>
              </a:rPr>
              <a:t> </a:t>
            </a:r>
            <a:r>
              <a:rPr sz="2200" spc="-5" dirty="0">
                <a:solidFill>
                  <a:srgbClr val="595959"/>
                </a:solidFill>
                <a:latin typeface="Times New Roman"/>
                <a:cs typeface="Times New Roman"/>
              </a:rPr>
              <a:t>knowledge</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dirty="0">
                <a:solidFill>
                  <a:srgbClr val="595959"/>
                </a:solidFill>
                <a:latin typeface="Times New Roman"/>
                <a:cs typeface="Times New Roman"/>
              </a:rPr>
              <a:t>your </a:t>
            </a:r>
            <a:r>
              <a:rPr sz="2200" spc="-5" dirty="0">
                <a:solidFill>
                  <a:srgbClr val="595959"/>
                </a:solidFill>
                <a:latin typeface="Times New Roman"/>
                <a:cs typeface="Times New Roman"/>
              </a:rPr>
              <a:t>native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you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had</a:t>
            </a:r>
            <a:r>
              <a:rPr sz="2200" dirty="0">
                <a:solidFill>
                  <a:srgbClr val="595959"/>
                </a:solidFill>
                <a:latin typeface="Times New Roman"/>
                <a:cs typeface="Times New Roman"/>
              </a:rPr>
              <a:t> </a:t>
            </a:r>
            <a:r>
              <a:rPr sz="2200" spc="-5" dirty="0">
                <a:solidFill>
                  <a:srgbClr val="595959"/>
                </a:solidFill>
                <a:latin typeface="Times New Roman"/>
                <a:cs typeface="Times New Roman"/>
              </a:rPr>
              <a:t>mastered</a:t>
            </a:r>
            <a:r>
              <a:rPr sz="2200" dirty="0">
                <a:solidFill>
                  <a:srgbClr val="595959"/>
                </a:solidFill>
                <a:latin typeface="Times New Roman"/>
                <a:cs typeface="Times New Roman"/>
              </a:rPr>
              <a:t> by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time</a:t>
            </a:r>
            <a:r>
              <a:rPr sz="2200" spc="-5" dirty="0">
                <a:solidFill>
                  <a:srgbClr val="595959"/>
                </a:solidFill>
                <a:latin typeface="Times New Roman"/>
                <a:cs typeface="Times New Roman"/>
              </a:rPr>
              <a:t>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were </a:t>
            </a:r>
            <a:r>
              <a:rPr sz="2200" dirty="0">
                <a:solidFill>
                  <a:srgbClr val="595959"/>
                </a:solidFill>
                <a:latin typeface="Times New Roman"/>
                <a:cs typeface="Times New Roman"/>
              </a:rPr>
              <a:t>3</a:t>
            </a:r>
            <a:r>
              <a:rPr sz="2200" spc="5" dirty="0">
                <a:solidFill>
                  <a:srgbClr val="595959"/>
                </a:solidFill>
                <a:latin typeface="Times New Roman"/>
                <a:cs typeface="Times New Roman"/>
              </a:rPr>
              <a:t> </a:t>
            </a:r>
            <a:r>
              <a:rPr sz="2200" dirty="0">
                <a:solidFill>
                  <a:srgbClr val="595959"/>
                </a:solidFill>
                <a:latin typeface="Times New Roman"/>
                <a:cs typeface="Times New Roman"/>
              </a:rPr>
              <a:t>or 4 </a:t>
            </a:r>
            <a:r>
              <a:rPr sz="2200" spc="-5" dirty="0">
                <a:solidFill>
                  <a:srgbClr val="595959"/>
                </a:solidFill>
                <a:latin typeface="Times New Roman"/>
                <a:cs typeface="Times New Roman"/>
              </a:rPr>
              <a:t>years</a:t>
            </a:r>
            <a:r>
              <a:rPr sz="2200" spc="-10" dirty="0">
                <a:solidFill>
                  <a:srgbClr val="595959"/>
                </a:solidFill>
                <a:latin typeface="Times New Roman"/>
                <a:cs typeface="Times New Roman"/>
              </a:rPr>
              <a:t> </a:t>
            </a:r>
            <a:r>
              <a:rPr sz="2200" dirty="0">
                <a:solidFill>
                  <a:srgbClr val="595959"/>
                </a:solidFill>
                <a:latin typeface="Times New Roman"/>
                <a:cs typeface="Times New Roman"/>
              </a:rPr>
              <a:t>old </a:t>
            </a:r>
            <a:r>
              <a:rPr sz="2200" spc="-5" dirty="0">
                <a:solidFill>
                  <a:srgbClr val="595959"/>
                </a:solidFill>
                <a:latin typeface="Times New Roman"/>
                <a:cs typeface="Times New Roman"/>
              </a:rPr>
              <a:t>without</a:t>
            </a:r>
            <a:r>
              <a:rPr sz="2200" dirty="0">
                <a:solidFill>
                  <a:srgbClr val="595959"/>
                </a:solidFill>
                <a:latin typeface="Times New Roman"/>
                <a:cs typeface="Times New Roman"/>
              </a:rPr>
              <a:t> </a:t>
            </a:r>
            <a:r>
              <a:rPr sz="2200" spc="-5" dirty="0">
                <a:solidFill>
                  <a:srgbClr val="595959"/>
                </a:solidFill>
                <a:latin typeface="Times New Roman"/>
                <a:cs typeface="Times New Roman"/>
              </a:rPr>
              <a:t>explicit </a:t>
            </a:r>
            <a:r>
              <a:rPr sz="2200" dirty="0">
                <a:solidFill>
                  <a:srgbClr val="595959"/>
                </a:solidFill>
                <a:latin typeface="Times New Roman"/>
                <a:cs typeface="Times New Roman"/>
              </a:rPr>
              <a:t> </a:t>
            </a:r>
            <a:r>
              <a:rPr sz="2200" spc="-5" dirty="0">
                <a:solidFill>
                  <a:srgbClr val="595959"/>
                </a:solidFill>
                <a:latin typeface="Times New Roman"/>
                <a:cs typeface="Times New Roman"/>
              </a:rPr>
              <a:t>instruction.</a:t>
            </a:r>
            <a:endParaRPr sz="2200">
              <a:latin typeface="Times New Roman"/>
              <a:cs typeface="Times New Roman"/>
            </a:endParaRPr>
          </a:p>
          <a:p>
            <a:pPr marL="48895">
              <a:lnSpc>
                <a:spcPct val="100000"/>
              </a:lnSpc>
              <a:spcBef>
                <a:spcPts val="118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Do </a:t>
            </a:r>
            <a:r>
              <a:rPr sz="1800" spc="-5" dirty="0">
                <a:solidFill>
                  <a:srgbClr val="595959"/>
                </a:solidFill>
                <a:latin typeface="Times New Roman"/>
                <a:cs typeface="Times New Roman"/>
              </a:rPr>
              <a:t>these</a:t>
            </a:r>
            <a:r>
              <a:rPr sz="1800" dirty="0">
                <a:solidFill>
                  <a:srgbClr val="595959"/>
                </a:solidFill>
                <a:latin typeface="Times New Roman"/>
                <a:cs typeface="Times New Roman"/>
              </a:rPr>
              <a:t> word </a:t>
            </a:r>
            <a:r>
              <a:rPr sz="1800" spc="-5" dirty="0">
                <a:solidFill>
                  <a:srgbClr val="595959"/>
                </a:solidFill>
                <a:latin typeface="Times New Roman"/>
                <a:cs typeface="Times New Roman"/>
              </a:rPr>
              <a:t>sequences fit together?</a:t>
            </a:r>
            <a:endParaRPr sz="1800">
              <a:latin typeface="Times New Roman"/>
              <a:cs typeface="Times New Roman"/>
            </a:endParaRPr>
          </a:p>
          <a:p>
            <a:pPr marL="586105" marR="5207635">
              <a:lnSpc>
                <a:spcPts val="2100"/>
              </a:lnSpc>
              <a:spcBef>
                <a:spcPts val="160"/>
              </a:spcBef>
            </a:pPr>
            <a:r>
              <a:rPr sz="1800" dirty="0">
                <a:solidFill>
                  <a:srgbClr val="595959"/>
                </a:solidFill>
                <a:latin typeface="Times New Roman"/>
                <a:cs typeface="Times New Roman"/>
              </a:rPr>
              <a:t>I </a:t>
            </a:r>
            <a:r>
              <a:rPr sz="1800" spc="-5" dirty="0">
                <a:solidFill>
                  <a:srgbClr val="595959"/>
                </a:solidFill>
                <a:latin typeface="Times New Roman"/>
                <a:cs typeface="Times New Roman"/>
              </a:rPr>
              <a:t>saw </a:t>
            </a:r>
            <a:r>
              <a:rPr sz="1800" dirty="0">
                <a:solidFill>
                  <a:srgbClr val="595959"/>
                </a:solidFill>
                <a:latin typeface="Times New Roman"/>
                <a:cs typeface="Times New Roman"/>
              </a:rPr>
              <a:t>you </a:t>
            </a:r>
            <a:r>
              <a:rPr sz="1800" spc="-5" dirty="0">
                <a:solidFill>
                  <a:srgbClr val="595959"/>
                </a:solidFill>
                <a:latin typeface="Times New Roman"/>
                <a:cs typeface="Times New Roman"/>
              </a:rPr>
              <a:t>yesterday </a:t>
            </a:r>
            <a:r>
              <a:rPr sz="1800" spc="-434" dirty="0">
                <a:solidFill>
                  <a:srgbClr val="595959"/>
                </a:solidFill>
                <a:latin typeface="Times New Roman"/>
                <a:cs typeface="Times New Roman"/>
              </a:rPr>
              <a:t> </a:t>
            </a:r>
            <a:r>
              <a:rPr sz="1800" dirty="0">
                <a:solidFill>
                  <a:srgbClr val="595959"/>
                </a:solidFill>
                <a:latin typeface="Times New Roman"/>
                <a:cs typeface="Times New Roman"/>
              </a:rPr>
              <a:t>you</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yesterday</a:t>
            </a:r>
            <a:r>
              <a:rPr sz="1800" spc="-20" dirty="0">
                <a:solidFill>
                  <a:srgbClr val="595959"/>
                </a:solidFill>
                <a:latin typeface="Times New Roman"/>
                <a:cs typeface="Times New Roman"/>
              </a:rPr>
              <a:t> </a:t>
            </a:r>
            <a:r>
              <a:rPr sz="1800" dirty="0">
                <a:solidFill>
                  <a:srgbClr val="595959"/>
                </a:solidFill>
                <a:latin typeface="Times New Roman"/>
                <a:cs typeface="Times New Roman"/>
              </a:rPr>
              <a:t>I</a:t>
            </a:r>
            <a:r>
              <a:rPr sz="1800" spc="-20" dirty="0">
                <a:solidFill>
                  <a:srgbClr val="595959"/>
                </a:solidFill>
                <a:latin typeface="Times New Roman"/>
                <a:cs typeface="Times New Roman"/>
              </a:rPr>
              <a:t> </a:t>
            </a:r>
            <a:r>
              <a:rPr sz="1800" dirty="0">
                <a:solidFill>
                  <a:srgbClr val="595959"/>
                </a:solidFill>
                <a:latin typeface="Times New Roman"/>
                <a:cs typeface="Times New Roman"/>
              </a:rPr>
              <a:t>year</a:t>
            </a:r>
            <a:endParaRPr sz="1800">
              <a:latin typeface="Times New Roman"/>
              <a:cs typeface="Times New Roman"/>
            </a:endParaRPr>
          </a:p>
          <a:p>
            <a:pPr marL="186055">
              <a:lnSpc>
                <a:spcPts val="2110"/>
              </a:lnSpc>
            </a:pPr>
            <a:r>
              <a:rPr sz="1800" spc="-5" dirty="0">
                <a:solidFill>
                  <a:srgbClr val="595959"/>
                </a:solidFill>
                <a:latin typeface="Times New Roman"/>
                <a:cs typeface="Times New Roman"/>
              </a:rPr>
              <a:t>Chomsky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examples:</a:t>
            </a:r>
            <a:endParaRPr sz="1800">
              <a:latin typeface="Times New Roman"/>
              <a:cs typeface="Times New Roman"/>
            </a:endParaRPr>
          </a:p>
          <a:p>
            <a:pPr marL="357505" marR="3982085">
              <a:lnSpc>
                <a:spcPts val="2200"/>
              </a:lnSpc>
              <a:spcBef>
                <a:spcPts val="10"/>
              </a:spcBef>
            </a:pPr>
            <a:r>
              <a:rPr sz="1800" spc="-5" dirty="0">
                <a:solidFill>
                  <a:srgbClr val="595959"/>
                </a:solidFill>
                <a:latin typeface="Times New Roman"/>
                <a:cs typeface="Times New Roman"/>
              </a:rPr>
              <a:t>colorless</a:t>
            </a:r>
            <a:r>
              <a:rPr sz="1800" spc="-10" dirty="0">
                <a:solidFill>
                  <a:srgbClr val="595959"/>
                </a:solidFill>
                <a:latin typeface="Times New Roman"/>
                <a:cs typeface="Times New Roman"/>
              </a:rPr>
              <a:t> </a:t>
            </a:r>
            <a:r>
              <a:rPr sz="1800" dirty="0">
                <a:solidFill>
                  <a:srgbClr val="595959"/>
                </a:solidFill>
                <a:latin typeface="Times New Roman"/>
                <a:cs typeface="Times New Roman"/>
              </a:rPr>
              <a:t>green </a:t>
            </a:r>
            <a:r>
              <a:rPr sz="1800" spc="-5" dirty="0">
                <a:solidFill>
                  <a:srgbClr val="595959"/>
                </a:solidFill>
                <a:latin typeface="Times New Roman"/>
                <a:cs typeface="Times New Roman"/>
              </a:rPr>
              <a:t>ideas sleep</a:t>
            </a:r>
            <a:r>
              <a:rPr sz="1800" dirty="0">
                <a:solidFill>
                  <a:srgbClr val="595959"/>
                </a:solidFill>
                <a:latin typeface="Times New Roman"/>
                <a:cs typeface="Times New Roman"/>
              </a:rPr>
              <a:t> </a:t>
            </a:r>
            <a:r>
              <a:rPr sz="1800" spc="-5" dirty="0">
                <a:solidFill>
                  <a:srgbClr val="595959"/>
                </a:solidFill>
                <a:latin typeface="Times New Roman"/>
                <a:cs typeface="Times New Roman"/>
              </a:rPr>
              <a:t>furiously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furiously sleep</a:t>
            </a:r>
            <a:r>
              <a:rPr sz="1800" dirty="0">
                <a:solidFill>
                  <a:srgbClr val="595959"/>
                </a:solidFill>
                <a:latin typeface="Times New Roman"/>
                <a:cs typeface="Times New Roman"/>
              </a:rPr>
              <a:t> </a:t>
            </a:r>
            <a:r>
              <a:rPr sz="1800" spc="-5" dirty="0">
                <a:solidFill>
                  <a:srgbClr val="595959"/>
                </a:solidFill>
                <a:latin typeface="Times New Roman"/>
                <a:cs typeface="Times New Roman"/>
              </a:rPr>
              <a:t>ideas </a:t>
            </a:r>
            <a:r>
              <a:rPr sz="1800" dirty="0">
                <a:solidFill>
                  <a:srgbClr val="595959"/>
                </a:solidFill>
                <a:latin typeface="Times New Roman"/>
                <a:cs typeface="Times New Roman"/>
              </a:rPr>
              <a:t>green </a:t>
            </a:r>
            <a:r>
              <a:rPr sz="1800" spc="-5" dirty="0">
                <a:solidFill>
                  <a:srgbClr val="595959"/>
                </a:solidFill>
                <a:latin typeface="Times New Roman"/>
                <a:cs typeface="Times New Roman"/>
              </a:rPr>
              <a:t>colorless</a:t>
            </a:r>
            <a:endParaRPr sz="1800">
              <a:latin typeface="Times New Roman"/>
              <a:cs typeface="Times New Roman"/>
            </a:endParaRPr>
          </a:p>
          <a:p>
            <a:pPr marL="12700" marR="872490">
              <a:lnSpc>
                <a:spcPct val="102299"/>
              </a:lnSpc>
              <a:spcBef>
                <a:spcPts val="1000"/>
              </a:spcBef>
            </a:pPr>
            <a:r>
              <a:rPr sz="2200" dirty="0">
                <a:solidFill>
                  <a:srgbClr val="595959"/>
                </a:solidFill>
                <a:latin typeface="Times New Roman"/>
                <a:cs typeface="Times New Roman"/>
              </a:rPr>
              <a:t>NLP </a:t>
            </a:r>
            <a:r>
              <a:rPr sz="2200" spc="-5" dirty="0">
                <a:solidFill>
                  <a:srgbClr val="595959"/>
                </a:solidFill>
                <a:latin typeface="Times New Roman"/>
                <a:cs typeface="Times New Roman"/>
              </a:rPr>
              <a:t>uses syntax </a:t>
            </a:r>
            <a:r>
              <a:rPr sz="2200" dirty="0">
                <a:solidFill>
                  <a:srgbClr val="595959"/>
                </a:solidFill>
                <a:latin typeface="Times New Roman"/>
                <a:cs typeface="Times New Roman"/>
              </a:rPr>
              <a:t>to </a:t>
            </a:r>
            <a:r>
              <a:rPr sz="2200" spc="-5" dirty="0">
                <a:solidFill>
                  <a:srgbClr val="595959"/>
                </a:solidFill>
                <a:latin typeface="Times New Roman"/>
                <a:cs typeface="Times New Roman"/>
              </a:rPr>
              <a:t>produce </a:t>
            </a:r>
            <a:r>
              <a:rPr sz="2200" dirty="0">
                <a:solidFill>
                  <a:srgbClr val="595959"/>
                </a:solidFill>
                <a:latin typeface="Times New Roman"/>
                <a:cs typeface="Times New Roman"/>
              </a:rPr>
              <a:t>a </a:t>
            </a:r>
            <a:r>
              <a:rPr sz="2200" spc="-5" dirty="0">
                <a:solidFill>
                  <a:srgbClr val="595959"/>
                </a:solidFill>
                <a:latin typeface="Times New Roman"/>
                <a:cs typeface="Times New Roman"/>
              </a:rPr>
              <a:t>structural analysis </a:t>
            </a:r>
            <a:r>
              <a:rPr sz="2200" dirty="0">
                <a:solidFill>
                  <a:srgbClr val="595959"/>
                </a:solidFill>
                <a:latin typeface="Times New Roman"/>
                <a:cs typeface="Times New Roman"/>
              </a:rPr>
              <a:t>of the input </a:t>
            </a:r>
            <a:r>
              <a:rPr sz="2200" spc="-540" dirty="0">
                <a:solidFill>
                  <a:srgbClr val="595959"/>
                </a:solidFill>
                <a:latin typeface="Times New Roman"/>
                <a:cs typeface="Times New Roman"/>
              </a:rPr>
              <a:t> </a:t>
            </a:r>
            <a:r>
              <a:rPr sz="2200" spc="-5" dirty="0">
                <a:solidFill>
                  <a:srgbClr val="595959"/>
                </a:solidFill>
                <a:latin typeface="Times New Roman"/>
                <a:cs typeface="Times New Roman"/>
              </a:rPr>
              <a:t>sentence.</a:t>
            </a:r>
            <a:endParaRPr sz="2200">
              <a:latin typeface="Times New Roman"/>
              <a:cs typeface="Times New Roman"/>
            </a:endParaRPr>
          </a:p>
        </p:txBody>
      </p:sp>
      <p:pic>
        <p:nvPicPr>
          <p:cNvPr id="4" name="object 4"/>
          <p:cNvPicPr/>
          <p:nvPr/>
        </p:nvPicPr>
        <p:blipFill>
          <a:blip r:embed="rId2" cstate="print"/>
          <a:stretch>
            <a:fillRect/>
          </a:stretch>
        </p:blipFill>
        <p:spPr>
          <a:xfrm>
            <a:off x="6235700" y="4165600"/>
            <a:ext cx="1828800" cy="1371600"/>
          </a:xfrm>
          <a:prstGeom prst="rect">
            <a:avLst/>
          </a:prstGeom>
        </p:spPr>
      </p:pic>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6</a:t>
            </a:fld>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5.4.4</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8</a:t>
            </a:r>
            <a:endParaRPr sz="800" dirty="0">
              <a:latin typeface="Times New Roman"/>
              <a:cs typeface="Times New Roman"/>
            </a:endParaRPr>
          </a:p>
        </p:txBody>
      </p:sp>
      <p:sp>
        <p:nvSpPr>
          <p:cNvPr id="3" name="object 3"/>
          <p:cNvSpPr txBox="1"/>
          <p:nvPr/>
        </p:nvSpPr>
        <p:spPr>
          <a:xfrm>
            <a:off x="738175" y="1679376"/>
            <a:ext cx="7924800" cy="3890809"/>
          </a:xfrm>
          <a:prstGeom prst="rect">
            <a:avLst/>
          </a:prstGeom>
        </p:spPr>
        <p:txBody>
          <a:bodyPr vert="horz" wrap="square" lIns="0" tIns="12700" rIns="0" bIns="0" rtlCol="0">
            <a:spAutoFit/>
          </a:bodyPr>
          <a:lstStyle/>
          <a:p>
            <a:pPr algn="l"/>
            <a:r>
              <a:rPr lang="en-US" sz="1400" b="0" i="0" dirty="0">
                <a:solidFill>
                  <a:srgbClr val="282828"/>
                </a:solidFill>
                <a:effectLst/>
                <a:latin typeface="Proxima Nova"/>
              </a:rPr>
              <a:t>Given the following CFG rule:</a:t>
            </a:r>
          </a:p>
          <a:p>
            <a:pPr algn="l">
              <a:lnSpc>
                <a:spcPct val="200000"/>
              </a:lnSpc>
            </a:pPr>
            <a:r>
              <a:rPr lang="en-US" sz="1400" b="0" i="0" dirty="0">
                <a:solidFill>
                  <a:srgbClr val="282828"/>
                </a:solidFill>
                <a:effectLst/>
                <a:latin typeface="Proxima Nova"/>
              </a:rPr>
              <a:t>“NP -&gt; Det Nom PP”</a:t>
            </a:r>
          </a:p>
          <a:p>
            <a:pPr algn="l">
              <a:lnSpc>
                <a:spcPct val="200000"/>
              </a:lnSpc>
            </a:pPr>
            <a:r>
              <a:rPr lang="en-US" sz="1400" b="0" i="0" dirty="0">
                <a:solidFill>
                  <a:srgbClr val="282828"/>
                </a:solidFill>
                <a:effectLst/>
                <a:latin typeface="Proxima Nova"/>
              </a:rPr>
              <a:t>What are equivalent CFG rules in Chomsky Normal Form? </a:t>
            </a:r>
          </a:p>
          <a:p>
            <a:pPr algn="l">
              <a:lnSpc>
                <a:spcPct val="200000"/>
              </a:lnSpc>
            </a:pPr>
            <a:r>
              <a:rPr lang="en-US" sz="1400" b="0" i="0" dirty="0">
                <a:solidFill>
                  <a:srgbClr val="282828"/>
                </a:solidFill>
                <a:effectLst/>
                <a:latin typeface="Proxima Nova"/>
              </a:rPr>
              <a:t>Choose just one.</a:t>
            </a:r>
          </a:p>
          <a:p>
            <a:pPr marL="342900" indent="-342900" algn="l">
              <a:lnSpc>
                <a:spcPct val="200000"/>
              </a:lnSpc>
              <a:buAutoNum type="arabicPeriod"/>
            </a:pPr>
            <a:r>
              <a:rPr lang="en-US" sz="1400" b="0" i="0" dirty="0">
                <a:solidFill>
                  <a:srgbClr val="282828"/>
                </a:solidFill>
                <a:effectLst/>
                <a:latin typeface="Proxima Nova"/>
              </a:rPr>
              <a:t>“NP -&gt; Det </a:t>
            </a:r>
            <a:r>
              <a:rPr lang="en-US" sz="1400" b="0" i="0" dirty="0" err="1">
                <a:solidFill>
                  <a:srgbClr val="282828"/>
                </a:solidFill>
                <a:effectLst/>
                <a:latin typeface="Proxima Nova"/>
              </a:rPr>
              <a:t>NPtemp</a:t>
            </a:r>
            <a:r>
              <a:rPr lang="en-US" sz="1400" b="0" i="0" dirty="0">
                <a:solidFill>
                  <a:srgbClr val="282828"/>
                </a:solidFill>
                <a:effectLst/>
                <a:latin typeface="Proxima Nova"/>
              </a:rPr>
              <a:t>” and “</a:t>
            </a:r>
            <a:r>
              <a:rPr lang="en-US" sz="1400" b="0" i="0" dirty="0" err="1">
                <a:solidFill>
                  <a:srgbClr val="282828"/>
                </a:solidFill>
                <a:effectLst/>
                <a:latin typeface="Proxima Nova"/>
              </a:rPr>
              <a:t>NPtemp</a:t>
            </a:r>
            <a:r>
              <a:rPr lang="en-US" sz="1400" b="0" i="0" dirty="0">
                <a:solidFill>
                  <a:srgbClr val="282828"/>
                </a:solidFill>
                <a:effectLst/>
                <a:latin typeface="Proxima Nova"/>
              </a:rPr>
              <a:t>” -&gt; Nom PP”</a:t>
            </a:r>
          </a:p>
          <a:p>
            <a:pPr marL="342900" indent="-342900" algn="l">
              <a:lnSpc>
                <a:spcPct val="200000"/>
              </a:lnSpc>
              <a:buAutoNum type="arabicPeriod"/>
            </a:pPr>
            <a:r>
              <a:rPr lang="en-US" sz="1400" b="0" i="0" dirty="0">
                <a:solidFill>
                  <a:srgbClr val="282828"/>
                </a:solidFill>
                <a:effectLst/>
                <a:latin typeface="Proxima Nova"/>
              </a:rPr>
              <a:t>the rule is already in Chomsky Normal Form</a:t>
            </a:r>
            <a:endParaRPr lang="en-US" sz="1400" dirty="0">
              <a:solidFill>
                <a:srgbClr val="282828"/>
              </a:solidFill>
              <a:latin typeface="Proxima Nova"/>
            </a:endParaRPr>
          </a:p>
          <a:p>
            <a:pPr marL="342900" indent="-342900" algn="l">
              <a:lnSpc>
                <a:spcPct val="200000"/>
              </a:lnSpc>
              <a:buAutoNum type="arabicPeriod"/>
            </a:pPr>
            <a:r>
              <a:rPr lang="nn-NO" sz="1400" b="0" i="0" dirty="0">
                <a:solidFill>
                  <a:srgbClr val="282828"/>
                </a:solidFill>
                <a:effectLst/>
                <a:latin typeface="Proxima Nova"/>
              </a:rPr>
              <a:t>“NP -&gt; Det Nom” and “NP -&gt; Nom PP”</a:t>
            </a:r>
            <a:endParaRPr lang="en-US" sz="1400" b="0" i="0" dirty="0">
              <a:solidFill>
                <a:srgbClr val="282828"/>
              </a:solidFill>
              <a:effectLst/>
              <a:latin typeface="Proxima Nova"/>
            </a:endParaRPr>
          </a:p>
          <a:p>
            <a:pPr marL="342900" indent="-342900" algn="l">
              <a:lnSpc>
                <a:spcPct val="200000"/>
              </a:lnSpc>
              <a:buAutoNum type="arabicPeriod"/>
            </a:pPr>
            <a:r>
              <a:rPr lang="nb-NO" sz="1400" b="0" i="0" dirty="0">
                <a:solidFill>
                  <a:srgbClr val="282828"/>
                </a:solidFill>
                <a:effectLst/>
                <a:latin typeface="Proxima Nova"/>
              </a:rPr>
              <a:t>“NP -&gt; Det Nom NPtemp” and “NPtemp -&gt; PP”</a:t>
            </a:r>
            <a:endParaRPr lang="en-US" sz="1400" b="0" i="0" dirty="0">
              <a:solidFill>
                <a:srgbClr val="282828"/>
              </a:solidFill>
              <a:effectLst/>
              <a:latin typeface="Proxima Nova"/>
            </a:endParaRPr>
          </a:p>
          <a:p>
            <a:pPr algn="l"/>
            <a:endParaRPr lang="en-US" sz="1400" b="1" i="1" dirty="0">
              <a:solidFill>
                <a:srgbClr val="282828"/>
              </a:solidFill>
              <a:latin typeface="Proxima Nova"/>
            </a:endParaRP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3823601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35747" y="5346217"/>
            <a:ext cx="4529455" cy="665480"/>
          </a:xfrm>
          <a:prstGeom prst="rect">
            <a:avLst/>
          </a:prstGeom>
        </p:spPr>
        <p:txBody>
          <a:bodyPr vert="horz" wrap="square" lIns="0" tIns="12700" rIns="0" bIns="0" rtlCol="0">
            <a:spAutoFit/>
          </a:bodyPr>
          <a:lstStyle/>
          <a:p>
            <a:pPr marL="12700">
              <a:lnSpc>
                <a:spcPct val="100000"/>
              </a:lnSpc>
              <a:spcBef>
                <a:spcPts val="100"/>
              </a:spcBef>
            </a:pPr>
            <a:r>
              <a:rPr sz="4200" spc="170" dirty="0">
                <a:solidFill>
                  <a:srgbClr val="EE5612"/>
                </a:solidFill>
                <a:latin typeface="Times New Roman"/>
                <a:cs typeface="Times New Roman"/>
              </a:rPr>
              <a:t>Parsing:</a:t>
            </a:r>
            <a:r>
              <a:rPr sz="4200" spc="250" dirty="0">
                <a:solidFill>
                  <a:srgbClr val="EE5612"/>
                </a:solidFill>
                <a:latin typeface="Times New Roman"/>
                <a:cs typeface="Times New Roman"/>
              </a:rPr>
              <a:t> </a:t>
            </a:r>
            <a:r>
              <a:rPr sz="4200" spc="155" dirty="0">
                <a:solidFill>
                  <a:srgbClr val="EE5612"/>
                </a:solidFill>
                <a:latin typeface="Times New Roman"/>
                <a:cs typeface="Times New Roman"/>
              </a:rPr>
              <a:t>Treebanks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48175" cy="665480"/>
          </a:xfrm>
          <a:prstGeom prst="rect">
            <a:avLst/>
          </a:prstGeom>
        </p:spPr>
        <p:txBody>
          <a:bodyPr vert="horz" wrap="square" lIns="0" tIns="12700" rIns="0" bIns="0" rtlCol="0">
            <a:spAutoFit/>
          </a:bodyPr>
          <a:lstStyle/>
          <a:p>
            <a:pPr marL="12700">
              <a:lnSpc>
                <a:spcPct val="100000"/>
              </a:lnSpc>
              <a:spcBef>
                <a:spcPts val="100"/>
              </a:spcBef>
            </a:pPr>
            <a:r>
              <a:rPr spc="70" dirty="0"/>
              <a:t>Need</a:t>
            </a:r>
            <a:r>
              <a:rPr spc="160" dirty="0"/>
              <a:t> </a:t>
            </a:r>
            <a:r>
              <a:rPr spc="65" dirty="0"/>
              <a:t>for</a:t>
            </a:r>
            <a:r>
              <a:rPr spc="85" dirty="0"/>
              <a:t> </a:t>
            </a:r>
            <a:r>
              <a:rPr spc="70" dirty="0"/>
              <a:t>Treebanks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428186" y="1792353"/>
            <a:ext cx="7924165" cy="4551045"/>
          </a:xfrm>
          <a:prstGeom prst="rect">
            <a:avLst/>
          </a:prstGeom>
        </p:spPr>
        <p:txBody>
          <a:bodyPr vert="horz" wrap="square" lIns="0" tIns="12700" rIns="0" bIns="0" rtlCol="0">
            <a:spAutoFit/>
          </a:bodyPr>
          <a:lstStyle/>
          <a:p>
            <a:pPr marL="421005" marR="2715895" algn="just">
              <a:lnSpc>
                <a:spcPct val="132600"/>
              </a:lnSpc>
              <a:spcBef>
                <a:spcPts val="100"/>
              </a:spcBef>
            </a:pPr>
            <a:r>
              <a:rPr sz="2200" spc="-5" dirty="0">
                <a:solidFill>
                  <a:srgbClr val="595959"/>
                </a:solidFill>
                <a:latin typeface="Times New Roman"/>
                <a:cs typeface="Times New Roman"/>
              </a:rPr>
              <a:t>Before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can parse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need </a:t>
            </a:r>
            <a:r>
              <a:rPr sz="2200" dirty="0">
                <a:solidFill>
                  <a:srgbClr val="595959"/>
                </a:solidFill>
                <a:latin typeface="Times New Roman"/>
                <a:cs typeface="Times New Roman"/>
              </a:rPr>
              <a:t>a </a:t>
            </a:r>
            <a:r>
              <a:rPr sz="2200" spc="-20" dirty="0">
                <a:solidFill>
                  <a:srgbClr val="595959"/>
                </a:solidFill>
                <a:latin typeface="Times New Roman"/>
                <a:cs typeface="Times New Roman"/>
              </a:rPr>
              <a:t>grammar. </a:t>
            </a:r>
            <a:r>
              <a:rPr sz="2200" spc="-535" dirty="0">
                <a:solidFill>
                  <a:srgbClr val="595959"/>
                </a:solidFill>
                <a:latin typeface="Times New Roman"/>
                <a:cs typeface="Times New Roman"/>
              </a:rPr>
              <a:t> </a:t>
            </a:r>
            <a:r>
              <a:rPr sz="2200" dirty="0">
                <a:solidFill>
                  <a:srgbClr val="595959"/>
                </a:solidFill>
                <a:latin typeface="Times New Roman"/>
                <a:cs typeface="Times New Roman"/>
              </a:rPr>
              <a:t>So</a:t>
            </a:r>
            <a:r>
              <a:rPr sz="2200" spc="-5" dirty="0">
                <a:solidFill>
                  <a:srgbClr val="595959"/>
                </a:solidFill>
                <a:latin typeface="Times New Roman"/>
                <a:cs typeface="Times New Roman"/>
              </a:rPr>
              <a:t> where </a:t>
            </a:r>
            <a:r>
              <a:rPr sz="2200" dirty="0">
                <a:solidFill>
                  <a:srgbClr val="595959"/>
                </a:solidFill>
                <a:latin typeface="Times New Roman"/>
                <a:cs typeface="Times New Roman"/>
              </a:rPr>
              <a:t>do</a:t>
            </a:r>
            <a:r>
              <a:rPr sz="2200" spc="-5" dirty="0">
                <a:solidFill>
                  <a:srgbClr val="595959"/>
                </a:solidFill>
                <a:latin typeface="Times New Roman"/>
                <a:cs typeface="Times New Roman"/>
              </a:rPr>
              <a:t> grammars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come</a:t>
            </a:r>
            <a:r>
              <a:rPr sz="2200" spc="-10" dirty="0">
                <a:solidFill>
                  <a:srgbClr val="595959"/>
                </a:solidFill>
                <a:latin typeface="Times New Roman"/>
                <a:cs typeface="Times New Roman"/>
              </a:rPr>
              <a:t> </a:t>
            </a:r>
            <a:r>
              <a:rPr sz="2200" dirty="0">
                <a:solidFill>
                  <a:srgbClr val="595959"/>
                </a:solidFill>
                <a:latin typeface="Times New Roman"/>
                <a:cs typeface="Times New Roman"/>
              </a:rPr>
              <a:t>from?</a:t>
            </a:r>
            <a:endParaRPr sz="2200">
              <a:latin typeface="Times New Roman"/>
              <a:cs typeface="Times New Roman"/>
            </a:endParaRPr>
          </a:p>
          <a:p>
            <a:pPr marL="457834" algn="just">
              <a:lnSpc>
                <a:spcPct val="100000"/>
              </a:lnSpc>
              <a:spcBef>
                <a:spcPts val="7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Grammar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engineering</a:t>
            </a:r>
            <a:endParaRPr sz="2000">
              <a:latin typeface="Times New Roman"/>
              <a:cs typeface="Times New Roman"/>
            </a:endParaRPr>
          </a:p>
          <a:p>
            <a:pPr marL="777875" marR="5080" indent="-137160" algn="just">
              <a:lnSpc>
                <a:spcPct val="99500"/>
              </a:lnSpc>
              <a:spcBef>
                <a:spcPts val="1010"/>
              </a:spcBef>
            </a:pPr>
            <a:r>
              <a:rPr sz="1800" spc="-10" dirty="0">
                <a:solidFill>
                  <a:srgbClr val="002060"/>
                </a:solidFill>
                <a:latin typeface="Impact"/>
                <a:cs typeface="Impact"/>
              </a:rPr>
              <a:t>­ </a:t>
            </a:r>
            <a:r>
              <a:rPr sz="1800" spc="-5" dirty="0">
                <a:solidFill>
                  <a:srgbClr val="595959"/>
                </a:solidFill>
                <a:latin typeface="Times New Roman"/>
                <a:cs typeface="Times New Roman"/>
              </a:rPr>
              <a:t>Hand-crafted, decades-long </a:t>
            </a:r>
            <a:r>
              <a:rPr sz="1800" spc="-10" dirty="0">
                <a:solidFill>
                  <a:srgbClr val="595959"/>
                </a:solidFill>
                <a:latin typeface="Times New Roman"/>
                <a:cs typeface="Times New Roman"/>
              </a:rPr>
              <a:t>efforts </a:t>
            </a:r>
            <a:r>
              <a:rPr sz="1800" dirty="0">
                <a:solidFill>
                  <a:srgbClr val="595959"/>
                </a:solidFill>
                <a:latin typeface="Times New Roman"/>
                <a:cs typeface="Times New Roman"/>
              </a:rPr>
              <a:t>by </a:t>
            </a:r>
            <a:r>
              <a:rPr sz="1800" spc="-5" dirty="0">
                <a:solidFill>
                  <a:srgbClr val="595959"/>
                </a:solidFill>
                <a:latin typeface="Times New Roman"/>
                <a:cs typeface="Times New Roman"/>
              </a:rPr>
              <a:t>humans to write grammars (typically in </a:t>
            </a:r>
            <a:r>
              <a:rPr sz="1800" dirty="0">
                <a:solidFill>
                  <a:srgbClr val="595959"/>
                </a:solidFill>
                <a:latin typeface="Times New Roman"/>
                <a:cs typeface="Times New Roman"/>
              </a:rPr>
              <a:t> </a:t>
            </a:r>
            <a:r>
              <a:rPr sz="1800" spc="-5" dirty="0">
                <a:solidFill>
                  <a:srgbClr val="595959"/>
                </a:solidFill>
                <a:latin typeface="Times New Roman"/>
                <a:cs typeface="Times New Roman"/>
              </a:rPr>
              <a:t>some particular grammar formalism </a:t>
            </a:r>
            <a:r>
              <a:rPr sz="1800" dirty="0">
                <a:solidFill>
                  <a:srgbClr val="595959"/>
                </a:solidFill>
                <a:latin typeface="Times New Roman"/>
                <a:cs typeface="Times New Roman"/>
              </a:rPr>
              <a:t>of </a:t>
            </a:r>
            <a:r>
              <a:rPr sz="1800" spc="-5" dirty="0">
                <a:solidFill>
                  <a:srgbClr val="595959"/>
                </a:solidFill>
                <a:latin typeface="Times New Roman"/>
                <a:cs typeface="Times New Roman"/>
              </a:rPr>
              <a:t>interest to the linguists developing the </a:t>
            </a:r>
            <a:r>
              <a:rPr sz="1800" dirty="0">
                <a:solidFill>
                  <a:srgbClr val="595959"/>
                </a:solidFill>
                <a:latin typeface="Times New Roman"/>
                <a:cs typeface="Times New Roman"/>
              </a:rPr>
              <a:t> </a:t>
            </a:r>
            <a:r>
              <a:rPr sz="1800" spc="-5" dirty="0">
                <a:solidFill>
                  <a:srgbClr val="595959"/>
                </a:solidFill>
                <a:latin typeface="Times New Roman"/>
                <a:cs typeface="Times New Roman"/>
              </a:rPr>
              <a:t>grammar)</a:t>
            </a:r>
            <a:endParaRPr sz="1800">
              <a:latin typeface="Times New Roman"/>
              <a:cs typeface="Times New Roman"/>
            </a:endParaRPr>
          </a:p>
          <a:p>
            <a:pPr marL="457834" algn="just">
              <a:lnSpc>
                <a:spcPct val="100000"/>
              </a:lnSpc>
              <a:spcBef>
                <a:spcPts val="104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10" dirty="0">
                <a:solidFill>
                  <a:srgbClr val="595959"/>
                </a:solidFill>
                <a:latin typeface="Times New Roman"/>
                <a:cs typeface="Times New Roman"/>
              </a:rPr>
              <a:t>Treebanks</a:t>
            </a:r>
            <a:endParaRPr sz="2000">
              <a:latin typeface="Times New Roman"/>
              <a:cs typeface="Times New Roman"/>
            </a:endParaRPr>
          </a:p>
          <a:p>
            <a:pPr marL="777875" marR="356870" indent="-137160">
              <a:lnSpc>
                <a:spcPct val="100299"/>
              </a:lnSpc>
              <a:spcBef>
                <a:spcPts val="99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Semi-automatically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generated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sets</a:t>
            </a:r>
            <a:r>
              <a:rPr sz="1800" dirty="0">
                <a:solidFill>
                  <a:srgbClr val="595959"/>
                </a:solidFill>
                <a:latin typeface="Times New Roman"/>
                <a:cs typeface="Times New Roman"/>
              </a:rPr>
              <a:t> 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parse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trees</a:t>
            </a:r>
            <a:r>
              <a:rPr sz="1800" spc="5" dirty="0">
                <a:solidFill>
                  <a:srgbClr val="595959"/>
                </a:solidFill>
                <a:latin typeface="Times New Roman"/>
                <a:cs typeface="Times New Roman"/>
              </a:rPr>
              <a:t>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sentences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some </a:t>
            </a:r>
            <a:r>
              <a:rPr sz="1800" spc="-434" dirty="0">
                <a:solidFill>
                  <a:srgbClr val="595959"/>
                </a:solidFill>
                <a:latin typeface="Times New Roman"/>
                <a:cs typeface="Times New Roman"/>
              </a:rPr>
              <a:t> </a:t>
            </a:r>
            <a:r>
              <a:rPr sz="1800" dirty="0">
                <a:solidFill>
                  <a:srgbClr val="595959"/>
                </a:solidFill>
                <a:latin typeface="Times New Roman"/>
                <a:cs typeface="Times New Roman"/>
              </a:rPr>
              <a:t>corpus </a:t>
            </a:r>
            <a:r>
              <a:rPr sz="1800" spc="-5" dirty="0">
                <a:solidFill>
                  <a:srgbClr val="595959"/>
                </a:solidFill>
                <a:latin typeface="Times New Roman"/>
                <a:cs typeface="Times New Roman"/>
              </a:rPr>
              <a:t>(manually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corrected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human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annotators);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typically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generic </a:t>
            </a:r>
            <a:r>
              <a:rPr sz="1800" dirty="0">
                <a:solidFill>
                  <a:srgbClr val="595959"/>
                </a:solidFill>
                <a:latin typeface="Times New Roman"/>
                <a:cs typeface="Times New Roman"/>
              </a:rPr>
              <a:t> </a:t>
            </a:r>
            <a:r>
              <a:rPr sz="1800" spc="-5" dirty="0">
                <a:solidFill>
                  <a:srgbClr val="595959"/>
                </a:solidFill>
                <a:latin typeface="Times New Roman"/>
                <a:cs typeface="Times New Roman"/>
              </a:rPr>
              <a:t>lowest-common-denominator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formalism</a:t>
            </a:r>
            <a:r>
              <a:rPr sz="1800" dirty="0">
                <a:solidFill>
                  <a:srgbClr val="595959"/>
                </a:solidFill>
                <a:latin typeface="Times New Roman"/>
                <a:cs typeface="Times New Roman"/>
              </a:rPr>
              <a:t> (of</a:t>
            </a:r>
            <a:r>
              <a:rPr sz="1800" spc="10" dirty="0">
                <a:solidFill>
                  <a:srgbClr val="595959"/>
                </a:solidFill>
                <a:latin typeface="Times New Roman"/>
                <a:cs typeface="Times New Roman"/>
              </a:rPr>
              <a:t> </a:t>
            </a:r>
            <a:r>
              <a:rPr sz="1800" dirty="0">
                <a:solidFill>
                  <a:srgbClr val="595959"/>
                </a:solidFill>
                <a:latin typeface="Times New Roman"/>
                <a:cs typeface="Times New Roman"/>
              </a:rPr>
              <a:t>no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particular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interest</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any </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modern</a:t>
            </a:r>
            <a:r>
              <a:rPr sz="1800" dirty="0">
                <a:solidFill>
                  <a:srgbClr val="595959"/>
                </a:solidFill>
                <a:latin typeface="Times New Roman"/>
                <a:cs typeface="Times New Roman"/>
              </a:rPr>
              <a:t> </a:t>
            </a:r>
            <a:r>
              <a:rPr sz="1800" spc="-5" dirty="0">
                <a:solidFill>
                  <a:srgbClr val="595959"/>
                </a:solidFill>
                <a:latin typeface="Times New Roman"/>
                <a:cs typeface="Times New Roman"/>
              </a:rPr>
              <a:t>linguist,</a:t>
            </a:r>
            <a:r>
              <a:rPr sz="1800" spc="5" dirty="0">
                <a:solidFill>
                  <a:srgbClr val="595959"/>
                </a:solidFill>
                <a:latin typeface="Times New Roman"/>
                <a:cs typeface="Times New Roman"/>
              </a:rPr>
              <a:t> </a:t>
            </a:r>
            <a:r>
              <a:rPr sz="1800" dirty="0">
                <a:solidFill>
                  <a:srgbClr val="595959"/>
                </a:solidFill>
                <a:latin typeface="Times New Roman"/>
                <a:cs typeface="Times New Roman"/>
              </a:rPr>
              <a:t>but</a:t>
            </a:r>
            <a:r>
              <a:rPr sz="1800" spc="-5" dirty="0">
                <a:solidFill>
                  <a:srgbClr val="595959"/>
                </a:solidFill>
                <a:latin typeface="Times New Roman"/>
                <a:cs typeface="Times New Roman"/>
              </a:rPr>
              <a:t> representing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phrases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text 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actual</a:t>
            </a:r>
            <a:r>
              <a:rPr sz="1800" dirty="0">
                <a:solidFill>
                  <a:srgbClr val="595959"/>
                </a:solidFill>
                <a:latin typeface="Times New Roman"/>
                <a:cs typeface="Times New Roman"/>
              </a:rPr>
              <a:t> </a:t>
            </a:r>
            <a:r>
              <a:rPr sz="1800" spc="-5" dirty="0">
                <a:solidFill>
                  <a:srgbClr val="595959"/>
                </a:solidFill>
                <a:latin typeface="Times New Roman"/>
                <a:cs typeface="Times New Roman"/>
              </a:rPr>
              <a:t>use)</a:t>
            </a:r>
            <a:endParaRPr sz="1800">
              <a:latin typeface="Times New Roman"/>
              <a:cs typeface="Times New Roman"/>
            </a:endParaRPr>
          </a:p>
          <a:p>
            <a:pPr>
              <a:lnSpc>
                <a:spcPct val="100000"/>
              </a:lnSpc>
              <a:spcBef>
                <a:spcPts val="15"/>
              </a:spcBef>
            </a:pPr>
            <a:endParaRPr sz="2800">
              <a:latin typeface="Times New Roman"/>
              <a:cs typeface="Times New Roman"/>
            </a:endParaRPr>
          </a:p>
          <a:p>
            <a:pPr marL="12700">
              <a:lnSpc>
                <a:spcPct val="100000"/>
              </a:lnSpc>
            </a:pPr>
            <a:r>
              <a:rPr sz="1400" spc="-5" dirty="0">
                <a:solidFill>
                  <a:srgbClr val="5904E1"/>
                </a:solidFill>
                <a:latin typeface="Times New Roman"/>
                <a:cs typeface="Times New Roman"/>
              </a:rPr>
              <a:t>Section</a:t>
            </a:r>
            <a:r>
              <a:rPr sz="1400" spc="5" dirty="0">
                <a:solidFill>
                  <a:srgbClr val="5904E1"/>
                </a:solidFill>
                <a:latin typeface="Times New Roman"/>
                <a:cs typeface="Times New Roman"/>
              </a:rPr>
              <a:t> </a:t>
            </a:r>
            <a:r>
              <a:rPr sz="1400" dirty="0">
                <a:solidFill>
                  <a:srgbClr val="5904E1"/>
                </a:solidFill>
                <a:latin typeface="Times New Roman"/>
                <a:cs typeface="Times New Roman"/>
              </a:rPr>
              <a:t>on</a:t>
            </a:r>
            <a:r>
              <a:rPr sz="1400" spc="-25" dirty="0">
                <a:solidFill>
                  <a:srgbClr val="5904E1"/>
                </a:solidFill>
                <a:latin typeface="Times New Roman"/>
                <a:cs typeface="Times New Roman"/>
              </a:rPr>
              <a:t> </a:t>
            </a:r>
            <a:r>
              <a:rPr sz="1400" spc="-10" dirty="0">
                <a:solidFill>
                  <a:srgbClr val="5904E1"/>
                </a:solidFill>
                <a:latin typeface="Times New Roman"/>
                <a:cs typeface="Times New Roman"/>
              </a:rPr>
              <a:t>Treebanks</a:t>
            </a:r>
            <a:r>
              <a:rPr sz="1400" spc="10" dirty="0">
                <a:solidFill>
                  <a:srgbClr val="5904E1"/>
                </a:solidFill>
                <a:latin typeface="Times New Roman"/>
                <a:cs typeface="Times New Roman"/>
              </a:rPr>
              <a:t> </a:t>
            </a:r>
            <a:r>
              <a:rPr sz="1400" dirty="0">
                <a:solidFill>
                  <a:srgbClr val="5904E1"/>
                </a:solidFill>
                <a:latin typeface="Times New Roman"/>
                <a:cs typeface="Times New Roman"/>
              </a:rPr>
              <a:t>and</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probabilistic</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parsing</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from</a:t>
            </a:r>
            <a:r>
              <a:rPr sz="1400" dirty="0">
                <a:solidFill>
                  <a:srgbClr val="5904E1"/>
                </a:solidFill>
                <a:latin typeface="Times New Roman"/>
                <a:cs typeface="Times New Roman"/>
              </a:rPr>
              <a:t> Jim </a:t>
            </a:r>
            <a:r>
              <a:rPr sz="1400" spc="-15" dirty="0">
                <a:solidFill>
                  <a:srgbClr val="5904E1"/>
                </a:solidFill>
                <a:latin typeface="Times New Roman"/>
                <a:cs typeface="Times New Roman"/>
              </a:rPr>
              <a:t>Martin’s</a:t>
            </a:r>
            <a:r>
              <a:rPr sz="1400" spc="10" dirty="0">
                <a:solidFill>
                  <a:srgbClr val="5904E1"/>
                </a:solidFill>
                <a:latin typeface="Times New Roman"/>
                <a:cs typeface="Times New Roman"/>
              </a:rPr>
              <a:t> </a:t>
            </a:r>
            <a:r>
              <a:rPr sz="1400" spc="-5" dirty="0">
                <a:solidFill>
                  <a:srgbClr val="5904E1"/>
                </a:solidFill>
                <a:latin typeface="Times New Roman"/>
                <a:cs typeface="Times New Roman"/>
              </a:rPr>
              <a:t>online</a:t>
            </a:r>
            <a:r>
              <a:rPr sz="1400" spc="5" dirty="0">
                <a:solidFill>
                  <a:srgbClr val="5904E1"/>
                </a:solidFill>
                <a:latin typeface="Times New Roman"/>
                <a:cs typeface="Times New Roman"/>
              </a:rPr>
              <a:t> </a:t>
            </a:r>
            <a:r>
              <a:rPr sz="1400" dirty="0">
                <a:solidFill>
                  <a:srgbClr val="5904E1"/>
                </a:solidFill>
                <a:latin typeface="Times New Roman"/>
                <a:cs typeface="Times New Roman"/>
              </a:rPr>
              <a:t>slides.</a:t>
            </a:r>
            <a:endParaRPr sz="14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898900" cy="665480"/>
          </a:xfrm>
          <a:prstGeom prst="rect">
            <a:avLst/>
          </a:prstGeom>
        </p:spPr>
        <p:txBody>
          <a:bodyPr vert="horz" wrap="square" lIns="0" tIns="12700" rIns="0" bIns="0" rtlCol="0">
            <a:spAutoFit/>
          </a:bodyPr>
          <a:lstStyle/>
          <a:p>
            <a:pPr marL="12700">
              <a:lnSpc>
                <a:spcPct val="100000"/>
              </a:lnSpc>
              <a:spcBef>
                <a:spcPts val="100"/>
              </a:spcBef>
            </a:pPr>
            <a:r>
              <a:rPr spc="85" dirty="0"/>
              <a:t>Classical</a:t>
            </a:r>
            <a:r>
              <a:rPr spc="110" dirty="0"/>
              <a:t> </a:t>
            </a:r>
            <a:r>
              <a:rPr spc="95" dirty="0"/>
              <a:t>Parsing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794871" y="1890052"/>
            <a:ext cx="7212965" cy="3022600"/>
          </a:xfrm>
          <a:prstGeom prst="rect">
            <a:avLst/>
          </a:prstGeom>
        </p:spPr>
        <p:txBody>
          <a:bodyPr vert="horz" wrap="square" lIns="0" tIns="121920" rIns="0" bIns="0" rtlCol="0">
            <a:spAutoFit/>
          </a:bodyPr>
          <a:lstStyle/>
          <a:p>
            <a:pPr marL="12700">
              <a:lnSpc>
                <a:spcPct val="100000"/>
              </a:lnSpc>
              <a:spcBef>
                <a:spcPts val="960"/>
              </a:spcBef>
            </a:pPr>
            <a:r>
              <a:rPr sz="2200" spc="-5" dirty="0">
                <a:solidFill>
                  <a:srgbClr val="595959"/>
                </a:solidFill>
                <a:latin typeface="Times New Roman"/>
                <a:cs typeface="Times New Roman"/>
              </a:rPr>
              <a:t>Another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problem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engineering</a:t>
            </a:r>
            <a:endParaRPr sz="2200">
              <a:latin typeface="Times New Roman"/>
              <a:cs typeface="Times New Roman"/>
            </a:endParaRPr>
          </a:p>
          <a:p>
            <a:pPr marL="12700" marR="90170">
              <a:lnSpc>
                <a:spcPts val="2600"/>
              </a:lnSpc>
              <a:spcBef>
                <a:spcPts val="980"/>
              </a:spcBef>
            </a:pPr>
            <a:r>
              <a:rPr sz="2200" dirty="0">
                <a:solidFill>
                  <a:srgbClr val="595959"/>
                </a:solidFill>
                <a:latin typeface="Times New Roman"/>
                <a:cs typeface="Times New Roman"/>
              </a:rPr>
              <a:t>In </a:t>
            </a:r>
            <a:r>
              <a:rPr sz="2200" spc="-5" dirty="0">
                <a:solidFill>
                  <a:srgbClr val="595959"/>
                </a:solidFill>
                <a:latin typeface="Times New Roman"/>
                <a:cs typeface="Times New Roman"/>
              </a:rPr>
              <a:t>addition </a:t>
            </a:r>
            <a:r>
              <a:rPr sz="2200" dirty="0">
                <a:solidFill>
                  <a:srgbClr val="595959"/>
                </a:solidFill>
                <a:latin typeface="Times New Roman"/>
                <a:cs typeface="Times New Roman"/>
              </a:rPr>
              <a:t>to </a:t>
            </a:r>
            <a:r>
              <a:rPr sz="2200" spc="-5" dirty="0">
                <a:solidFill>
                  <a:srgbClr val="595959"/>
                </a:solidFill>
                <a:latin typeface="Times New Roman"/>
                <a:cs typeface="Times New Roman"/>
              </a:rPr>
              <a:t>correctly </a:t>
            </a:r>
            <a:r>
              <a:rPr sz="2200" dirty="0">
                <a:solidFill>
                  <a:srgbClr val="595959"/>
                </a:solidFill>
                <a:latin typeface="Times New Roman"/>
                <a:cs typeface="Times New Roman"/>
              </a:rPr>
              <a:t>finding multiple </a:t>
            </a:r>
            <a:r>
              <a:rPr sz="2200" spc="-5" dirty="0">
                <a:solidFill>
                  <a:srgbClr val="595959"/>
                </a:solidFill>
                <a:latin typeface="Times New Roman"/>
                <a:cs typeface="Times New Roman"/>
              </a:rPr>
              <a:t>parses </a:t>
            </a:r>
            <a:r>
              <a:rPr sz="2200" dirty="0">
                <a:solidFill>
                  <a:srgbClr val="595959"/>
                </a:solidFill>
                <a:latin typeface="Times New Roman"/>
                <a:cs typeface="Times New Roman"/>
              </a:rPr>
              <a:t>due to </a:t>
            </a:r>
            <a:r>
              <a:rPr sz="2200" spc="-5" dirty="0">
                <a:solidFill>
                  <a:srgbClr val="595959"/>
                </a:solidFill>
                <a:latin typeface="Times New Roman"/>
                <a:cs typeface="Times New Roman"/>
              </a:rPr>
              <a:t>structural </a:t>
            </a:r>
            <a:r>
              <a:rPr sz="2200" spc="-535" dirty="0">
                <a:solidFill>
                  <a:srgbClr val="595959"/>
                </a:solidFill>
                <a:latin typeface="Times New Roman"/>
                <a:cs typeface="Times New Roman"/>
              </a:rPr>
              <a:t> </a:t>
            </a:r>
            <a:r>
              <a:rPr sz="2200" spc="-15" dirty="0">
                <a:solidFill>
                  <a:srgbClr val="595959"/>
                </a:solidFill>
                <a:latin typeface="Times New Roman"/>
                <a:cs typeface="Times New Roman"/>
              </a:rPr>
              <a:t>ambiguity, </a:t>
            </a:r>
            <a:r>
              <a:rPr sz="2200" spc="-5" dirty="0">
                <a:solidFill>
                  <a:srgbClr val="595959"/>
                </a:solidFill>
                <a:latin typeface="Times New Roman"/>
                <a:cs typeface="Times New Roman"/>
              </a:rPr>
              <a:t>typical grammars </a:t>
            </a:r>
            <a:r>
              <a:rPr sz="2200" dirty="0">
                <a:solidFill>
                  <a:srgbClr val="595959"/>
                </a:solidFill>
                <a:latin typeface="Times New Roman"/>
                <a:cs typeface="Times New Roman"/>
              </a:rPr>
              <a:t>built </a:t>
            </a:r>
            <a:r>
              <a:rPr sz="2200" spc="-5" dirty="0">
                <a:solidFill>
                  <a:srgbClr val="595959"/>
                </a:solidFill>
                <a:latin typeface="Times New Roman"/>
                <a:cs typeface="Times New Roman"/>
              </a:rPr>
              <a:t>before </a:t>
            </a:r>
            <a:r>
              <a:rPr sz="2200" dirty="0">
                <a:solidFill>
                  <a:srgbClr val="595959"/>
                </a:solidFill>
                <a:latin typeface="Times New Roman"/>
                <a:cs typeface="Times New Roman"/>
              </a:rPr>
              <a:t>the 1990s </a:t>
            </a:r>
            <a:r>
              <a:rPr sz="2200" spc="-5" dirty="0">
                <a:solidFill>
                  <a:srgbClr val="595959"/>
                </a:solidFill>
                <a:latin typeface="Times New Roman"/>
                <a:cs typeface="Times New Roman"/>
              </a:rPr>
              <a:t>would </a:t>
            </a:r>
            <a:r>
              <a:rPr sz="2200" dirty="0">
                <a:solidFill>
                  <a:srgbClr val="595959"/>
                </a:solidFill>
                <a:latin typeface="Times New Roman"/>
                <a:cs typeface="Times New Roman"/>
              </a:rPr>
              <a:t> </a:t>
            </a:r>
            <a:r>
              <a:rPr sz="2200" spc="-5" dirty="0">
                <a:solidFill>
                  <a:srgbClr val="595959"/>
                </a:solidFill>
                <a:latin typeface="Times New Roman"/>
                <a:cs typeface="Times New Roman"/>
              </a:rPr>
              <a:t>overgeneralize</a:t>
            </a:r>
            <a:endParaRPr sz="2200">
              <a:latin typeface="Times New Roman"/>
              <a:cs typeface="Times New Roman"/>
            </a:endParaRPr>
          </a:p>
          <a:p>
            <a:pPr marL="186055" marR="33655" indent="-137160">
              <a:lnSpc>
                <a:spcPct val="101899"/>
              </a:lnSpc>
              <a:spcBef>
                <a:spcPts val="73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Real</a:t>
            </a:r>
            <a:r>
              <a:rPr sz="1800" spc="5" dirty="0">
                <a:solidFill>
                  <a:srgbClr val="595959"/>
                </a:solidFill>
                <a:latin typeface="Times New Roman"/>
                <a:cs typeface="Times New Roman"/>
              </a:rPr>
              <a:t> </a:t>
            </a:r>
            <a:r>
              <a:rPr sz="1800" dirty="0">
                <a:solidFill>
                  <a:srgbClr val="595959"/>
                </a:solidFill>
                <a:latin typeface="Times New Roman"/>
                <a:cs typeface="Times New Roman"/>
              </a:rPr>
              <a:t>broad-coverage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language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grammar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could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rise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millions</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parses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on</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single</a:t>
            </a:r>
            <a:r>
              <a:rPr sz="1800" dirty="0">
                <a:solidFill>
                  <a:srgbClr val="595959"/>
                </a:solidFill>
                <a:latin typeface="Times New Roman"/>
                <a:cs typeface="Times New Roman"/>
              </a:rPr>
              <a:t> </a:t>
            </a:r>
            <a:r>
              <a:rPr sz="1800" spc="-5" dirty="0">
                <a:solidFill>
                  <a:srgbClr val="595959"/>
                </a:solidFill>
                <a:latin typeface="Times New Roman"/>
                <a:cs typeface="Times New Roman"/>
              </a:rPr>
              <a:t>sentence</a:t>
            </a:r>
            <a:endParaRPr sz="1800">
              <a:latin typeface="Times New Roman"/>
              <a:cs typeface="Times New Roman"/>
            </a:endParaRPr>
          </a:p>
          <a:p>
            <a:pPr marL="12700" marR="5080">
              <a:lnSpc>
                <a:spcPts val="2600"/>
              </a:lnSpc>
              <a:spcBef>
                <a:spcPts val="1060"/>
              </a:spcBef>
            </a:pPr>
            <a:r>
              <a:rPr sz="2200" spc="-5" dirty="0">
                <a:solidFill>
                  <a:srgbClr val="595959"/>
                </a:solidFill>
                <a:latin typeface="Times New Roman"/>
                <a:cs typeface="Times New Roman"/>
              </a:rPr>
              <a:t>Structuring</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restrict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would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leave</a:t>
            </a:r>
            <a:r>
              <a:rPr sz="2200" dirty="0">
                <a:solidFill>
                  <a:srgbClr val="595959"/>
                </a:solidFill>
                <a:latin typeface="Times New Roman"/>
                <a:cs typeface="Times New Roman"/>
              </a:rPr>
              <a:t> up</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30% of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sentence without</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parses</a:t>
            </a:r>
            <a:endParaRPr sz="2200">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308725" cy="665480"/>
          </a:xfrm>
          <a:prstGeom prst="rect">
            <a:avLst/>
          </a:prstGeom>
        </p:spPr>
        <p:txBody>
          <a:bodyPr vert="horz" wrap="square" lIns="0" tIns="12700" rIns="0" bIns="0" rtlCol="0">
            <a:spAutoFit/>
          </a:bodyPr>
          <a:lstStyle/>
          <a:p>
            <a:pPr marL="12700">
              <a:lnSpc>
                <a:spcPct val="100000"/>
              </a:lnSpc>
              <a:spcBef>
                <a:spcPts val="100"/>
              </a:spcBef>
            </a:pPr>
            <a:r>
              <a:rPr spc="65" dirty="0"/>
              <a:t>The</a:t>
            </a:r>
            <a:r>
              <a:rPr spc="170" dirty="0"/>
              <a:t> </a:t>
            </a:r>
            <a:r>
              <a:rPr spc="75" dirty="0"/>
              <a:t>Rise</a:t>
            </a:r>
            <a:r>
              <a:rPr spc="175" dirty="0"/>
              <a:t> </a:t>
            </a:r>
            <a:r>
              <a:rPr spc="50" dirty="0"/>
              <a:t>of</a:t>
            </a:r>
            <a:r>
              <a:rPr spc="-50" dirty="0"/>
              <a:t> </a:t>
            </a:r>
            <a:r>
              <a:rPr spc="85" dirty="0"/>
              <a:t>Annotated</a:t>
            </a:r>
            <a:r>
              <a:rPr spc="180" dirty="0"/>
              <a:t> </a:t>
            </a:r>
            <a:r>
              <a:rPr spc="95" dirty="0"/>
              <a:t>Data</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836736" y="1943444"/>
            <a:ext cx="7437120" cy="41021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Starting</a:t>
            </a:r>
            <a:r>
              <a:rPr sz="2200" dirty="0">
                <a:solidFill>
                  <a:srgbClr val="595959"/>
                </a:solidFill>
                <a:latin typeface="Times New Roman"/>
                <a:cs typeface="Times New Roman"/>
              </a:rPr>
              <a:t> </a:t>
            </a:r>
            <a:r>
              <a:rPr sz="2200" spc="-10" dirty="0">
                <a:solidFill>
                  <a:srgbClr val="595959"/>
                </a:solidFill>
                <a:latin typeface="Times New Roman"/>
                <a:cs typeface="Times New Roman"/>
              </a:rPr>
              <a:t>off,</a:t>
            </a:r>
            <a:r>
              <a:rPr sz="2200" dirty="0">
                <a:solidFill>
                  <a:srgbClr val="595959"/>
                </a:solidFill>
                <a:latin typeface="Times New Roman"/>
                <a:cs typeface="Times New Roman"/>
              </a:rPr>
              <a:t> building a</a:t>
            </a:r>
            <a:r>
              <a:rPr sz="2200" spc="-5" dirty="0">
                <a:solidFill>
                  <a:srgbClr val="595959"/>
                </a:solidFill>
                <a:latin typeface="Times New Roman"/>
                <a:cs typeface="Times New Roman"/>
              </a:rPr>
              <a:t> treebank</a:t>
            </a:r>
            <a:r>
              <a:rPr sz="2200" dirty="0">
                <a:solidFill>
                  <a:srgbClr val="595959"/>
                </a:solidFill>
                <a:latin typeface="Times New Roman"/>
                <a:cs typeface="Times New Roman"/>
              </a:rPr>
              <a:t> </a:t>
            </a:r>
            <a:r>
              <a:rPr sz="2200" spc="-5" dirty="0">
                <a:solidFill>
                  <a:srgbClr val="595959"/>
                </a:solidFill>
                <a:latin typeface="Times New Roman"/>
                <a:cs typeface="Times New Roman"/>
              </a:rPr>
              <a:t>seems </a:t>
            </a:r>
            <a:r>
              <a:rPr sz="2200" dirty="0">
                <a:solidFill>
                  <a:srgbClr val="595959"/>
                </a:solidFill>
                <a:latin typeface="Times New Roman"/>
                <a:cs typeface="Times New Roman"/>
              </a:rPr>
              <a:t>a</a:t>
            </a:r>
            <a:r>
              <a:rPr sz="2200" spc="-5" dirty="0">
                <a:solidFill>
                  <a:srgbClr val="595959"/>
                </a:solidFill>
                <a:latin typeface="Times New Roman"/>
                <a:cs typeface="Times New Roman"/>
              </a:rPr>
              <a:t> </a:t>
            </a:r>
            <a:r>
              <a:rPr sz="2200" dirty="0">
                <a:solidFill>
                  <a:srgbClr val="595959"/>
                </a:solidFill>
                <a:latin typeface="Times New Roman"/>
                <a:cs typeface="Times New Roman"/>
              </a:rPr>
              <a:t>lot </a:t>
            </a:r>
            <a:r>
              <a:rPr sz="2200" spc="-5" dirty="0">
                <a:solidFill>
                  <a:srgbClr val="595959"/>
                </a:solidFill>
                <a:latin typeface="Times New Roman"/>
                <a:cs typeface="Times New Roman"/>
              </a:rPr>
              <a:t>slower</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less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useful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than </a:t>
            </a:r>
            <a:r>
              <a:rPr sz="2200" dirty="0">
                <a:solidFill>
                  <a:srgbClr val="595959"/>
                </a:solidFill>
                <a:latin typeface="Times New Roman"/>
                <a:cs typeface="Times New Roman"/>
              </a:rPr>
              <a:t>building a</a:t>
            </a:r>
            <a:r>
              <a:rPr sz="2200" spc="-5" dirty="0">
                <a:solidFill>
                  <a:srgbClr val="595959"/>
                </a:solidFill>
                <a:latin typeface="Times New Roman"/>
                <a:cs typeface="Times New Roman"/>
              </a:rPr>
              <a:t> </a:t>
            </a:r>
            <a:r>
              <a:rPr sz="2200" spc="-20" dirty="0">
                <a:solidFill>
                  <a:srgbClr val="595959"/>
                </a:solidFill>
                <a:latin typeface="Times New Roman"/>
                <a:cs typeface="Times New Roman"/>
              </a:rPr>
              <a:t>grammar.</a:t>
            </a:r>
            <a:endParaRPr sz="2200">
              <a:latin typeface="Times New Roman"/>
              <a:cs typeface="Times New Roman"/>
            </a:endParaRPr>
          </a:p>
          <a:p>
            <a:pPr marL="48895">
              <a:lnSpc>
                <a:spcPct val="100000"/>
              </a:lnSpc>
              <a:spcBef>
                <a:spcPts val="7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Using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human</a:t>
            </a:r>
            <a:r>
              <a:rPr sz="1800" dirty="0">
                <a:solidFill>
                  <a:srgbClr val="595959"/>
                </a:solidFill>
                <a:latin typeface="Times New Roman"/>
                <a:cs typeface="Times New Roman"/>
              </a:rPr>
              <a:t> </a:t>
            </a:r>
            <a:r>
              <a:rPr sz="1800" spc="-10" dirty="0">
                <a:solidFill>
                  <a:srgbClr val="595959"/>
                </a:solidFill>
                <a:latin typeface="Times New Roman"/>
                <a:cs typeface="Times New Roman"/>
              </a:rPr>
              <a:t>effort</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annotate</a:t>
            </a:r>
            <a:r>
              <a:rPr sz="1800" dirty="0">
                <a:solidFill>
                  <a:srgbClr val="595959"/>
                </a:solidFill>
                <a:latin typeface="Times New Roman"/>
                <a:cs typeface="Times New Roman"/>
              </a:rPr>
              <a:t> </a:t>
            </a:r>
            <a:r>
              <a:rPr sz="1800" spc="-10" dirty="0">
                <a:solidFill>
                  <a:srgbClr val="595959"/>
                </a:solidFill>
                <a:latin typeface="Times New Roman"/>
                <a:cs typeface="Times New Roman"/>
              </a:rPr>
              <a:t>large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amounts</a:t>
            </a:r>
            <a:r>
              <a:rPr sz="1800" dirty="0">
                <a:solidFill>
                  <a:srgbClr val="595959"/>
                </a:solidFill>
                <a:latin typeface="Times New Roman"/>
                <a:cs typeface="Times New Roman"/>
              </a:rPr>
              <a:t> of </a:t>
            </a:r>
            <a:r>
              <a:rPr sz="1800" spc="-5" dirty="0">
                <a:solidFill>
                  <a:srgbClr val="595959"/>
                </a:solidFill>
                <a:latin typeface="Times New Roman"/>
                <a:cs typeface="Times New Roman"/>
              </a:rPr>
              <a:t>text</a:t>
            </a:r>
            <a:endParaRPr sz="1800">
              <a:latin typeface="Times New Roman"/>
              <a:cs typeface="Times New Roman"/>
            </a:endParaRPr>
          </a:p>
          <a:p>
            <a:pPr marL="12700">
              <a:lnSpc>
                <a:spcPct val="100000"/>
              </a:lnSpc>
              <a:spcBef>
                <a:spcPts val="1040"/>
              </a:spcBef>
            </a:pPr>
            <a:r>
              <a:rPr sz="2200" spc="-5" dirty="0">
                <a:solidFill>
                  <a:srgbClr val="595959"/>
                </a:solidFill>
                <a:latin typeface="Times New Roman"/>
                <a:cs typeface="Times New Roman"/>
              </a:rPr>
              <a:t>But </a:t>
            </a:r>
            <a:r>
              <a:rPr sz="2200" dirty="0">
                <a:solidFill>
                  <a:srgbClr val="595959"/>
                </a:solidFill>
                <a:latin typeface="Times New Roman"/>
                <a:cs typeface="Times New Roman"/>
              </a:rPr>
              <a:t>a</a:t>
            </a:r>
            <a:r>
              <a:rPr sz="2200" spc="-5" dirty="0">
                <a:solidFill>
                  <a:srgbClr val="595959"/>
                </a:solidFill>
                <a:latin typeface="Times New Roman"/>
                <a:cs typeface="Times New Roman"/>
              </a:rPr>
              <a:t> treebank</a:t>
            </a:r>
            <a:r>
              <a:rPr sz="2200" dirty="0">
                <a:solidFill>
                  <a:srgbClr val="595959"/>
                </a:solidFill>
                <a:latin typeface="Times New Roman"/>
                <a:cs typeface="Times New Roman"/>
              </a:rPr>
              <a:t> </a:t>
            </a:r>
            <a:r>
              <a:rPr sz="2200" spc="-5" dirty="0">
                <a:solidFill>
                  <a:srgbClr val="595959"/>
                </a:solidFill>
                <a:latin typeface="Times New Roman"/>
                <a:cs typeface="Times New Roman"/>
              </a:rPr>
              <a:t>gives</a:t>
            </a:r>
            <a:r>
              <a:rPr sz="2200" spc="-10" dirty="0">
                <a:solidFill>
                  <a:srgbClr val="595959"/>
                </a:solidFill>
                <a:latin typeface="Times New Roman"/>
                <a:cs typeface="Times New Roman"/>
              </a:rPr>
              <a:t> </a:t>
            </a:r>
            <a:r>
              <a:rPr sz="2200" dirty="0">
                <a:solidFill>
                  <a:srgbClr val="595959"/>
                </a:solidFill>
                <a:latin typeface="Times New Roman"/>
                <a:cs typeface="Times New Roman"/>
              </a:rPr>
              <a:t>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many</a:t>
            </a:r>
            <a:r>
              <a:rPr sz="2200" dirty="0">
                <a:solidFill>
                  <a:srgbClr val="595959"/>
                </a:solidFill>
                <a:latin typeface="Times New Roman"/>
                <a:cs typeface="Times New Roman"/>
              </a:rPr>
              <a:t> </a:t>
            </a:r>
            <a:r>
              <a:rPr sz="2200" spc="-5" dirty="0">
                <a:solidFill>
                  <a:srgbClr val="595959"/>
                </a:solidFill>
                <a:latin typeface="Times New Roman"/>
                <a:cs typeface="Times New Roman"/>
              </a:rPr>
              <a:t>things.</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Reusability</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labor</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Many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parsers,</a:t>
            </a:r>
            <a:r>
              <a:rPr sz="2000" spc="-10" dirty="0">
                <a:solidFill>
                  <a:srgbClr val="595959"/>
                </a:solidFill>
                <a:latin typeface="Times New Roman"/>
                <a:cs typeface="Times New Roman"/>
              </a:rPr>
              <a:t> </a:t>
            </a:r>
            <a:r>
              <a:rPr sz="2000" dirty="0">
                <a:solidFill>
                  <a:srgbClr val="595959"/>
                </a:solidFill>
                <a:latin typeface="Times New Roman"/>
                <a:cs typeface="Times New Roman"/>
              </a:rPr>
              <a:t>POS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taggers,</a:t>
            </a:r>
            <a:r>
              <a:rPr sz="2000" spc="-10" dirty="0">
                <a:solidFill>
                  <a:srgbClr val="595959"/>
                </a:solidFill>
                <a:latin typeface="Times New Roman"/>
                <a:cs typeface="Times New Roman"/>
              </a:rPr>
              <a:t> etc.</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35" dirty="0">
                <a:solidFill>
                  <a:srgbClr val="595959"/>
                </a:solidFill>
                <a:latin typeface="Times New Roman"/>
                <a:cs typeface="Times New Roman"/>
              </a:rPr>
              <a:t>Valuable</a:t>
            </a:r>
            <a:r>
              <a:rPr sz="2000" dirty="0">
                <a:solidFill>
                  <a:srgbClr val="595959"/>
                </a:solidFill>
                <a:latin typeface="Times New Roman"/>
                <a:cs typeface="Times New Roman"/>
              </a:rPr>
              <a:t> </a:t>
            </a:r>
            <a:r>
              <a:rPr sz="2000" spc="-5" dirty="0">
                <a:solidFill>
                  <a:srgbClr val="595959"/>
                </a:solidFill>
                <a:latin typeface="Times New Roman"/>
                <a:cs typeface="Times New Roman"/>
              </a:rPr>
              <a:t>resource</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10" dirty="0">
                <a:solidFill>
                  <a:srgbClr val="595959"/>
                </a:solidFill>
                <a:latin typeface="Times New Roman"/>
                <a:cs typeface="Times New Roman"/>
              </a:rPr>
              <a:t>linguistics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Broad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coverage</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Frequencies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and distributional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information</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dirty="0">
                <a:solidFill>
                  <a:srgbClr val="595959"/>
                </a:solidFill>
                <a:latin typeface="Times New Roman"/>
                <a:cs typeface="Times New Roman"/>
              </a:rPr>
              <a:t>way</a:t>
            </a:r>
            <a:r>
              <a:rPr sz="2000" spc="-5" dirty="0">
                <a:solidFill>
                  <a:srgbClr val="595959"/>
                </a:solidFill>
                <a:latin typeface="Times New Roman"/>
                <a:cs typeface="Times New Roman"/>
              </a:rPr>
              <a:t> to evaluate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systems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same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text</a:t>
            </a:r>
            <a:endParaRPr sz="20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00023"/>
            <a:ext cx="6475095" cy="1244600"/>
          </a:xfrm>
          <a:prstGeom prst="rect">
            <a:avLst/>
          </a:prstGeom>
        </p:spPr>
        <p:txBody>
          <a:bodyPr vert="horz" wrap="square" lIns="0" tIns="12700" rIns="0" bIns="0" rtlCol="0">
            <a:spAutoFit/>
          </a:bodyPr>
          <a:lstStyle/>
          <a:p>
            <a:pPr marL="12700">
              <a:lnSpc>
                <a:spcPct val="100000"/>
              </a:lnSpc>
              <a:spcBef>
                <a:spcPts val="100"/>
              </a:spcBef>
            </a:pPr>
            <a:r>
              <a:rPr sz="4000" spc="70" dirty="0"/>
              <a:t>Penn</a:t>
            </a:r>
            <a:r>
              <a:rPr sz="4000" spc="114" dirty="0"/>
              <a:t> </a:t>
            </a:r>
            <a:r>
              <a:rPr sz="4000" spc="65" dirty="0"/>
              <a:t>Treebank</a:t>
            </a:r>
            <a:r>
              <a:rPr sz="4000" spc="190" dirty="0"/>
              <a:t> </a:t>
            </a:r>
            <a:r>
              <a:rPr sz="4000" spc="85" dirty="0"/>
              <a:t>Example:</a:t>
            </a:r>
            <a:endParaRPr sz="4000"/>
          </a:p>
          <a:p>
            <a:pPr marL="12700">
              <a:lnSpc>
                <a:spcPct val="100000"/>
              </a:lnSpc>
            </a:pPr>
            <a:r>
              <a:rPr sz="4000" spc="80" dirty="0"/>
              <a:t>Manually</a:t>
            </a:r>
            <a:r>
              <a:rPr sz="4000" spc="-25" dirty="0"/>
              <a:t> </a:t>
            </a:r>
            <a:r>
              <a:rPr sz="4000" spc="80" dirty="0"/>
              <a:t>Annotated</a:t>
            </a:r>
            <a:r>
              <a:rPr sz="4000" spc="195" dirty="0"/>
              <a:t> </a:t>
            </a:r>
            <a:r>
              <a:rPr sz="4000" spc="80" dirty="0"/>
              <a:t>Sentence</a:t>
            </a:r>
            <a:endParaRPr sz="4000"/>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892555" y="2252980"/>
            <a:ext cx="3455035" cy="3695700"/>
          </a:xfrm>
          <a:prstGeom prst="rect">
            <a:avLst/>
          </a:prstGeom>
        </p:spPr>
        <p:txBody>
          <a:bodyPr vert="horz" wrap="square" lIns="0" tIns="78740" rIns="0" bIns="0" rtlCol="0">
            <a:spAutoFit/>
          </a:bodyPr>
          <a:lstStyle/>
          <a:p>
            <a:pPr marL="12700">
              <a:lnSpc>
                <a:spcPct val="100000"/>
              </a:lnSpc>
              <a:spcBef>
                <a:spcPts val="620"/>
              </a:spcBef>
            </a:pPr>
            <a:r>
              <a:rPr sz="1400" dirty="0">
                <a:solidFill>
                  <a:srgbClr val="595959"/>
                </a:solidFill>
                <a:latin typeface="Times New Roman"/>
                <a:cs typeface="Times New Roman"/>
              </a:rPr>
              <a:t>(</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(S</a:t>
            </a:r>
            <a:endParaRPr sz="1400">
              <a:latin typeface="Times New Roman"/>
              <a:cs typeface="Times New Roman"/>
            </a:endParaRPr>
          </a:p>
          <a:p>
            <a:pPr marL="234950">
              <a:lnSpc>
                <a:spcPct val="100000"/>
              </a:lnSpc>
              <a:spcBef>
                <a:spcPts val="520"/>
              </a:spcBef>
            </a:pPr>
            <a:r>
              <a:rPr sz="1400" spc="-5" dirty="0">
                <a:solidFill>
                  <a:srgbClr val="595959"/>
                </a:solidFill>
                <a:latin typeface="Times New Roman"/>
                <a:cs typeface="Times New Roman"/>
              </a:rPr>
              <a:t>(NP-SBJ</a:t>
            </a:r>
            <a:r>
              <a:rPr sz="1400" dirty="0">
                <a:solidFill>
                  <a:srgbClr val="595959"/>
                </a:solidFill>
                <a:latin typeface="Times New Roman"/>
                <a:cs typeface="Times New Roman"/>
              </a:rPr>
              <a:t> </a:t>
            </a:r>
            <a:r>
              <a:rPr sz="1400" spc="-5" dirty="0">
                <a:solidFill>
                  <a:srgbClr val="595959"/>
                </a:solidFill>
                <a:latin typeface="Times New Roman"/>
                <a:cs typeface="Times New Roman"/>
              </a:rPr>
              <a:t>(DT</a:t>
            </a:r>
            <a:r>
              <a:rPr sz="1400" spc="-65"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(NN move))</a:t>
            </a:r>
            <a:endParaRPr sz="1400">
              <a:latin typeface="Times New Roman"/>
              <a:cs typeface="Times New Roman"/>
            </a:endParaRPr>
          </a:p>
          <a:p>
            <a:pPr marL="368300" marR="1673225" indent="-88900">
              <a:lnSpc>
                <a:spcPct val="136900"/>
              </a:lnSpc>
            </a:pPr>
            <a:r>
              <a:rPr sz="1400" spc="-5" dirty="0">
                <a:solidFill>
                  <a:srgbClr val="595959"/>
                </a:solidFill>
                <a:latin typeface="Times New Roman"/>
                <a:cs typeface="Times New Roman"/>
              </a:rPr>
              <a:t>(VP</a:t>
            </a:r>
            <a:r>
              <a:rPr sz="1400" spc="-80" dirty="0">
                <a:solidFill>
                  <a:srgbClr val="595959"/>
                </a:solidFill>
                <a:latin typeface="Times New Roman"/>
                <a:cs typeface="Times New Roman"/>
              </a:rPr>
              <a:t> </a:t>
            </a:r>
            <a:r>
              <a:rPr sz="1400" spc="-5" dirty="0">
                <a:solidFill>
                  <a:srgbClr val="595959"/>
                </a:solidFill>
                <a:latin typeface="Times New Roman"/>
                <a:cs typeface="Times New Roman"/>
              </a:rPr>
              <a:t>(VBD</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followed)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(NP</a:t>
            </a:r>
            <a:endParaRPr sz="1400">
              <a:latin typeface="Times New Roman"/>
              <a:cs typeface="Times New Roman"/>
            </a:endParaRPr>
          </a:p>
          <a:p>
            <a:pPr marL="635000" marR="1209675" indent="-133350">
              <a:lnSpc>
                <a:spcPct val="136900"/>
              </a:lnSpc>
            </a:pPr>
            <a:r>
              <a:rPr sz="1400" spc="-5"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spc="-5" dirty="0">
                <a:solidFill>
                  <a:srgbClr val="595959"/>
                </a:solidFill>
                <a:latin typeface="Times New Roman"/>
                <a:cs typeface="Times New Roman"/>
              </a:rPr>
              <a:t>(DT</a:t>
            </a:r>
            <a:r>
              <a:rPr sz="1400" spc="-50" dirty="0">
                <a:solidFill>
                  <a:srgbClr val="595959"/>
                </a:solidFill>
                <a:latin typeface="Times New Roman"/>
                <a:cs typeface="Times New Roman"/>
              </a:rPr>
              <a:t> </a:t>
            </a:r>
            <a:r>
              <a:rPr sz="1400" dirty="0">
                <a:solidFill>
                  <a:srgbClr val="595959"/>
                </a:solidFill>
                <a:latin typeface="Times New Roman"/>
                <a:cs typeface="Times New Roman"/>
              </a:rPr>
              <a:t>a)</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(NN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round))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(PP</a:t>
            </a:r>
            <a:r>
              <a:rPr sz="1400" spc="-65" dirty="0">
                <a:solidFill>
                  <a:srgbClr val="595959"/>
                </a:solidFill>
                <a:latin typeface="Times New Roman"/>
                <a:cs typeface="Times New Roman"/>
              </a:rPr>
              <a:t> </a:t>
            </a:r>
            <a:r>
              <a:rPr sz="1400" spc="-5" dirty="0">
                <a:solidFill>
                  <a:srgbClr val="595959"/>
                </a:solidFill>
                <a:latin typeface="Times New Roman"/>
                <a:cs typeface="Times New Roman"/>
              </a:rPr>
              <a:t>(IN of)</a:t>
            </a:r>
            <a:endParaRPr sz="1400">
              <a:latin typeface="Times New Roman"/>
              <a:cs typeface="Times New Roman"/>
            </a:endParaRPr>
          </a:p>
          <a:p>
            <a:pPr marL="768350">
              <a:lnSpc>
                <a:spcPct val="100000"/>
              </a:lnSpc>
              <a:spcBef>
                <a:spcPts val="520"/>
              </a:spcBef>
            </a:pPr>
            <a:r>
              <a:rPr sz="1400" spc="-5" dirty="0">
                <a:solidFill>
                  <a:srgbClr val="595959"/>
                </a:solidFill>
                <a:latin typeface="Times New Roman"/>
                <a:cs typeface="Times New Roman"/>
              </a:rPr>
              <a:t>(NP</a:t>
            </a:r>
            <a:endParaRPr sz="1400">
              <a:latin typeface="Times New Roman"/>
              <a:cs typeface="Times New Roman"/>
            </a:endParaRPr>
          </a:p>
          <a:p>
            <a:pPr marL="1123950" marR="150495" indent="-222250">
              <a:lnSpc>
                <a:spcPct val="136900"/>
              </a:lnSpc>
            </a:pPr>
            <a:r>
              <a:rPr sz="1400" spc="-5" dirty="0">
                <a:solidFill>
                  <a:srgbClr val="595959"/>
                </a:solidFill>
                <a:latin typeface="Times New Roman"/>
                <a:cs typeface="Times New Roman"/>
              </a:rPr>
              <a:t>(NP </a:t>
            </a:r>
            <a:r>
              <a:rPr sz="1400" dirty="0">
                <a:solidFill>
                  <a:srgbClr val="595959"/>
                </a:solidFill>
                <a:latin typeface="Times New Roman"/>
                <a:cs typeface="Times New Roman"/>
              </a:rPr>
              <a:t>(JJ </a:t>
            </a:r>
            <a:r>
              <a:rPr sz="1400" spc="-5" dirty="0">
                <a:solidFill>
                  <a:srgbClr val="595959"/>
                </a:solidFill>
                <a:latin typeface="Times New Roman"/>
                <a:cs typeface="Times New Roman"/>
              </a:rPr>
              <a:t>similar) (NNS increases))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(PP</a:t>
            </a:r>
            <a:r>
              <a:rPr sz="1400" spc="-65" dirty="0">
                <a:solidFill>
                  <a:srgbClr val="595959"/>
                </a:solidFill>
                <a:latin typeface="Times New Roman"/>
                <a:cs typeface="Times New Roman"/>
              </a:rPr>
              <a:t> </a:t>
            </a:r>
            <a:r>
              <a:rPr sz="1400" spc="-5" dirty="0">
                <a:solidFill>
                  <a:srgbClr val="595959"/>
                </a:solidFill>
                <a:latin typeface="Times New Roman"/>
                <a:cs typeface="Times New Roman"/>
              </a:rPr>
              <a:t>(IN </a:t>
            </a:r>
            <a:r>
              <a:rPr sz="1400" dirty="0">
                <a:solidFill>
                  <a:srgbClr val="595959"/>
                </a:solidFill>
                <a:latin typeface="Times New Roman"/>
                <a:cs typeface="Times New Roman"/>
              </a:rPr>
              <a:t>by)</a:t>
            </a:r>
            <a:endParaRPr sz="1400">
              <a:latin typeface="Times New Roman"/>
              <a:cs typeface="Times New Roman"/>
            </a:endParaRPr>
          </a:p>
          <a:p>
            <a:pPr marL="1013460" marR="5080" indent="243840">
              <a:lnSpc>
                <a:spcPct val="136900"/>
              </a:lnSpc>
            </a:pPr>
            <a:r>
              <a:rPr sz="1400" spc="-5" dirty="0">
                <a:solidFill>
                  <a:srgbClr val="595959"/>
                </a:solidFill>
                <a:latin typeface="Times New Roman"/>
                <a:cs typeface="Times New Roman"/>
              </a:rPr>
              <a:t>(NP</a:t>
            </a:r>
            <a:r>
              <a:rPr sz="1400" spc="-65" dirty="0">
                <a:solidFill>
                  <a:srgbClr val="595959"/>
                </a:solidFill>
                <a:latin typeface="Times New Roman"/>
                <a:cs typeface="Times New Roman"/>
              </a:rPr>
              <a:t> </a:t>
            </a:r>
            <a:r>
              <a:rPr sz="1400" dirty="0">
                <a:solidFill>
                  <a:srgbClr val="595959"/>
                </a:solidFill>
                <a:latin typeface="Times New Roman"/>
                <a:cs typeface="Times New Roman"/>
              </a:rPr>
              <a:t>(JJ </a:t>
            </a:r>
            <a:r>
              <a:rPr sz="1400" spc="-5" dirty="0">
                <a:solidFill>
                  <a:srgbClr val="595959"/>
                </a:solidFill>
                <a:latin typeface="Times New Roman"/>
                <a:cs typeface="Times New Roman"/>
              </a:rPr>
              <a:t>other)</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(NNS</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lenders)))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(PP</a:t>
            </a:r>
            <a:r>
              <a:rPr sz="1400" spc="-65" dirty="0">
                <a:solidFill>
                  <a:srgbClr val="595959"/>
                </a:solidFill>
                <a:latin typeface="Times New Roman"/>
                <a:cs typeface="Times New Roman"/>
              </a:rPr>
              <a:t> </a:t>
            </a:r>
            <a:r>
              <a:rPr sz="1400" spc="-5" dirty="0">
                <a:solidFill>
                  <a:srgbClr val="595959"/>
                </a:solidFill>
                <a:latin typeface="Times New Roman"/>
                <a:cs typeface="Times New Roman"/>
              </a:rPr>
              <a:t>(IN</a:t>
            </a:r>
            <a:r>
              <a:rPr sz="1400" dirty="0">
                <a:solidFill>
                  <a:srgbClr val="595959"/>
                </a:solidFill>
                <a:latin typeface="Times New Roman"/>
                <a:cs typeface="Times New Roman"/>
              </a:rPr>
              <a:t> </a:t>
            </a:r>
            <a:r>
              <a:rPr sz="1400" spc="-5" dirty="0">
                <a:solidFill>
                  <a:srgbClr val="595959"/>
                </a:solidFill>
                <a:latin typeface="Times New Roman"/>
                <a:cs typeface="Times New Roman"/>
              </a:rPr>
              <a:t>against)</a:t>
            </a:r>
            <a:endParaRPr sz="1400">
              <a:latin typeface="Times New Roman"/>
              <a:cs typeface="Times New Roman"/>
            </a:endParaRPr>
          </a:p>
          <a:p>
            <a:pPr marL="1280160" marR="108585" indent="-133350">
              <a:lnSpc>
                <a:spcPct val="101200"/>
              </a:lnSpc>
              <a:spcBef>
                <a:spcPts val="500"/>
              </a:spcBef>
            </a:pPr>
            <a:r>
              <a:rPr sz="1400" spc="-5" dirty="0">
                <a:solidFill>
                  <a:srgbClr val="595959"/>
                </a:solidFill>
                <a:latin typeface="Times New Roman"/>
                <a:cs typeface="Times New Roman"/>
              </a:rPr>
              <a:t>(</a:t>
            </a:r>
            <a:r>
              <a:rPr sz="1400" dirty="0">
                <a:solidFill>
                  <a:srgbClr val="595959"/>
                </a:solidFill>
                <a:latin typeface="Times New Roman"/>
                <a:cs typeface="Times New Roman"/>
              </a:rPr>
              <a:t>NP</a:t>
            </a:r>
            <a:r>
              <a:rPr sz="1400" spc="-60" dirty="0">
                <a:solidFill>
                  <a:srgbClr val="595959"/>
                </a:solidFill>
                <a:latin typeface="Times New Roman"/>
                <a:cs typeface="Times New Roman"/>
              </a:rPr>
              <a:t> </a:t>
            </a:r>
            <a:r>
              <a:rPr sz="1400" spc="-5" dirty="0">
                <a:solidFill>
                  <a:srgbClr val="595959"/>
                </a:solidFill>
                <a:latin typeface="Times New Roman"/>
                <a:cs typeface="Times New Roman"/>
              </a:rPr>
              <a:t>(</a:t>
            </a:r>
            <a:r>
              <a:rPr sz="1400" dirty="0">
                <a:solidFill>
                  <a:srgbClr val="595959"/>
                </a:solidFill>
                <a:latin typeface="Times New Roman"/>
                <a:cs typeface="Times New Roman"/>
              </a:rPr>
              <a:t>NNP</a:t>
            </a:r>
            <a:r>
              <a:rPr sz="1400" spc="-135" dirty="0">
                <a:solidFill>
                  <a:srgbClr val="595959"/>
                </a:solidFill>
                <a:latin typeface="Times New Roman"/>
                <a:cs typeface="Times New Roman"/>
              </a:rPr>
              <a:t> </a:t>
            </a:r>
            <a:r>
              <a:rPr sz="1400" dirty="0">
                <a:solidFill>
                  <a:srgbClr val="595959"/>
                </a:solidFill>
                <a:latin typeface="Times New Roman"/>
                <a:cs typeface="Times New Roman"/>
              </a:rPr>
              <a:t>A</a:t>
            </a:r>
            <a:r>
              <a:rPr sz="1400" spc="-5" dirty="0">
                <a:solidFill>
                  <a:srgbClr val="595959"/>
                </a:solidFill>
                <a:latin typeface="Times New Roman"/>
                <a:cs typeface="Times New Roman"/>
              </a:rPr>
              <a:t>ri</a:t>
            </a:r>
            <a:r>
              <a:rPr sz="1400" dirty="0">
                <a:solidFill>
                  <a:srgbClr val="595959"/>
                </a:solidFill>
                <a:latin typeface="Times New Roman"/>
                <a:cs typeface="Times New Roman"/>
              </a:rPr>
              <a:t>zona)</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J</a:t>
            </a:r>
            <a:r>
              <a:rPr sz="1400" dirty="0">
                <a:solidFill>
                  <a:srgbClr val="595959"/>
                </a:solidFill>
                <a:latin typeface="Times New Roman"/>
                <a:cs typeface="Times New Roman"/>
              </a:rPr>
              <a:t>J</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r</a:t>
            </a:r>
            <a:r>
              <a:rPr sz="1400" dirty="0">
                <a:solidFill>
                  <a:srgbClr val="595959"/>
                </a:solidFill>
                <a:latin typeface="Times New Roman"/>
                <a:cs typeface="Times New Roman"/>
              </a:rPr>
              <a:t>ea</a:t>
            </a:r>
            <a:r>
              <a:rPr sz="1400" spc="-5" dirty="0">
                <a:solidFill>
                  <a:srgbClr val="595959"/>
                </a:solidFill>
                <a:latin typeface="Times New Roman"/>
                <a:cs typeface="Times New Roman"/>
              </a:rPr>
              <a:t>l</a:t>
            </a:r>
            <a:r>
              <a:rPr sz="1400" dirty="0">
                <a:solidFill>
                  <a:srgbClr val="595959"/>
                </a:solidFill>
                <a:latin typeface="Times New Roman"/>
                <a:cs typeface="Times New Roman"/>
              </a:rPr>
              <a:t>)  </a:t>
            </a:r>
            <a:r>
              <a:rPr sz="1400" spc="-5" dirty="0">
                <a:solidFill>
                  <a:srgbClr val="595959"/>
                </a:solidFill>
                <a:latin typeface="Times New Roman"/>
                <a:cs typeface="Times New Roman"/>
              </a:rPr>
              <a:t>(NN estate)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(NNS</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loans))))))</a:t>
            </a:r>
            <a:endParaRPr sz="1400">
              <a:latin typeface="Times New Roman"/>
              <a:cs typeface="Times New Roman"/>
            </a:endParaRPr>
          </a:p>
        </p:txBody>
      </p:sp>
      <p:sp>
        <p:nvSpPr>
          <p:cNvPr id="4" name="object 4"/>
          <p:cNvSpPr txBox="1"/>
          <p:nvPr/>
        </p:nvSpPr>
        <p:spPr>
          <a:xfrm>
            <a:off x="5159755" y="2252980"/>
            <a:ext cx="3343910" cy="2832100"/>
          </a:xfrm>
          <a:prstGeom prst="rect">
            <a:avLst/>
          </a:prstGeom>
        </p:spPr>
        <p:txBody>
          <a:bodyPr vert="horz" wrap="square" lIns="0" tIns="78740" rIns="0" bIns="0" rtlCol="0">
            <a:spAutoFit/>
          </a:bodyPr>
          <a:lstStyle/>
          <a:p>
            <a:pPr marL="12700">
              <a:lnSpc>
                <a:spcPct val="100000"/>
              </a:lnSpc>
              <a:spcBef>
                <a:spcPts val="620"/>
              </a:spcBef>
            </a:pPr>
            <a:r>
              <a:rPr sz="1400" spc="-5" dirty="0">
                <a:solidFill>
                  <a:srgbClr val="595959"/>
                </a:solidFill>
                <a:latin typeface="Times New Roman"/>
                <a:cs typeface="Times New Roman"/>
              </a:rPr>
              <a:t>(,</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p>
            <a:pPr marL="101600">
              <a:lnSpc>
                <a:spcPct val="100000"/>
              </a:lnSpc>
              <a:spcBef>
                <a:spcPts val="520"/>
              </a:spcBef>
            </a:pPr>
            <a:r>
              <a:rPr sz="1400" spc="-5" dirty="0">
                <a:solidFill>
                  <a:srgbClr val="595959"/>
                </a:solidFill>
                <a:latin typeface="Times New Roman"/>
                <a:cs typeface="Times New Roman"/>
              </a:rPr>
              <a:t>(S-ADV</a:t>
            </a:r>
            <a:endParaRPr sz="1400">
              <a:latin typeface="Times New Roman"/>
              <a:cs typeface="Times New Roman"/>
            </a:endParaRPr>
          </a:p>
          <a:p>
            <a:pPr marL="279400">
              <a:lnSpc>
                <a:spcPct val="100000"/>
              </a:lnSpc>
              <a:spcBef>
                <a:spcPts val="620"/>
              </a:spcBef>
            </a:pPr>
            <a:r>
              <a:rPr sz="1400" spc="-5" dirty="0">
                <a:solidFill>
                  <a:srgbClr val="595959"/>
                </a:solidFill>
                <a:latin typeface="Times New Roman"/>
                <a:cs typeface="Times New Roman"/>
              </a:rPr>
              <a:t>(NP-SBJ</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(-NONE-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a:t>
            </a:r>
            <a:endParaRPr sz="1400">
              <a:latin typeface="Times New Roman"/>
              <a:cs typeface="Times New Roman"/>
            </a:endParaRPr>
          </a:p>
          <a:p>
            <a:pPr marL="546100" marR="1379855" indent="-133350">
              <a:lnSpc>
                <a:spcPct val="136900"/>
              </a:lnSpc>
            </a:pPr>
            <a:r>
              <a:rPr sz="1400" spc="-5" dirty="0">
                <a:solidFill>
                  <a:srgbClr val="595959"/>
                </a:solidFill>
                <a:latin typeface="Times New Roman"/>
                <a:cs typeface="Times New Roman"/>
              </a:rPr>
              <a:t>(VP</a:t>
            </a:r>
            <a:r>
              <a:rPr sz="1400" spc="-80" dirty="0">
                <a:solidFill>
                  <a:srgbClr val="595959"/>
                </a:solidFill>
                <a:latin typeface="Times New Roman"/>
                <a:cs typeface="Times New Roman"/>
              </a:rPr>
              <a:t> </a:t>
            </a:r>
            <a:r>
              <a:rPr sz="1400" spc="-5" dirty="0">
                <a:solidFill>
                  <a:srgbClr val="595959"/>
                </a:solidFill>
                <a:latin typeface="Times New Roman"/>
                <a:cs typeface="Times New Roman"/>
              </a:rPr>
              <a:t>(VBG</a:t>
            </a:r>
            <a:r>
              <a:rPr sz="1400" spc="-25" dirty="0">
                <a:solidFill>
                  <a:srgbClr val="595959"/>
                </a:solidFill>
                <a:latin typeface="Times New Roman"/>
                <a:cs typeface="Times New Roman"/>
              </a:rPr>
              <a:t> </a:t>
            </a:r>
            <a:r>
              <a:rPr sz="1400" spc="-5" dirty="0">
                <a:solidFill>
                  <a:srgbClr val="595959"/>
                </a:solidFill>
                <a:latin typeface="Times New Roman"/>
                <a:cs typeface="Times New Roman"/>
              </a:rPr>
              <a:t>reflecting)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(NP</a:t>
            </a:r>
            <a:endParaRPr sz="1400">
              <a:latin typeface="Times New Roman"/>
              <a:cs typeface="Times New Roman"/>
            </a:endParaRPr>
          </a:p>
          <a:p>
            <a:pPr marL="679450">
              <a:lnSpc>
                <a:spcPts val="1639"/>
              </a:lnSpc>
              <a:spcBef>
                <a:spcPts val="620"/>
              </a:spcBef>
            </a:pPr>
            <a:r>
              <a:rPr sz="1400" spc="-5" dirty="0">
                <a:solidFill>
                  <a:srgbClr val="595959"/>
                </a:solidFill>
                <a:latin typeface="Times New Roman"/>
                <a:cs typeface="Times New Roman"/>
              </a:rPr>
              <a:t>(NP</a:t>
            </a:r>
            <a:r>
              <a:rPr sz="1400" spc="-65" dirty="0">
                <a:solidFill>
                  <a:srgbClr val="595959"/>
                </a:solidFill>
                <a:latin typeface="Times New Roman"/>
                <a:cs typeface="Times New Roman"/>
              </a:rPr>
              <a:t> </a:t>
            </a:r>
            <a:r>
              <a:rPr sz="1400" spc="-5" dirty="0">
                <a:solidFill>
                  <a:srgbClr val="595959"/>
                </a:solidFill>
                <a:latin typeface="Times New Roman"/>
                <a:cs typeface="Times New Roman"/>
              </a:rPr>
              <a:t>(DT</a:t>
            </a:r>
            <a:r>
              <a:rPr sz="1400" spc="-35" dirty="0">
                <a:solidFill>
                  <a:srgbClr val="595959"/>
                </a:solidFill>
                <a:latin typeface="Times New Roman"/>
                <a:cs typeface="Times New Roman"/>
              </a:rPr>
              <a:t> </a:t>
            </a:r>
            <a:r>
              <a:rPr sz="1400" dirty="0">
                <a:solidFill>
                  <a:srgbClr val="595959"/>
                </a:solidFill>
                <a:latin typeface="Times New Roman"/>
                <a:cs typeface="Times New Roman"/>
              </a:rPr>
              <a:t>a)</a:t>
            </a:r>
            <a:r>
              <a:rPr sz="1400" spc="-5" dirty="0">
                <a:solidFill>
                  <a:srgbClr val="595959"/>
                </a:solidFill>
                <a:latin typeface="Times New Roman"/>
                <a:cs typeface="Times New Roman"/>
              </a:rPr>
              <a:t> (VBG continuing) (NN</a:t>
            </a:r>
            <a:endParaRPr sz="1400">
              <a:latin typeface="Times New Roman"/>
              <a:cs typeface="Times New Roman"/>
            </a:endParaRPr>
          </a:p>
          <a:p>
            <a:pPr marR="306070" algn="r">
              <a:lnSpc>
                <a:spcPts val="1639"/>
              </a:lnSpc>
            </a:pPr>
            <a:r>
              <a:rPr sz="1400" spc="-5" dirty="0">
                <a:solidFill>
                  <a:srgbClr val="595959"/>
                </a:solidFill>
                <a:latin typeface="Times New Roman"/>
                <a:cs typeface="Times New Roman"/>
              </a:rPr>
              <a:t>decline))</a:t>
            </a:r>
            <a:endParaRPr sz="1400">
              <a:latin typeface="Times New Roman"/>
              <a:cs typeface="Times New Roman"/>
            </a:endParaRPr>
          </a:p>
          <a:p>
            <a:pPr marL="857250">
              <a:lnSpc>
                <a:spcPct val="100000"/>
              </a:lnSpc>
              <a:spcBef>
                <a:spcPts val="620"/>
              </a:spcBef>
            </a:pPr>
            <a:r>
              <a:rPr sz="1400" spc="-5" dirty="0">
                <a:solidFill>
                  <a:srgbClr val="595959"/>
                </a:solidFill>
                <a:latin typeface="Times New Roman"/>
                <a:cs typeface="Times New Roman"/>
              </a:rPr>
              <a:t>(PP-LOC</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(IN</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in)</a:t>
            </a:r>
            <a:endParaRPr sz="1400">
              <a:latin typeface="Times New Roman"/>
              <a:cs typeface="Times New Roman"/>
            </a:endParaRPr>
          </a:p>
          <a:p>
            <a:pPr marL="1035050">
              <a:lnSpc>
                <a:spcPct val="100000"/>
              </a:lnSpc>
              <a:spcBef>
                <a:spcPts val="620"/>
              </a:spcBef>
            </a:pPr>
            <a:r>
              <a:rPr sz="1400" spc="-5" dirty="0">
                <a:solidFill>
                  <a:srgbClr val="595959"/>
                </a:solidFill>
                <a:latin typeface="Times New Roman"/>
                <a:cs typeface="Times New Roman"/>
              </a:rPr>
              <a:t>(NP</a:t>
            </a:r>
            <a:r>
              <a:rPr sz="1400" spc="-70" dirty="0">
                <a:solidFill>
                  <a:srgbClr val="595959"/>
                </a:solidFill>
                <a:latin typeface="Times New Roman"/>
                <a:cs typeface="Times New Roman"/>
              </a:rPr>
              <a:t> </a:t>
            </a:r>
            <a:r>
              <a:rPr sz="1400" spc="-5" dirty="0">
                <a:solidFill>
                  <a:srgbClr val="595959"/>
                </a:solidFill>
                <a:latin typeface="Times New Roman"/>
                <a:cs typeface="Times New Roman"/>
              </a:rPr>
              <a:t>(DT</a:t>
            </a:r>
            <a:r>
              <a:rPr sz="1400" spc="-40" dirty="0">
                <a:solidFill>
                  <a:srgbClr val="595959"/>
                </a:solidFill>
                <a:latin typeface="Times New Roman"/>
                <a:cs typeface="Times New Roman"/>
              </a:rPr>
              <a:t> </a:t>
            </a:r>
            <a:r>
              <a:rPr sz="1400" spc="-5" dirty="0">
                <a:solidFill>
                  <a:srgbClr val="595959"/>
                </a:solidFill>
                <a:latin typeface="Times New Roman"/>
                <a:cs typeface="Times New Roman"/>
              </a:rPr>
              <a:t>that)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(NN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market)))))))</a:t>
            </a:r>
            <a:endParaRPr sz="1400">
              <a:latin typeface="Times New Roman"/>
              <a:cs typeface="Times New Roman"/>
            </a:endParaRPr>
          </a:p>
          <a:p>
            <a:pPr marL="412750">
              <a:lnSpc>
                <a:spcPct val="100000"/>
              </a:lnSpc>
              <a:spcBef>
                <a:spcPts val="620"/>
              </a:spcBef>
            </a:pPr>
            <a:r>
              <a:rPr sz="1400" spc="-5" dirty="0">
                <a:solidFill>
                  <a:srgbClr val="595959"/>
                </a:solidFill>
                <a:latin typeface="Times New Roman"/>
                <a:cs typeface="Times New Roman"/>
              </a:rPr>
              <a: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a:t>
            </a:r>
            <a:endParaRPr sz="1400">
              <a:latin typeface="Times New Roman"/>
              <a:cs typeface="Times New Roman"/>
            </a:endParaRPr>
          </a:p>
        </p:txBody>
      </p:sp>
      <p:sp>
        <p:nvSpPr>
          <p:cNvPr id="5" name="object 5"/>
          <p:cNvSpPr txBox="1"/>
          <p:nvPr/>
        </p:nvSpPr>
        <p:spPr>
          <a:xfrm>
            <a:off x="846836" y="6227352"/>
            <a:ext cx="399732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6AA84F"/>
                </a:solidFill>
                <a:latin typeface="Times New Roman"/>
                <a:cs typeface="Times New Roman"/>
              </a:rPr>
              <a:t>(Marcus</a:t>
            </a:r>
            <a:r>
              <a:rPr sz="1600" spc="-15" dirty="0">
                <a:solidFill>
                  <a:srgbClr val="6AA84F"/>
                </a:solidFill>
                <a:latin typeface="Times New Roman"/>
                <a:cs typeface="Times New Roman"/>
              </a:rPr>
              <a:t> </a:t>
            </a:r>
            <a:r>
              <a:rPr sz="1600" dirty="0">
                <a:solidFill>
                  <a:srgbClr val="6AA84F"/>
                </a:solidFill>
                <a:latin typeface="Times New Roman"/>
                <a:cs typeface="Times New Roman"/>
              </a:rPr>
              <a:t>et</a:t>
            </a:r>
            <a:r>
              <a:rPr sz="1600" spc="-10" dirty="0">
                <a:solidFill>
                  <a:srgbClr val="6AA84F"/>
                </a:solidFill>
                <a:latin typeface="Times New Roman"/>
                <a:cs typeface="Times New Roman"/>
              </a:rPr>
              <a:t> </a:t>
            </a:r>
            <a:r>
              <a:rPr sz="1600" dirty="0">
                <a:solidFill>
                  <a:srgbClr val="6AA84F"/>
                </a:solidFill>
                <a:latin typeface="Times New Roman"/>
                <a:cs typeface="Times New Roman"/>
              </a:rPr>
              <a:t>al.,</a:t>
            </a:r>
            <a:r>
              <a:rPr sz="1600" spc="-15" dirty="0">
                <a:solidFill>
                  <a:srgbClr val="6AA84F"/>
                </a:solidFill>
                <a:latin typeface="Times New Roman"/>
                <a:cs typeface="Times New Roman"/>
              </a:rPr>
              <a:t> </a:t>
            </a:r>
            <a:r>
              <a:rPr sz="1600" dirty="0">
                <a:solidFill>
                  <a:srgbClr val="6AA84F"/>
                </a:solidFill>
                <a:latin typeface="Times New Roman"/>
                <a:cs typeface="Times New Roman"/>
              </a:rPr>
              <a:t>1993,</a:t>
            </a:r>
            <a:r>
              <a:rPr sz="1600" spc="-20" dirty="0">
                <a:solidFill>
                  <a:srgbClr val="6AA84F"/>
                </a:solidFill>
                <a:latin typeface="Times New Roman"/>
                <a:cs typeface="Times New Roman"/>
              </a:rPr>
              <a:t> </a:t>
            </a:r>
            <a:r>
              <a:rPr sz="1600" i="1" dirty="0">
                <a:solidFill>
                  <a:srgbClr val="6AA84F"/>
                </a:solidFill>
                <a:latin typeface="Times New Roman"/>
                <a:cs typeface="Times New Roman"/>
              </a:rPr>
              <a:t>Computational</a:t>
            </a:r>
            <a:r>
              <a:rPr sz="1600" i="1" spc="-10" dirty="0">
                <a:solidFill>
                  <a:srgbClr val="6AA84F"/>
                </a:solidFill>
                <a:latin typeface="Times New Roman"/>
                <a:cs typeface="Times New Roman"/>
              </a:rPr>
              <a:t> </a:t>
            </a:r>
            <a:r>
              <a:rPr sz="1600" i="1" dirty="0">
                <a:solidFill>
                  <a:srgbClr val="6AA84F"/>
                </a:solidFill>
                <a:latin typeface="Times New Roman"/>
                <a:cs typeface="Times New Roman"/>
              </a:rPr>
              <a:t>Linguistics</a:t>
            </a:r>
            <a:r>
              <a:rPr sz="1600" dirty="0">
                <a:solidFill>
                  <a:srgbClr val="6AA84F"/>
                </a:solidFill>
                <a:latin typeface="Times New Roman"/>
                <a:cs typeface="Times New Roman"/>
              </a:rPr>
              <a:t>)</a:t>
            </a:r>
            <a:endParaRPr sz="16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884670" cy="574040"/>
          </a:xfrm>
          <a:prstGeom prst="rect">
            <a:avLst/>
          </a:prstGeom>
        </p:spPr>
        <p:txBody>
          <a:bodyPr vert="horz" wrap="square" lIns="0" tIns="12700" rIns="0" bIns="0" rtlCol="0">
            <a:spAutoFit/>
          </a:bodyPr>
          <a:lstStyle/>
          <a:p>
            <a:pPr marL="12700">
              <a:lnSpc>
                <a:spcPct val="100000"/>
              </a:lnSpc>
              <a:spcBef>
                <a:spcPts val="100"/>
              </a:spcBef>
            </a:pPr>
            <a:r>
              <a:rPr sz="3600" spc="80" dirty="0"/>
              <a:t>Getting</a:t>
            </a:r>
            <a:r>
              <a:rPr sz="3600" spc="185" dirty="0"/>
              <a:t> </a:t>
            </a:r>
            <a:r>
              <a:rPr sz="3600" spc="80" dirty="0"/>
              <a:t>Grammar</a:t>
            </a:r>
            <a:r>
              <a:rPr sz="3600" spc="190" dirty="0"/>
              <a:t> </a:t>
            </a:r>
            <a:r>
              <a:rPr sz="3600" spc="70" dirty="0"/>
              <a:t>From</a:t>
            </a:r>
            <a:r>
              <a:rPr sz="3600" spc="185" dirty="0"/>
              <a:t> </a:t>
            </a:r>
            <a:r>
              <a:rPr sz="3600" dirty="0"/>
              <a:t>a</a:t>
            </a:r>
            <a:r>
              <a:rPr sz="3600" spc="130" dirty="0"/>
              <a:t> </a:t>
            </a:r>
            <a:r>
              <a:rPr sz="3600" spc="70" dirty="0"/>
              <a:t>Treebank</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6</a:t>
            </a:r>
          </a:p>
        </p:txBody>
      </p:sp>
      <p:sp>
        <p:nvSpPr>
          <p:cNvPr id="3" name="object 3"/>
          <p:cNvSpPr txBox="1"/>
          <p:nvPr/>
        </p:nvSpPr>
        <p:spPr>
          <a:xfrm>
            <a:off x="797380" y="2029618"/>
            <a:ext cx="7271384" cy="2857500"/>
          </a:xfrm>
          <a:prstGeom prst="rect">
            <a:avLst/>
          </a:prstGeom>
        </p:spPr>
        <p:txBody>
          <a:bodyPr vert="horz" wrap="square" lIns="0" tIns="12700" rIns="0" bIns="0" rtlCol="0">
            <a:spAutoFit/>
          </a:bodyPr>
          <a:lstStyle/>
          <a:p>
            <a:pPr marL="38100" marR="846455">
              <a:lnSpc>
                <a:spcPct val="132600"/>
              </a:lnSpc>
              <a:spcBef>
                <a:spcPts val="100"/>
              </a:spcBef>
            </a:pPr>
            <a:r>
              <a:rPr sz="2200" spc="-5" dirty="0">
                <a:solidFill>
                  <a:srgbClr val="595959"/>
                </a:solidFill>
                <a:latin typeface="Times New Roman"/>
                <a:cs typeface="Times New Roman"/>
              </a:rPr>
              <a:t>What</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represented</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rules</a:t>
            </a:r>
            <a:r>
              <a:rPr sz="2200" spc="-10" dirty="0">
                <a:solidFill>
                  <a:srgbClr val="595959"/>
                </a:solidFill>
                <a:latin typeface="Times New Roman"/>
                <a:cs typeface="Times New Roman"/>
              </a:rPr>
              <a:t> </a:t>
            </a:r>
            <a:r>
              <a:rPr sz="2200" dirty="0">
                <a:solidFill>
                  <a:srgbClr val="595959"/>
                </a:solidFill>
                <a:latin typeface="Times New Roman"/>
                <a:cs typeface="Times New Roman"/>
              </a:rPr>
              <a:t>from the</a:t>
            </a:r>
            <a:r>
              <a:rPr sz="2200" spc="-5" dirty="0">
                <a:solidFill>
                  <a:srgbClr val="595959"/>
                </a:solidFill>
                <a:latin typeface="Times New Roman"/>
                <a:cs typeface="Times New Roman"/>
              </a:rPr>
              <a:t> treebank?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Given an</a:t>
            </a:r>
            <a:r>
              <a:rPr sz="2200" dirty="0">
                <a:solidFill>
                  <a:srgbClr val="595959"/>
                </a:solidFill>
                <a:latin typeface="Times New Roman"/>
                <a:cs typeface="Times New Roman"/>
              </a:rPr>
              <a:t> </a:t>
            </a:r>
            <a:r>
              <a:rPr sz="2200" spc="-5" dirty="0">
                <a:solidFill>
                  <a:srgbClr val="595959"/>
                </a:solidFill>
                <a:latin typeface="Times New Roman"/>
                <a:cs typeface="Times New Roman"/>
              </a:rPr>
              <a:t>annotated</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a:t>
            </a:r>
            <a:endParaRPr sz="2200">
              <a:latin typeface="Times New Roman"/>
              <a:cs typeface="Times New Roman"/>
            </a:endParaRPr>
          </a:p>
          <a:p>
            <a:pPr marL="38100" marR="30480">
              <a:lnSpc>
                <a:spcPct val="100000"/>
              </a:lnSpc>
              <a:spcBef>
                <a:spcPts val="760"/>
              </a:spcBef>
            </a:pPr>
            <a:r>
              <a:rPr sz="2000" i="1" spc="-25" dirty="0">
                <a:solidFill>
                  <a:srgbClr val="595959"/>
                </a:solidFill>
                <a:latin typeface="Times New Roman"/>
                <a:cs typeface="Times New Roman"/>
              </a:rPr>
              <a:t>(11.10)</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a:t>
            </a:r>
            <a:r>
              <a:rPr sz="1950" i="1" spc="7" baseline="-17094" dirty="0">
                <a:solidFill>
                  <a:srgbClr val="595959"/>
                </a:solidFill>
                <a:latin typeface="Times New Roman"/>
                <a:cs typeface="Times New Roman"/>
              </a:rPr>
              <a:t>NP</a:t>
            </a:r>
            <a:r>
              <a:rPr sz="1950" i="1" spc="247" baseline="-17094" dirty="0">
                <a:solidFill>
                  <a:srgbClr val="595959"/>
                </a:solidFill>
                <a:latin typeface="Times New Roman"/>
                <a:cs typeface="Times New Roman"/>
              </a:rPr>
              <a:t> </a:t>
            </a:r>
            <a:r>
              <a:rPr sz="2000" i="1" spc="-25" dirty="0">
                <a:solidFill>
                  <a:srgbClr val="595959"/>
                </a:solidFill>
                <a:latin typeface="Times New Roman"/>
                <a:cs typeface="Times New Roman"/>
              </a:rPr>
              <a:t>Shearson’s],</a:t>
            </a:r>
            <a:r>
              <a:rPr sz="2000" i="1" dirty="0">
                <a:solidFill>
                  <a:srgbClr val="595959"/>
                </a:solidFill>
                <a:latin typeface="Times New Roman"/>
                <a:cs typeface="Times New Roman"/>
              </a:rPr>
              <a:t> [</a:t>
            </a:r>
            <a:r>
              <a:rPr sz="1950" i="1" baseline="-17094" dirty="0">
                <a:solidFill>
                  <a:srgbClr val="595959"/>
                </a:solidFill>
                <a:latin typeface="Times New Roman"/>
                <a:cs typeface="Times New Roman"/>
              </a:rPr>
              <a:t>JJ</a:t>
            </a:r>
            <a:r>
              <a:rPr sz="1950" i="1" spc="277" baseline="-17094" dirty="0">
                <a:solidFill>
                  <a:srgbClr val="595959"/>
                </a:solidFill>
                <a:latin typeface="Times New Roman"/>
                <a:cs typeface="Times New Roman"/>
              </a:rPr>
              <a:t> </a:t>
            </a:r>
            <a:r>
              <a:rPr sz="2000" i="1" spc="-5" dirty="0">
                <a:solidFill>
                  <a:srgbClr val="595959"/>
                </a:solidFill>
                <a:latin typeface="Times New Roman"/>
                <a:cs typeface="Times New Roman"/>
              </a:rPr>
              <a:t>black-and-white] </a:t>
            </a:r>
            <a:r>
              <a:rPr sz="2000" i="1" spc="5" dirty="0">
                <a:solidFill>
                  <a:srgbClr val="595959"/>
                </a:solidFill>
                <a:latin typeface="Times New Roman"/>
                <a:cs typeface="Times New Roman"/>
              </a:rPr>
              <a:t>”[</a:t>
            </a:r>
            <a:r>
              <a:rPr sz="1950" i="1" spc="7" baseline="-17094" dirty="0">
                <a:solidFill>
                  <a:srgbClr val="595959"/>
                </a:solidFill>
                <a:latin typeface="Times New Roman"/>
                <a:cs typeface="Times New Roman"/>
              </a:rPr>
              <a:t>SBAR</a:t>
            </a:r>
            <a:r>
              <a:rPr sz="1950" i="1" spc="284" baseline="-17094" dirty="0">
                <a:solidFill>
                  <a:srgbClr val="595959"/>
                </a:solidFill>
                <a:latin typeface="Times New Roman"/>
                <a:cs typeface="Times New Roman"/>
              </a:rPr>
              <a:t> </a:t>
            </a:r>
            <a:r>
              <a:rPr sz="2000" i="1" spc="-20" dirty="0">
                <a:solidFill>
                  <a:srgbClr val="595959"/>
                </a:solidFill>
                <a:latin typeface="Times New Roman"/>
                <a:cs typeface="Times New Roman"/>
              </a:rPr>
              <a:t>Where</a:t>
            </a:r>
            <a:r>
              <a:rPr sz="2000" i="1" spc="-5" dirty="0">
                <a:solidFill>
                  <a:srgbClr val="595959"/>
                </a:solidFill>
                <a:latin typeface="Times New Roman"/>
                <a:cs typeface="Times New Roman"/>
              </a:rPr>
              <a:t> </a:t>
            </a:r>
            <a:r>
              <a:rPr sz="2000" i="1" spc="-95" dirty="0">
                <a:solidFill>
                  <a:srgbClr val="595959"/>
                </a:solidFill>
                <a:latin typeface="Times New Roman"/>
                <a:cs typeface="Times New Roman"/>
              </a:rPr>
              <a:t>We</a:t>
            </a:r>
            <a:r>
              <a:rPr sz="2000" i="1" spc="-5" dirty="0">
                <a:solidFill>
                  <a:srgbClr val="595959"/>
                </a:solidFill>
                <a:latin typeface="Times New Roman"/>
                <a:cs typeface="Times New Roman"/>
              </a:rPr>
              <a:t> Stand]”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a:t>
            </a:r>
            <a:r>
              <a:rPr sz="1950" i="1" spc="7" baseline="-17094" dirty="0">
                <a:solidFill>
                  <a:srgbClr val="595959"/>
                </a:solidFill>
                <a:latin typeface="Times New Roman"/>
                <a:cs typeface="Times New Roman"/>
              </a:rPr>
              <a:t>NNS</a:t>
            </a:r>
            <a:r>
              <a:rPr sz="1950" i="1" spc="270" baseline="-17094" dirty="0">
                <a:solidFill>
                  <a:srgbClr val="595959"/>
                </a:solidFill>
                <a:latin typeface="Times New Roman"/>
                <a:cs typeface="Times New Roman"/>
              </a:rPr>
              <a:t> </a:t>
            </a:r>
            <a:r>
              <a:rPr sz="2000" i="1" spc="-10" dirty="0">
                <a:solidFill>
                  <a:srgbClr val="595959"/>
                </a:solidFill>
                <a:latin typeface="Times New Roman"/>
                <a:cs typeface="Times New Roman"/>
              </a:rPr>
              <a:t>commercials]</a:t>
            </a:r>
            <a:endParaRPr sz="2000">
              <a:latin typeface="Times New Roman"/>
              <a:cs typeface="Times New Roman"/>
            </a:endParaRPr>
          </a:p>
          <a:p>
            <a:pPr marL="38100">
              <a:lnSpc>
                <a:spcPct val="100000"/>
              </a:lnSpc>
              <a:spcBef>
                <a:spcPts val="600"/>
              </a:spcBef>
            </a:pPr>
            <a:r>
              <a:rPr sz="2200" spc="-5"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 make </a:t>
            </a:r>
            <a:r>
              <a:rPr sz="2200" dirty="0">
                <a:solidFill>
                  <a:srgbClr val="595959"/>
                </a:solidFill>
                <a:latin typeface="Times New Roman"/>
                <a:cs typeface="Times New Roman"/>
              </a:rPr>
              <a:t>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dirty="0">
                <a:solidFill>
                  <a:srgbClr val="595959"/>
                </a:solidFill>
                <a:latin typeface="Times New Roman"/>
                <a:cs typeface="Times New Roman"/>
              </a:rPr>
              <a:t> </a:t>
            </a:r>
            <a:r>
              <a:rPr sz="2200" spc="-5" dirty="0">
                <a:solidFill>
                  <a:srgbClr val="595959"/>
                </a:solidFill>
                <a:latin typeface="Times New Roman"/>
                <a:cs typeface="Times New Roman"/>
              </a:rPr>
              <a:t>rule:</a:t>
            </a:r>
            <a:endParaRPr sz="2200">
              <a:latin typeface="Times New Roman"/>
              <a:cs typeface="Times New Roman"/>
            </a:endParaRPr>
          </a:p>
          <a:p>
            <a:pPr marL="114935">
              <a:lnSpc>
                <a:spcPct val="100000"/>
              </a:lnSpc>
              <a:spcBef>
                <a:spcPts val="660"/>
              </a:spcBef>
              <a:tabLst>
                <a:tab pos="1060450" algn="l"/>
              </a:tabLst>
            </a:pPr>
            <a:r>
              <a:rPr sz="2200" dirty="0">
                <a:solidFill>
                  <a:srgbClr val="595959"/>
                </a:solidFill>
                <a:latin typeface="Courier New"/>
                <a:cs typeface="Courier New"/>
              </a:rPr>
              <a:t>NP</a:t>
            </a:r>
            <a:r>
              <a:rPr sz="2200" spc="5" dirty="0">
                <a:solidFill>
                  <a:srgbClr val="595959"/>
                </a:solidFill>
                <a:latin typeface="Courier New"/>
                <a:cs typeface="Courier New"/>
              </a:rPr>
              <a:t> </a:t>
            </a:r>
            <a:r>
              <a:rPr sz="2200" dirty="0">
                <a:solidFill>
                  <a:srgbClr val="595959"/>
                </a:solidFill>
                <a:latin typeface="Wingdings"/>
                <a:cs typeface="Wingdings"/>
              </a:rPr>
              <a:t></a:t>
            </a:r>
            <a:r>
              <a:rPr sz="2200" dirty="0">
                <a:solidFill>
                  <a:srgbClr val="595959"/>
                </a:solidFill>
                <a:latin typeface="Times New Roman"/>
                <a:cs typeface="Times New Roman"/>
              </a:rPr>
              <a:t>	</a:t>
            </a:r>
            <a:r>
              <a:rPr sz="2200" dirty="0">
                <a:solidFill>
                  <a:srgbClr val="595959"/>
                </a:solidFill>
                <a:latin typeface="Courier New"/>
                <a:cs typeface="Courier New"/>
              </a:rPr>
              <a:t>NP</a:t>
            </a:r>
            <a:r>
              <a:rPr sz="2200" spc="-10" dirty="0">
                <a:solidFill>
                  <a:srgbClr val="595959"/>
                </a:solidFill>
                <a:latin typeface="Courier New"/>
                <a:cs typeface="Courier New"/>
              </a:rPr>
              <a:t> </a:t>
            </a:r>
            <a:r>
              <a:rPr sz="2200" dirty="0">
                <a:solidFill>
                  <a:srgbClr val="595959"/>
                </a:solidFill>
                <a:latin typeface="Courier New"/>
                <a:cs typeface="Courier New"/>
              </a:rPr>
              <a:t>JJ</a:t>
            </a:r>
            <a:r>
              <a:rPr sz="2200" spc="-5" dirty="0">
                <a:solidFill>
                  <a:srgbClr val="595959"/>
                </a:solidFill>
                <a:latin typeface="Courier New"/>
                <a:cs typeface="Courier New"/>
              </a:rPr>
              <a:t> </a:t>
            </a:r>
            <a:r>
              <a:rPr sz="2200" dirty="0">
                <a:solidFill>
                  <a:srgbClr val="595959"/>
                </a:solidFill>
                <a:latin typeface="Courier New"/>
                <a:cs typeface="Courier New"/>
              </a:rPr>
              <a:t>,</a:t>
            </a:r>
            <a:r>
              <a:rPr sz="2200" spc="-5" dirty="0">
                <a:solidFill>
                  <a:srgbClr val="595959"/>
                </a:solidFill>
                <a:latin typeface="Courier New"/>
                <a:cs typeface="Courier New"/>
              </a:rPr>
              <a:t> </a:t>
            </a:r>
            <a:r>
              <a:rPr sz="2200" dirty="0">
                <a:solidFill>
                  <a:srgbClr val="595959"/>
                </a:solidFill>
                <a:latin typeface="Courier New"/>
                <a:cs typeface="Courier New"/>
              </a:rPr>
              <a:t>JJ</a:t>
            </a:r>
            <a:r>
              <a:rPr sz="2200" spc="-5" dirty="0">
                <a:solidFill>
                  <a:srgbClr val="595959"/>
                </a:solidFill>
                <a:latin typeface="Courier New"/>
                <a:cs typeface="Courier New"/>
              </a:rPr>
              <a:t> </a:t>
            </a:r>
            <a:r>
              <a:rPr sz="2200" dirty="0">
                <a:solidFill>
                  <a:srgbClr val="595959"/>
                </a:solidFill>
                <a:latin typeface="Courier New"/>
                <a:cs typeface="Courier New"/>
              </a:rPr>
              <a:t>``</a:t>
            </a:r>
            <a:r>
              <a:rPr sz="2200" spc="-5" dirty="0">
                <a:solidFill>
                  <a:srgbClr val="595959"/>
                </a:solidFill>
                <a:latin typeface="Courier New"/>
                <a:cs typeface="Courier New"/>
              </a:rPr>
              <a:t> </a:t>
            </a:r>
            <a:r>
              <a:rPr sz="2200" dirty="0">
                <a:solidFill>
                  <a:srgbClr val="595959"/>
                </a:solidFill>
                <a:latin typeface="Courier New"/>
                <a:cs typeface="Courier New"/>
              </a:rPr>
              <a:t>SBAR</a:t>
            </a:r>
            <a:r>
              <a:rPr sz="2200" spc="-5" dirty="0">
                <a:solidFill>
                  <a:srgbClr val="595959"/>
                </a:solidFill>
                <a:latin typeface="Courier New"/>
                <a:cs typeface="Courier New"/>
              </a:rPr>
              <a:t> </a:t>
            </a:r>
            <a:r>
              <a:rPr sz="2200" dirty="0">
                <a:solidFill>
                  <a:srgbClr val="595959"/>
                </a:solidFill>
                <a:latin typeface="Courier New"/>
                <a:cs typeface="Courier New"/>
              </a:rPr>
              <a:t>‘</a:t>
            </a:r>
            <a:r>
              <a:rPr sz="2200" spc="-5" dirty="0">
                <a:solidFill>
                  <a:srgbClr val="595959"/>
                </a:solidFill>
                <a:latin typeface="Courier New"/>
                <a:cs typeface="Courier New"/>
              </a:rPr>
              <a:t> </a:t>
            </a:r>
            <a:r>
              <a:rPr sz="2200" dirty="0">
                <a:solidFill>
                  <a:srgbClr val="595959"/>
                </a:solidFill>
                <a:latin typeface="Courier New"/>
                <a:cs typeface="Courier New"/>
              </a:rPr>
              <a:t>‘</a:t>
            </a:r>
            <a:r>
              <a:rPr sz="2200" spc="-5" dirty="0">
                <a:solidFill>
                  <a:srgbClr val="595959"/>
                </a:solidFill>
                <a:latin typeface="Courier New"/>
                <a:cs typeface="Courier New"/>
              </a:rPr>
              <a:t> </a:t>
            </a:r>
            <a:r>
              <a:rPr sz="2200" dirty="0">
                <a:solidFill>
                  <a:srgbClr val="595959"/>
                </a:solidFill>
                <a:latin typeface="Courier New"/>
                <a:cs typeface="Courier New"/>
              </a:rPr>
              <a:t>NNS</a:t>
            </a:r>
            <a:endParaRPr sz="2200">
              <a:latin typeface="Courier New"/>
              <a:cs typeface="Courier New"/>
            </a:endParaRPr>
          </a:p>
          <a:p>
            <a:pPr marL="38100">
              <a:lnSpc>
                <a:spcPct val="100000"/>
              </a:lnSpc>
              <a:spcBef>
                <a:spcPts val="560"/>
              </a:spcBef>
            </a:pP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we’ll</a:t>
            </a:r>
            <a:r>
              <a:rPr sz="2200" dirty="0">
                <a:solidFill>
                  <a:srgbClr val="595959"/>
                </a:solidFill>
                <a:latin typeface="Times New Roman"/>
                <a:cs typeface="Times New Roman"/>
              </a:rPr>
              <a:t> </a:t>
            </a:r>
            <a:r>
              <a:rPr sz="2200" spc="-5" dirty="0">
                <a:solidFill>
                  <a:srgbClr val="595959"/>
                </a:solidFill>
                <a:latin typeface="Times New Roman"/>
                <a:cs typeface="Times New Roman"/>
              </a:rPr>
              <a:t>make rules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sub-trees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well.</a:t>
            </a:r>
            <a:endParaRPr sz="22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200140" cy="574040"/>
          </a:xfrm>
          <a:prstGeom prst="rect">
            <a:avLst/>
          </a:prstGeom>
        </p:spPr>
        <p:txBody>
          <a:bodyPr vert="horz" wrap="square" lIns="0" tIns="12700" rIns="0" bIns="0" rtlCol="0">
            <a:spAutoFit/>
          </a:bodyPr>
          <a:lstStyle/>
          <a:p>
            <a:pPr marL="12700">
              <a:lnSpc>
                <a:spcPct val="100000"/>
              </a:lnSpc>
              <a:spcBef>
                <a:spcPts val="100"/>
              </a:spcBef>
            </a:pPr>
            <a:r>
              <a:rPr sz="3600" spc="80" dirty="0"/>
              <a:t>Sample</a:t>
            </a:r>
            <a:r>
              <a:rPr sz="3600" spc="185" dirty="0"/>
              <a:t> </a:t>
            </a:r>
            <a:r>
              <a:rPr sz="3600" spc="75" dirty="0"/>
              <a:t>Rules</a:t>
            </a:r>
            <a:r>
              <a:rPr sz="3600" spc="185" dirty="0"/>
              <a:t> </a:t>
            </a:r>
            <a:r>
              <a:rPr sz="3600" spc="65" dirty="0"/>
              <a:t>for</a:t>
            </a:r>
            <a:r>
              <a:rPr sz="3600" spc="190" dirty="0"/>
              <a:t> </a:t>
            </a:r>
            <a:r>
              <a:rPr sz="3600" spc="75" dirty="0"/>
              <a:t>Noun</a:t>
            </a:r>
            <a:r>
              <a:rPr sz="3600" spc="190" dirty="0"/>
              <a:t> </a:t>
            </a:r>
            <a:r>
              <a:rPr sz="3600" spc="80" dirty="0"/>
              <a:t>Phrases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7</a:t>
            </a:r>
          </a:p>
        </p:txBody>
      </p:sp>
      <p:graphicFrame>
        <p:nvGraphicFramePr>
          <p:cNvPr id="3" name="object 3"/>
          <p:cNvGraphicFramePr>
            <a:graphicFrameLocks noGrp="1"/>
          </p:cNvGraphicFramePr>
          <p:nvPr/>
        </p:nvGraphicFramePr>
        <p:xfrm>
          <a:off x="827784" y="2139059"/>
          <a:ext cx="4938395" cy="3825875"/>
        </p:xfrm>
        <a:graphic>
          <a:graphicData uri="http://schemas.openxmlformats.org/drawingml/2006/table">
            <a:tbl>
              <a:tblPr firstRow="1" bandRow="1">
                <a:tableStyleId>{2D5ABB26-0587-4C30-8999-92F81FD0307C}</a:tableStyleId>
              </a:tblPr>
              <a:tblGrid>
                <a:gridCol w="372745">
                  <a:extLst>
                    <a:ext uri="{9D8B030D-6E8A-4147-A177-3AD203B41FA5}">
                      <a16:colId xmlns:a16="http://schemas.microsoft.com/office/drawing/2014/main" val="20000"/>
                    </a:ext>
                  </a:extLst>
                </a:gridCol>
                <a:gridCol w="360045">
                  <a:extLst>
                    <a:ext uri="{9D8B030D-6E8A-4147-A177-3AD203B41FA5}">
                      <a16:colId xmlns:a16="http://schemas.microsoft.com/office/drawing/2014/main" val="20001"/>
                    </a:ext>
                  </a:extLst>
                </a:gridCol>
                <a:gridCol w="408940">
                  <a:extLst>
                    <a:ext uri="{9D8B030D-6E8A-4147-A177-3AD203B41FA5}">
                      <a16:colId xmlns:a16="http://schemas.microsoft.com/office/drawing/2014/main" val="20002"/>
                    </a:ext>
                  </a:extLst>
                </a:gridCol>
                <a:gridCol w="408940">
                  <a:extLst>
                    <a:ext uri="{9D8B030D-6E8A-4147-A177-3AD203B41FA5}">
                      <a16:colId xmlns:a16="http://schemas.microsoft.com/office/drawing/2014/main" val="20003"/>
                    </a:ext>
                  </a:extLst>
                </a:gridCol>
                <a:gridCol w="486409">
                  <a:extLst>
                    <a:ext uri="{9D8B030D-6E8A-4147-A177-3AD203B41FA5}">
                      <a16:colId xmlns:a16="http://schemas.microsoft.com/office/drawing/2014/main" val="20004"/>
                    </a:ext>
                  </a:extLst>
                </a:gridCol>
                <a:gridCol w="2897505">
                  <a:extLst>
                    <a:ext uri="{9D8B030D-6E8A-4147-A177-3AD203B41FA5}">
                      <a16:colId xmlns:a16="http://schemas.microsoft.com/office/drawing/2014/main" val="20005"/>
                    </a:ext>
                  </a:extLst>
                </a:gridCol>
              </a:tblGrid>
              <a:tr h="268287">
                <a:tc>
                  <a:txBody>
                    <a:bodyPr/>
                    <a:lstStyle/>
                    <a:p>
                      <a:pPr marL="31750">
                        <a:lnSpc>
                          <a:spcPts val="1995"/>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1995"/>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1995"/>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algn="ctr">
                        <a:lnSpc>
                          <a:spcPts val="1995"/>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marL="67945">
                        <a:lnSpc>
                          <a:spcPts val="1995"/>
                        </a:lnSpc>
                      </a:pPr>
                      <a:r>
                        <a:rPr sz="1800" spc="-10" dirty="0">
                          <a:solidFill>
                            <a:srgbClr val="404040"/>
                          </a:solidFill>
                          <a:latin typeface="Courier New"/>
                          <a:cs typeface="Courier New"/>
                        </a:rPr>
                        <a:t>NNS</a:t>
                      </a:r>
                      <a:endParaRPr sz="1800">
                        <a:latin typeface="Courier New"/>
                        <a:cs typeface="Courier New"/>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79400">
                <a:tc>
                  <a:txBody>
                    <a:bodyPr/>
                    <a:lstStyle/>
                    <a:p>
                      <a:pPr marL="31750">
                        <a:lnSpc>
                          <a:spcPts val="208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8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8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algn="ctr">
                        <a:lnSpc>
                          <a:spcPts val="208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marL="67945" marR="3175">
                        <a:lnSpc>
                          <a:spcPts val="2080"/>
                        </a:lnSpc>
                      </a:pPr>
                      <a:r>
                        <a:rPr sz="1800" spc="-10" dirty="0">
                          <a:solidFill>
                            <a:srgbClr val="404040"/>
                          </a:solidFill>
                          <a:latin typeface="Courier New"/>
                          <a:cs typeface="Courier New"/>
                        </a:rPr>
                        <a:t>NN</a:t>
                      </a:r>
                      <a:endParaRPr sz="1800">
                        <a:latin typeface="Courier New"/>
                        <a:cs typeface="Courier New"/>
                      </a:endParaRPr>
                    </a:p>
                  </a:txBody>
                  <a:tcPr marL="0" marR="0" marT="0" marB="0"/>
                </a:tc>
                <a:tc>
                  <a:txBody>
                    <a:bodyPr/>
                    <a:lstStyle/>
                    <a:p>
                      <a:pPr>
                        <a:lnSpc>
                          <a:spcPts val="2080"/>
                        </a:lnSpc>
                      </a:pPr>
                      <a:r>
                        <a:rPr sz="1800" spc="-10" dirty="0">
                          <a:solidFill>
                            <a:srgbClr val="404040"/>
                          </a:solidFill>
                          <a:latin typeface="Courier New"/>
                          <a:cs typeface="Courier New"/>
                        </a:rPr>
                        <a:t>NN</a:t>
                      </a:r>
                      <a:endParaRPr sz="1800">
                        <a:latin typeface="Courier New"/>
                        <a:cs typeface="Courier New"/>
                      </a:endParaRPr>
                    </a:p>
                  </a:txBody>
                  <a:tcPr marL="0" marR="0" marT="0" marB="0"/>
                </a:tc>
                <a:extLst>
                  <a:ext uri="{0D108BD9-81ED-4DB2-BD59-A6C34878D82A}">
                    <a16:rowId xmlns:a16="http://schemas.microsoft.com/office/drawing/2014/main" val="10001"/>
                  </a:ext>
                </a:extLst>
              </a:tr>
              <a:tr h="273050">
                <a:tc>
                  <a:txBody>
                    <a:bodyPr/>
                    <a:lstStyle/>
                    <a:p>
                      <a:pPr marL="31750">
                        <a:lnSpc>
                          <a:spcPts val="205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5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5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algn="ctr">
                        <a:lnSpc>
                          <a:spcPts val="205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marL="67945" marR="3175">
                        <a:lnSpc>
                          <a:spcPts val="205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a:lnSpc>
                          <a:spcPts val="2050"/>
                        </a:lnSpc>
                      </a:pPr>
                      <a:r>
                        <a:rPr sz="1800" spc="-10" dirty="0">
                          <a:solidFill>
                            <a:srgbClr val="404040"/>
                          </a:solidFill>
                          <a:latin typeface="Courier New"/>
                          <a:cs typeface="Courier New"/>
                        </a:rPr>
                        <a:t>NN</a:t>
                      </a:r>
                      <a:endParaRPr sz="1800">
                        <a:latin typeface="Courier New"/>
                        <a:cs typeface="Courier New"/>
                      </a:endParaRPr>
                    </a:p>
                  </a:txBody>
                  <a:tcPr marL="0" marR="0" marT="0" marB="0"/>
                </a:tc>
                <a:extLst>
                  <a:ext uri="{0D108BD9-81ED-4DB2-BD59-A6C34878D82A}">
                    <a16:rowId xmlns:a16="http://schemas.microsoft.com/office/drawing/2014/main" val="10002"/>
                  </a:ext>
                </a:extLst>
              </a:tr>
              <a:tr h="273050">
                <a:tc>
                  <a:txBody>
                    <a:bodyPr/>
                    <a:lstStyle/>
                    <a:p>
                      <a:pPr marL="31750">
                        <a:lnSpc>
                          <a:spcPts val="203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3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3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algn="ctr">
                        <a:lnSpc>
                          <a:spcPts val="203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marL="67945" marR="3175">
                        <a:lnSpc>
                          <a:spcPts val="2030"/>
                        </a:lnSpc>
                      </a:pPr>
                      <a:r>
                        <a:rPr sz="1800" spc="-10" dirty="0">
                          <a:solidFill>
                            <a:srgbClr val="404040"/>
                          </a:solidFill>
                          <a:latin typeface="Courier New"/>
                          <a:cs typeface="Courier New"/>
                        </a:rPr>
                        <a:t>CD</a:t>
                      </a:r>
                      <a:endParaRPr sz="1800">
                        <a:latin typeface="Courier New"/>
                        <a:cs typeface="Courier New"/>
                      </a:endParaRPr>
                    </a:p>
                  </a:txBody>
                  <a:tcPr marL="0" marR="0" marT="0" marB="0"/>
                </a:tc>
                <a:tc>
                  <a:txBody>
                    <a:bodyPr/>
                    <a:lstStyle/>
                    <a:p>
                      <a:pPr>
                        <a:lnSpc>
                          <a:spcPts val="2030"/>
                        </a:lnSpc>
                      </a:pPr>
                      <a:r>
                        <a:rPr sz="1800" spc="-10" dirty="0">
                          <a:solidFill>
                            <a:srgbClr val="404040"/>
                          </a:solidFill>
                          <a:latin typeface="Courier New"/>
                          <a:cs typeface="Courier New"/>
                        </a:rPr>
                        <a:t>NNS</a:t>
                      </a:r>
                      <a:endParaRPr sz="1800">
                        <a:latin typeface="Courier New"/>
                        <a:cs typeface="Courier New"/>
                      </a:endParaRPr>
                    </a:p>
                  </a:txBody>
                  <a:tcPr marL="0" marR="0" marT="0" marB="0"/>
                </a:tc>
                <a:extLst>
                  <a:ext uri="{0D108BD9-81ED-4DB2-BD59-A6C34878D82A}">
                    <a16:rowId xmlns:a16="http://schemas.microsoft.com/office/drawing/2014/main" val="10003"/>
                  </a:ext>
                </a:extLst>
              </a:tr>
              <a:tr h="273050">
                <a:tc>
                  <a:txBody>
                    <a:bodyPr/>
                    <a:lstStyle/>
                    <a:p>
                      <a:pPr marL="31750">
                        <a:lnSpc>
                          <a:spcPts val="205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5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50"/>
                        </a:lnSpc>
                      </a:pPr>
                      <a:r>
                        <a:rPr sz="1800" spc="-10" dirty="0">
                          <a:solidFill>
                            <a:srgbClr val="404040"/>
                          </a:solidFill>
                          <a:latin typeface="Courier New"/>
                          <a:cs typeface="Courier New"/>
                        </a:rPr>
                        <a:t>RB</a:t>
                      </a:r>
                      <a:endParaRPr sz="1800">
                        <a:latin typeface="Courier New"/>
                        <a:cs typeface="Courier New"/>
                      </a:endParaRPr>
                    </a:p>
                  </a:txBody>
                  <a:tcPr marL="0" marR="0" marT="0" marB="0"/>
                </a:tc>
                <a:tc>
                  <a:txBody>
                    <a:bodyPr/>
                    <a:lstStyle/>
                    <a:p>
                      <a:pPr algn="ctr">
                        <a:lnSpc>
                          <a:spcPts val="205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marL="67945" marR="3175">
                        <a:lnSpc>
                          <a:spcPts val="205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a:lnSpc>
                          <a:spcPts val="2050"/>
                        </a:lnSpc>
                      </a:pPr>
                      <a:r>
                        <a:rPr sz="1800" spc="-5" dirty="0">
                          <a:solidFill>
                            <a:srgbClr val="404040"/>
                          </a:solidFill>
                          <a:latin typeface="Courier New"/>
                          <a:cs typeface="Courier New"/>
                        </a:rPr>
                        <a:t>NN</a:t>
                      </a:r>
                      <a:r>
                        <a:rPr sz="1800" spc="-55" dirty="0">
                          <a:solidFill>
                            <a:srgbClr val="404040"/>
                          </a:solidFill>
                          <a:latin typeface="Courier New"/>
                          <a:cs typeface="Courier New"/>
                        </a:rPr>
                        <a:t> </a:t>
                      </a:r>
                      <a:r>
                        <a:rPr sz="1800" spc="-10" dirty="0">
                          <a:solidFill>
                            <a:srgbClr val="404040"/>
                          </a:solidFill>
                          <a:latin typeface="Courier New"/>
                          <a:cs typeface="Courier New"/>
                        </a:rPr>
                        <a:t>NN</a:t>
                      </a:r>
                      <a:endParaRPr sz="1800">
                        <a:latin typeface="Courier New"/>
                        <a:cs typeface="Courier New"/>
                      </a:endParaRPr>
                    </a:p>
                  </a:txBody>
                  <a:tcPr marL="0" marR="0" marT="0" marB="0"/>
                </a:tc>
                <a:extLst>
                  <a:ext uri="{0D108BD9-81ED-4DB2-BD59-A6C34878D82A}">
                    <a16:rowId xmlns:a16="http://schemas.microsoft.com/office/drawing/2014/main" val="10004"/>
                  </a:ext>
                </a:extLst>
              </a:tr>
              <a:tr h="273050">
                <a:tc>
                  <a:txBody>
                    <a:bodyPr/>
                    <a:lstStyle/>
                    <a:p>
                      <a:pPr marL="31750">
                        <a:lnSpc>
                          <a:spcPts val="203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3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30"/>
                        </a:lnSpc>
                      </a:pPr>
                      <a:r>
                        <a:rPr sz="1800" spc="-10" dirty="0">
                          <a:solidFill>
                            <a:srgbClr val="404040"/>
                          </a:solidFill>
                          <a:latin typeface="Courier New"/>
                          <a:cs typeface="Courier New"/>
                        </a:rPr>
                        <a:t>RB</a:t>
                      </a:r>
                      <a:endParaRPr sz="1800">
                        <a:latin typeface="Courier New"/>
                        <a:cs typeface="Courier New"/>
                      </a:endParaRPr>
                    </a:p>
                  </a:txBody>
                  <a:tcPr marL="0" marR="0" marT="0" marB="0"/>
                </a:tc>
                <a:tc>
                  <a:txBody>
                    <a:bodyPr/>
                    <a:lstStyle/>
                    <a:p>
                      <a:pPr algn="ctr">
                        <a:lnSpc>
                          <a:spcPts val="203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marL="67945" marR="3175">
                        <a:lnSpc>
                          <a:spcPts val="2030"/>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a:lnSpc>
                          <a:spcPts val="2030"/>
                        </a:lnSpc>
                      </a:pPr>
                      <a:r>
                        <a:rPr sz="1800" spc="-5" dirty="0">
                          <a:solidFill>
                            <a:srgbClr val="404040"/>
                          </a:solidFill>
                          <a:latin typeface="Courier New"/>
                          <a:cs typeface="Courier New"/>
                        </a:rPr>
                        <a:t>JJ</a:t>
                      </a:r>
                      <a:r>
                        <a:rPr sz="1800" spc="-55" dirty="0">
                          <a:solidFill>
                            <a:srgbClr val="404040"/>
                          </a:solidFill>
                          <a:latin typeface="Courier New"/>
                          <a:cs typeface="Courier New"/>
                        </a:rPr>
                        <a:t> </a:t>
                      </a:r>
                      <a:r>
                        <a:rPr sz="1800" spc="-10" dirty="0">
                          <a:solidFill>
                            <a:srgbClr val="404040"/>
                          </a:solidFill>
                          <a:latin typeface="Courier New"/>
                          <a:cs typeface="Courier New"/>
                        </a:rPr>
                        <a:t>NNS</a:t>
                      </a:r>
                      <a:endParaRPr sz="1800">
                        <a:latin typeface="Courier New"/>
                        <a:cs typeface="Courier New"/>
                      </a:endParaRPr>
                    </a:p>
                  </a:txBody>
                  <a:tcPr marL="0" marR="0" marT="0" marB="0"/>
                </a:tc>
                <a:extLst>
                  <a:ext uri="{0D108BD9-81ED-4DB2-BD59-A6C34878D82A}">
                    <a16:rowId xmlns:a16="http://schemas.microsoft.com/office/drawing/2014/main" val="10005"/>
                  </a:ext>
                </a:extLst>
              </a:tr>
              <a:tr h="268287">
                <a:tc>
                  <a:txBody>
                    <a:bodyPr/>
                    <a:lstStyle/>
                    <a:p>
                      <a:pPr marL="31750">
                        <a:lnSpc>
                          <a:spcPts val="2014"/>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14"/>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14"/>
                        </a:lnSpc>
                      </a:pPr>
                      <a:r>
                        <a:rPr sz="1800" spc="-10" dirty="0">
                          <a:solidFill>
                            <a:srgbClr val="404040"/>
                          </a:solidFill>
                          <a:latin typeface="Courier New"/>
                          <a:cs typeface="Courier New"/>
                        </a:rPr>
                        <a:t>DT</a:t>
                      </a:r>
                      <a:endParaRPr sz="1800">
                        <a:latin typeface="Courier New"/>
                        <a:cs typeface="Courier New"/>
                      </a:endParaRPr>
                    </a:p>
                  </a:txBody>
                  <a:tcPr marL="0" marR="0" marT="0" marB="0"/>
                </a:tc>
                <a:tc>
                  <a:txBody>
                    <a:bodyPr/>
                    <a:lstStyle/>
                    <a:p>
                      <a:pPr algn="ctr">
                        <a:lnSpc>
                          <a:spcPts val="2014"/>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marL="67945" marR="3175">
                        <a:lnSpc>
                          <a:spcPts val="2014"/>
                        </a:lnSpc>
                      </a:pPr>
                      <a:r>
                        <a:rPr sz="1800" spc="-10" dirty="0">
                          <a:solidFill>
                            <a:srgbClr val="404040"/>
                          </a:solidFill>
                          <a:latin typeface="Courier New"/>
                          <a:cs typeface="Courier New"/>
                        </a:rPr>
                        <a:t>JJ</a:t>
                      </a:r>
                      <a:endParaRPr sz="1800">
                        <a:latin typeface="Courier New"/>
                        <a:cs typeface="Courier New"/>
                      </a:endParaRPr>
                    </a:p>
                  </a:txBody>
                  <a:tcPr marL="0" marR="0" marT="0" marB="0"/>
                </a:tc>
                <a:tc>
                  <a:txBody>
                    <a:bodyPr/>
                    <a:lstStyle/>
                    <a:p>
                      <a:pPr>
                        <a:lnSpc>
                          <a:spcPts val="2014"/>
                        </a:lnSpc>
                      </a:pPr>
                      <a:r>
                        <a:rPr sz="1800" spc="-10" dirty="0">
                          <a:solidFill>
                            <a:srgbClr val="404040"/>
                          </a:solidFill>
                          <a:latin typeface="Courier New"/>
                          <a:cs typeface="Courier New"/>
                        </a:rPr>
                        <a:t>NNP</a:t>
                      </a:r>
                      <a:r>
                        <a:rPr sz="1800" spc="-50" dirty="0">
                          <a:solidFill>
                            <a:srgbClr val="404040"/>
                          </a:solidFill>
                          <a:latin typeface="Courier New"/>
                          <a:cs typeface="Courier New"/>
                        </a:rPr>
                        <a:t> </a:t>
                      </a:r>
                      <a:r>
                        <a:rPr sz="1800" spc="-10" dirty="0">
                          <a:solidFill>
                            <a:srgbClr val="404040"/>
                          </a:solidFill>
                          <a:latin typeface="Courier New"/>
                          <a:cs typeface="Courier New"/>
                        </a:rPr>
                        <a:t>NNS</a:t>
                      </a:r>
                      <a:endParaRPr sz="1800">
                        <a:latin typeface="Courier New"/>
                        <a:cs typeface="Courier New"/>
                      </a:endParaRPr>
                    </a:p>
                  </a:txBody>
                  <a:tcPr marL="0" marR="0" marT="0" marB="0"/>
                </a:tc>
                <a:extLst>
                  <a:ext uri="{0D108BD9-81ED-4DB2-BD59-A6C34878D82A}">
                    <a16:rowId xmlns:a16="http://schemas.microsoft.com/office/drawing/2014/main" val="10006"/>
                  </a:ext>
                </a:extLst>
              </a:tr>
              <a:tr h="284162">
                <a:tc>
                  <a:txBody>
                    <a:bodyPr/>
                    <a:lstStyle/>
                    <a:p>
                      <a:pPr marL="31750">
                        <a:lnSpc>
                          <a:spcPts val="2130"/>
                        </a:lnSpc>
                        <a:spcBef>
                          <a:spcPts val="5"/>
                        </a:spcBef>
                      </a:pPr>
                      <a:r>
                        <a:rPr sz="1800" spc="-10" dirty="0">
                          <a:solidFill>
                            <a:srgbClr val="404040"/>
                          </a:solidFill>
                          <a:latin typeface="Courier New"/>
                          <a:cs typeface="Courier New"/>
                        </a:rPr>
                        <a:t>NP</a:t>
                      </a:r>
                      <a:endParaRPr sz="1800">
                        <a:latin typeface="Courier New"/>
                        <a:cs typeface="Courier New"/>
                      </a:endParaRPr>
                    </a:p>
                  </a:txBody>
                  <a:tcPr marL="0" marR="0" marT="635" marB="0"/>
                </a:tc>
                <a:tc>
                  <a:txBody>
                    <a:bodyPr/>
                    <a:lstStyle/>
                    <a:p>
                      <a:pPr marL="67945">
                        <a:lnSpc>
                          <a:spcPts val="2130"/>
                        </a:lnSpc>
                        <a:spcBef>
                          <a:spcPts val="5"/>
                        </a:spcBef>
                      </a:pPr>
                      <a:r>
                        <a:rPr sz="1800" dirty="0">
                          <a:solidFill>
                            <a:srgbClr val="404040"/>
                          </a:solidFill>
                          <a:latin typeface="Wingdings"/>
                          <a:cs typeface="Wingdings"/>
                        </a:rPr>
                        <a:t></a:t>
                      </a:r>
                      <a:endParaRPr sz="1800">
                        <a:latin typeface="Wingdings"/>
                        <a:cs typeface="Wingdings"/>
                      </a:endParaRPr>
                    </a:p>
                  </a:txBody>
                  <a:tcPr marL="0" marR="0" marT="635" marB="0"/>
                </a:tc>
                <a:tc>
                  <a:txBody>
                    <a:bodyPr/>
                    <a:lstStyle/>
                    <a:p>
                      <a:pPr marL="67945">
                        <a:lnSpc>
                          <a:spcPts val="2130"/>
                        </a:lnSpc>
                        <a:spcBef>
                          <a:spcPts val="5"/>
                        </a:spcBef>
                      </a:pPr>
                      <a:r>
                        <a:rPr sz="1800" spc="-10" dirty="0">
                          <a:solidFill>
                            <a:srgbClr val="404040"/>
                          </a:solidFill>
                          <a:latin typeface="Courier New"/>
                          <a:cs typeface="Courier New"/>
                        </a:rPr>
                        <a:t>DT</a:t>
                      </a:r>
                      <a:endParaRPr sz="1800">
                        <a:latin typeface="Courier New"/>
                        <a:cs typeface="Courier New"/>
                      </a:endParaRPr>
                    </a:p>
                  </a:txBody>
                  <a:tcPr marL="0" marR="0" marT="635" marB="0"/>
                </a:tc>
                <a:tc gridSpan="3">
                  <a:txBody>
                    <a:bodyPr/>
                    <a:lstStyle/>
                    <a:p>
                      <a:pPr marL="67945">
                        <a:lnSpc>
                          <a:spcPts val="2130"/>
                        </a:lnSpc>
                        <a:spcBef>
                          <a:spcPts val="5"/>
                        </a:spcBef>
                      </a:pP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5" dirty="0">
                          <a:solidFill>
                            <a:srgbClr val="404040"/>
                          </a:solidFill>
                          <a:latin typeface="Courier New"/>
                          <a:cs typeface="Courier New"/>
                        </a:rPr>
                        <a:t>JJ</a:t>
                      </a:r>
                      <a:r>
                        <a:rPr sz="1800" spc="-20" dirty="0">
                          <a:solidFill>
                            <a:srgbClr val="404040"/>
                          </a:solidFill>
                          <a:latin typeface="Courier New"/>
                          <a:cs typeface="Courier New"/>
                        </a:rPr>
                        <a:t> </a:t>
                      </a:r>
                      <a:r>
                        <a:rPr sz="1800" spc="-10" dirty="0">
                          <a:solidFill>
                            <a:srgbClr val="404040"/>
                          </a:solidFill>
                          <a:latin typeface="Courier New"/>
                          <a:cs typeface="Courier New"/>
                        </a:rPr>
                        <a:t>NN</a:t>
                      </a:r>
                      <a:endParaRPr sz="1800">
                        <a:latin typeface="Courier New"/>
                        <a:cs typeface="Courier New"/>
                      </a:endParaRPr>
                    </a:p>
                  </a:txBody>
                  <a:tcPr marL="0" marR="0" marT="635"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273050">
                <a:tc>
                  <a:txBody>
                    <a:bodyPr/>
                    <a:lstStyle/>
                    <a:p>
                      <a:pPr marL="31750">
                        <a:lnSpc>
                          <a:spcPts val="203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3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3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gridSpan="3">
                  <a:txBody>
                    <a:bodyPr/>
                    <a:lstStyle/>
                    <a:p>
                      <a:pPr marL="67945">
                        <a:lnSpc>
                          <a:spcPts val="2030"/>
                        </a:lnSpc>
                      </a:pPr>
                      <a:r>
                        <a:rPr sz="1800" spc="-5" dirty="0">
                          <a:solidFill>
                            <a:srgbClr val="404040"/>
                          </a:solidFill>
                          <a:latin typeface="Courier New"/>
                          <a:cs typeface="Courier New"/>
                        </a:rPr>
                        <a:t>JJ</a:t>
                      </a:r>
                      <a:r>
                        <a:rPr sz="1800" spc="-30"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5" dirty="0">
                          <a:solidFill>
                            <a:srgbClr val="404040"/>
                          </a:solidFill>
                          <a:latin typeface="Courier New"/>
                          <a:cs typeface="Courier New"/>
                        </a:rPr>
                        <a:t>CC</a:t>
                      </a:r>
                      <a:r>
                        <a:rPr sz="1800" spc="-30" dirty="0">
                          <a:solidFill>
                            <a:srgbClr val="404040"/>
                          </a:solidFill>
                          <a:latin typeface="Courier New"/>
                          <a:cs typeface="Courier New"/>
                        </a:rPr>
                        <a:t> </a:t>
                      </a: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5" dirty="0">
                          <a:solidFill>
                            <a:srgbClr val="404040"/>
                          </a:solidFill>
                          <a:latin typeface="Courier New"/>
                          <a:cs typeface="Courier New"/>
                        </a:rPr>
                        <a:t>NN</a:t>
                      </a:r>
                      <a:r>
                        <a:rPr sz="1800" spc="-30" dirty="0">
                          <a:solidFill>
                            <a:srgbClr val="404040"/>
                          </a:solidFill>
                          <a:latin typeface="Courier New"/>
                          <a:cs typeface="Courier New"/>
                        </a:rPr>
                        <a:t> </a:t>
                      </a:r>
                      <a:r>
                        <a:rPr sz="1800" spc="-10" dirty="0">
                          <a:solidFill>
                            <a:srgbClr val="404040"/>
                          </a:solidFill>
                          <a:latin typeface="Courier New"/>
                          <a:cs typeface="Courier New"/>
                        </a:rPr>
                        <a:t>NNS</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r h="273050">
                <a:tc>
                  <a:txBody>
                    <a:bodyPr/>
                    <a:lstStyle/>
                    <a:p>
                      <a:pPr marL="31750">
                        <a:lnSpc>
                          <a:spcPts val="205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5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50"/>
                        </a:lnSpc>
                      </a:pPr>
                      <a:r>
                        <a:rPr sz="1800" spc="-10" dirty="0">
                          <a:solidFill>
                            <a:srgbClr val="404040"/>
                          </a:solidFill>
                          <a:latin typeface="Courier New"/>
                          <a:cs typeface="Courier New"/>
                        </a:rPr>
                        <a:t>RB</a:t>
                      </a:r>
                      <a:endParaRPr sz="1800">
                        <a:latin typeface="Courier New"/>
                        <a:cs typeface="Courier New"/>
                      </a:endParaRPr>
                    </a:p>
                  </a:txBody>
                  <a:tcPr marL="0" marR="0" marT="0" marB="0"/>
                </a:tc>
                <a:tc gridSpan="3">
                  <a:txBody>
                    <a:bodyPr/>
                    <a:lstStyle/>
                    <a:p>
                      <a:pPr marL="67945">
                        <a:lnSpc>
                          <a:spcPts val="2050"/>
                        </a:lnSpc>
                      </a:pPr>
                      <a:r>
                        <a:rPr sz="1800" spc="-5" dirty="0">
                          <a:solidFill>
                            <a:srgbClr val="404040"/>
                          </a:solidFill>
                          <a:latin typeface="Courier New"/>
                          <a:cs typeface="Courier New"/>
                        </a:rPr>
                        <a:t>DT</a:t>
                      </a:r>
                      <a:r>
                        <a:rPr sz="1800" spc="-35" dirty="0">
                          <a:solidFill>
                            <a:srgbClr val="404040"/>
                          </a:solidFill>
                          <a:latin typeface="Courier New"/>
                          <a:cs typeface="Courier New"/>
                        </a:rPr>
                        <a:t> </a:t>
                      </a:r>
                      <a:r>
                        <a:rPr sz="1800" spc="-10" dirty="0">
                          <a:solidFill>
                            <a:srgbClr val="404040"/>
                          </a:solidFill>
                          <a:latin typeface="Courier New"/>
                          <a:cs typeface="Courier New"/>
                        </a:rPr>
                        <a:t>JJS</a:t>
                      </a:r>
                      <a:r>
                        <a:rPr sz="1800" spc="-30" dirty="0">
                          <a:solidFill>
                            <a:srgbClr val="404040"/>
                          </a:solidFill>
                          <a:latin typeface="Courier New"/>
                          <a:cs typeface="Courier New"/>
                        </a:rPr>
                        <a:t> </a:t>
                      </a:r>
                      <a:r>
                        <a:rPr sz="1800" spc="-5" dirty="0">
                          <a:solidFill>
                            <a:srgbClr val="404040"/>
                          </a:solidFill>
                          <a:latin typeface="Courier New"/>
                          <a:cs typeface="Courier New"/>
                        </a:rPr>
                        <a:t>NN</a:t>
                      </a:r>
                      <a:r>
                        <a:rPr sz="1800" spc="-30" dirty="0">
                          <a:solidFill>
                            <a:srgbClr val="404040"/>
                          </a:solidFill>
                          <a:latin typeface="Courier New"/>
                          <a:cs typeface="Courier New"/>
                        </a:rPr>
                        <a:t> </a:t>
                      </a:r>
                      <a:r>
                        <a:rPr sz="1800" spc="-5" dirty="0">
                          <a:solidFill>
                            <a:srgbClr val="404040"/>
                          </a:solidFill>
                          <a:latin typeface="Courier New"/>
                          <a:cs typeface="Courier New"/>
                        </a:rPr>
                        <a:t>NN</a:t>
                      </a:r>
                      <a:r>
                        <a:rPr sz="1800" spc="-30" dirty="0">
                          <a:solidFill>
                            <a:srgbClr val="404040"/>
                          </a:solidFill>
                          <a:latin typeface="Courier New"/>
                          <a:cs typeface="Courier New"/>
                        </a:rPr>
                        <a:t> </a:t>
                      </a:r>
                      <a:r>
                        <a:rPr sz="1800" spc="-10" dirty="0">
                          <a:solidFill>
                            <a:srgbClr val="404040"/>
                          </a:solidFill>
                          <a:latin typeface="Courier New"/>
                          <a:cs typeface="Courier New"/>
                        </a:rPr>
                        <a:t>SBAR</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r h="273050">
                <a:tc>
                  <a:txBody>
                    <a:bodyPr/>
                    <a:lstStyle/>
                    <a:p>
                      <a:pPr marL="31750">
                        <a:lnSpc>
                          <a:spcPts val="203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3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3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gridSpan="3">
                  <a:txBody>
                    <a:bodyPr/>
                    <a:lstStyle/>
                    <a:p>
                      <a:pPr marL="67945">
                        <a:lnSpc>
                          <a:spcPts val="2030"/>
                        </a:lnSpc>
                      </a:pPr>
                      <a:r>
                        <a:rPr sz="1800" spc="-10" dirty="0">
                          <a:solidFill>
                            <a:srgbClr val="404040"/>
                          </a:solidFill>
                          <a:latin typeface="Courier New"/>
                          <a:cs typeface="Courier New"/>
                        </a:rPr>
                        <a:t>VBG</a:t>
                      </a:r>
                      <a:r>
                        <a:rPr sz="1800" spc="-30" dirty="0">
                          <a:solidFill>
                            <a:srgbClr val="404040"/>
                          </a:solidFill>
                          <a:latin typeface="Courier New"/>
                          <a:cs typeface="Courier New"/>
                        </a:rPr>
                        <a:t> </a:t>
                      </a: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5" dirty="0">
                          <a:solidFill>
                            <a:srgbClr val="404040"/>
                          </a:solidFill>
                          <a:latin typeface="Courier New"/>
                          <a:cs typeface="Courier New"/>
                        </a:rPr>
                        <a:t>CC</a:t>
                      </a:r>
                      <a:r>
                        <a:rPr sz="1800" spc="-25" dirty="0">
                          <a:solidFill>
                            <a:srgbClr val="404040"/>
                          </a:solidFill>
                          <a:latin typeface="Courier New"/>
                          <a:cs typeface="Courier New"/>
                        </a:rPr>
                        <a:t> </a:t>
                      </a:r>
                      <a:r>
                        <a:rPr sz="1800" spc="-10" dirty="0">
                          <a:solidFill>
                            <a:srgbClr val="404040"/>
                          </a:solidFill>
                          <a:latin typeface="Courier New"/>
                          <a:cs typeface="Courier New"/>
                        </a:rPr>
                        <a:t>NNP</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r h="279400">
                <a:tc>
                  <a:txBody>
                    <a:bodyPr/>
                    <a:lstStyle/>
                    <a:p>
                      <a:pPr marL="31750">
                        <a:lnSpc>
                          <a:spcPts val="208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8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8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gridSpan="3">
                  <a:txBody>
                    <a:bodyPr/>
                    <a:lstStyle/>
                    <a:p>
                      <a:pPr marL="67945">
                        <a:lnSpc>
                          <a:spcPts val="2080"/>
                        </a:lnSpc>
                      </a:pPr>
                      <a:r>
                        <a:rPr sz="1800" spc="-5" dirty="0">
                          <a:solidFill>
                            <a:srgbClr val="404040"/>
                          </a:solidFill>
                          <a:latin typeface="Courier New"/>
                          <a:cs typeface="Courier New"/>
                        </a:rPr>
                        <a:t>JJ</a:t>
                      </a:r>
                      <a:r>
                        <a:rPr sz="1800" spc="-20" dirty="0">
                          <a:solidFill>
                            <a:srgbClr val="404040"/>
                          </a:solidFill>
                          <a:latin typeface="Courier New"/>
                          <a:cs typeface="Courier New"/>
                        </a:rPr>
                        <a:t> </a:t>
                      </a:r>
                      <a:r>
                        <a:rPr sz="1800" spc="-10" dirty="0">
                          <a:solidFill>
                            <a:srgbClr val="404040"/>
                          </a:solidFill>
                          <a:latin typeface="Courier New"/>
                          <a:cs typeface="Courier New"/>
                        </a:rPr>
                        <a:t>NNS</a:t>
                      </a:r>
                      <a:r>
                        <a:rPr sz="1800" spc="-25" dirty="0">
                          <a:solidFill>
                            <a:srgbClr val="404040"/>
                          </a:solidFill>
                          <a:latin typeface="Courier New"/>
                          <a:cs typeface="Courier New"/>
                        </a:rPr>
                        <a:t> </a:t>
                      </a:r>
                      <a:r>
                        <a:rPr sz="1800" dirty="0">
                          <a:solidFill>
                            <a:srgbClr val="404040"/>
                          </a:solidFill>
                          <a:latin typeface="Courier New"/>
                          <a:cs typeface="Courier New"/>
                        </a:rPr>
                        <a:t>,</a:t>
                      </a:r>
                      <a:r>
                        <a:rPr sz="1800" spc="-20" dirty="0">
                          <a:solidFill>
                            <a:srgbClr val="404040"/>
                          </a:solidFill>
                          <a:latin typeface="Courier New"/>
                          <a:cs typeface="Courier New"/>
                        </a:rPr>
                        <a:t> </a:t>
                      </a:r>
                      <a:r>
                        <a:rPr sz="1800" spc="-10" dirty="0">
                          <a:solidFill>
                            <a:srgbClr val="404040"/>
                          </a:solidFill>
                          <a:latin typeface="Courier New"/>
                          <a:cs typeface="Courier New"/>
                        </a:rPr>
                        <a:t>NNS</a:t>
                      </a:r>
                      <a:r>
                        <a:rPr sz="1800" spc="-25" dirty="0">
                          <a:solidFill>
                            <a:srgbClr val="404040"/>
                          </a:solidFill>
                          <a:latin typeface="Courier New"/>
                          <a:cs typeface="Courier New"/>
                        </a:rPr>
                        <a:t> </a:t>
                      </a:r>
                      <a:r>
                        <a:rPr sz="1800" spc="-5" dirty="0">
                          <a:solidFill>
                            <a:srgbClr val="404040"/>
                          </a:solidFill>
                          <a:latin typeface="Courier New"/>
                          <a:cs typeface="Courier New"/>
                        </a:rPr>
                        <a:t>CC</a:t>
                      </a:r>
                      <a:r>
                        <a:rPr sz="1800" spc="-25" dirty="0">
                          <a:solidFill>
                            <a:srgbClr val="404040"/>
                          </a:solidFill>
                          <a:latin typeface="Courier New"/>
                          <a:cs typeface="Courier New"/>
                        </a:rPr>
                        <a:t> </a:t>
                      </a:r>
                      <a:r>
                        <a:rPr sz="1800" spc="-5" dirty="0">
                          <a:solidFill>
                            <a:srgbClr val="404040"/>
                          </a:solidFill>
                          <a:latin typeface="Courier New"/>
                          <a:cs typeface="Courier New"/>
                        </a:rPr>
                        <a:t>NN</a:t>
                      </a:r>
                      <a:r>
                        <a:rPr sz="1800" spc="-20" dirty="0">
                          <a:solidFill>
                            <a:srgbClr val="404040"/>
                          </a:solidFill>
                          <a:latin typeface="Courier New"/>
                          <a:cs typeface="Courier New"/>
                        </a:rPr>
                        <a:t> </a:t>
                      </a:r>
                      <a:r>
                        <a:rPr sz="1800" spc="-10" dirty="0">
                          <a:solidFill>
                            <a:srgbClr val="404040"/>
                          </a:solidFill>
                          <a:latin typeface="Courier New"/>
                          <a:cs typeface="Courier New"/>
                        </a:rPr>
                        <a:t>NNS</a:t>
                      </a:r>
                      <a:r>
                        <a:rPr sz="1800" spc="-25" dirty="0">
                          <a:solidFill>
                            <a:srgbClr val="404040"/>
                          </a:solidFill>
                          <a:latin typeface="Courier New"/>
                          <a:cs typeface="Courier New"/>
                        </a:rPr>
                        <a:t> </a:t>
                      </a:r>
                      <a:r>
                        <a:rPr sz="1800" spc="-10" dirty="0">
                          <a:solidFill>
                            <a:srgbClr val="404040"/>
                          </a:solidFill>
                          <a:latin typeface="Courier New"/>
                          <a:cs typeface="Courier New"/>
                        </a:rPr>
                        <a:t>NN</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r h="273050">
                <a:tc>
                  <a:txBody>
                    <a:bodyPr/>
                    <a:lstStyle/>
                    <a:p>
                      <a:pPr marL="31750">
                        <a:lnSpc>
                          <a:spcPts val="2050"/>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2050"/>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2050"/>
                        </a:lnSpc>
                      </a:pPr>
                      <a:r>
                        <a:rPr sz="1800" spc="-10" dirty="0">
                          <a:solidFill>
                            <a:srgbClr val="404040"/>
                          </a:solidFill>
                          <a:latin typeface="Courier New"/>
                          <a:cs typeface="Courier New"/>
                        </a:rPr>
                        <a:t>DT</a:t>
                      </a:r>
                      <a:endParaRPr sz="1800">
                        <a:latin typeface="Courier New"/>
                        <a:cs typeface="Courier New"/>
                      </a:endParaRPr>
                    </a:p>
                  </a:txBody>
                  <a:tcPr marL="0" marR="0" marT="0" marB="0"/>
                </a:tc>
                <a:tc gridSpan="3">
                  <a:txBody>
                    <a:bodyPr/>
                    <a:lstStyle/>
                    <a:p>
                      <a:pPr marL="67945">
                        <a:lnSpc>
                          <a:spcPts val="2050"/>
                        </a:lnSpc>
                      </a:pP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10" dirty="0">
                          <a:solidFill>
                            <a:srgbClr val="404040"/>
                          </a:solidFill>
                          <a:latin typeface="Courier New"/>
                          <a:cs typeface="Courier New"/>
                        </a:rPr>
                        <a:t>VBG</a:t>
                      </a:r>
                      <a:r>
                        <a:rPr sz="1800" spc="-25" dirty="0">
                          <a:solidFill>
                            <a:srgbClr val="404040"/>
                          </a:solidFill>
                          <a:latin typeface="Courier New"/>
                          <a:cs typeface="Courier New"/>
                        </a:rPr>
                        <a:t> </a:t>
                      </a:r>
                      <a:r>
                        <a:rPr sz="1800" spc="-5" dirty="0">
                          <a:solidFill>
                            <a:srgbClr val="404040"/>
                          </a:solidFill>
                          <a:latin typeface="Courier New"/>
                          <a:cs typeface="Courier New"/>
                        </a:rPr>
                        <a:t>NN</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10" dirty="0">
                          <a:solidFill>
                            <a:srgbClr val="404040"/>
                          </a:solidFill>
                          <a:latin typeface="Courier New"/>
                          <a:cs typeface="Courier New"/>
                        </a:rPr>
                        <a:t>NNP</a:t>
                      </a:r>
                      <a:r>
                        <a:rPr sz="1800" spc="-25" dirty="0">
                          <a:solidFill>
                            <a:srgbClr val="404040"/>
                          </a:solidFill>
                          <a:latin typeface="Courier New"/>
                          <a:cs typeface="Courier New"/>
                        </a:rPr>
                        <a:t> </a:t>
                      </a:r>
                      <a:r>
                        <a:rPr sz="1800" spc="-5" dirty="0">
                          <a:solidFill>
                            <a:srgbClr val="404040"/>
                          </a:solidFill>
                          <a:latin typeface="Courier New"/>
                          <a:cs typeface="Courier New"/>
                        </a:rPr>
                        <a:t>FW</a:t>
                      </a:r>
                      <a:r>
                        <a:rPr sz="1800" spc="-25" dirty="0">
                          <a:solidFill>
                            <a:srgbClr val="404040"/>
                          </a:solidFill>
                          <a:latin typeface="Courier New"/>
                          <a:cs typeface="Courier New"/>
                        </a:rPr>
                        <a:t> </a:t>
                      </a:r>
                      <a:r>
                        <a:rPr sz="1800" spc="-10" dirty="0">
                          <a:solidFill>
                            <a:srgbClr val="404040"/>
                          </a:solidFill>
                          <a:latin typeface="Courier New"/>
                          <a:cs typeface="Courier New"/>
                        </a:rPr>
                        <a:t>NNP</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261937">
                <a:tc>
                  <a:txBody>
                    <a:bodyPr/>
                    <a:lstStyle/>
                    <a:p>
                      <a:pPr marL="31750">
                        <a:lnSpc>
                          <a:spcPts val="1964"/>
                        </a:lnSpc>
                      </a:pPr>
                      <a:r>
                        <a:rPr sz="1800" spc="-10" dirty="0">
                          <a:solidFill>
                            <a:srgbClr val="404040"/>
                          </a:solidFill>
                          <a:latin typeface="Courier New"/>
                          <a:cs typeface="Courier New"/>
                        </a:rPr>
                        <a:t>NP</a:t>
                      </a:r>
                      <a:endParaRPr sz="1800">
                        <a:latin typeface="Courier New"/>
                        <a:cs typeface="Courier New"/>
                      </a:endParaRPr>
                    </a:p>
                  </a:txBody>
                  <a:tcPr marL="0" marR="0" marT="0" marB="0"/>
                </a:tc>
                <a:tc>
                  <a:txBody>
                    <a:bodyPr/>
                    <a:lstStyle/>
                    <a:p>
                      <a:pPr marL="67945">
                        <a:lnSpc>
                          <a:spcPts val="1964"/>
                        </a:lnSpc>
                      </a:pPr>
                      <a:r>
                        <a:rPr sz="1800" dirty="0">
                          <a:solidFill>
                            <a:srgbClr val="404040"/>
                          </a:solidFill>
                          <a:latin typeface="Wingdings"/>
                          <a:cs typeface="Wingdings"/>
                        </a:rPr>
                        <a:t></a:t>
                      </a:r>
                      <a:endParaRPr sz="1800">
                        <a:latin typeface="Wingdings"/>
                        <a:cs typeface="Wingdings"/>
                      </a:endParaRPr>
                    </a:p>
                  </a:txBody>
                  <a:tcPr marL="0" marR="0" marT="0" marB="0"/>
                </a:tc>
                <a:tc>
                  <a:txBody>
                    <a:bodyPr/>
                    <a:lstStyle/>
                    <a:p>
                      <a:pPr marL="67945">
                        <a:lnSpc>
                          <a:spcPts val="1964"/>
                        </a:lnSpc>
                      </a:pPr>
                      <a:r>
                        <a:rPr sz="1800" spc="-10" dirty="0">
                          <a:solidFill>
                            <a:srgbClr val="404040"/>
                          </a:solidFill>
                          <a:latin typeface="Courier New"/>
                          <a:cs typeface="Courier New"/>
                        </a:rPr>
                        <a:t>NP</a:t>
                      </a:r>
                      <a:endParaRPr sz="1800">
                        <a:latin typeface="Courier New"/>
                        <a:cs typeface="Courier New"/>
                      </a:endParaRPr>
                    </a:p>
                  </a:txBody>
                  <a:tcPr marL="0" marR="0" marT="0" marB="0"/>
                </a:tc>
                <a:tc gridSpan="3">
                  <a:txBody>
                    <a:bodyPr/>
                    <a:lstStyle/>
                    <a:p>
                      <a:pPr marL="67945">
                        <a:lnSpc>
                          <a:spcPts val="1964"/>
                        </a:lnSpc>
                      </a:pPr>
                      <a:r>
                        <a:rPr sz="1800" spc="-5" dirty="0">
                          <a:solidFill>
                            <a:srgbClr val="404040"/>
                          </a:solidFill>
                          <a:latin typeface="Courier New"/>
                          <a:cs typeface="Courier New"/>
                        </a:rPr>
                        <a:t>JJ</a:t>
                      </a:r>
                      <a:r>
                        <a:rPr sz="1800" spc="-30" dirty="0">
                          <a:solidFill>
                            <a:srgbClr val="404040"/>
                          </a:solidFill>
                          <a:latin typeface="Courier New"/>
                          <a:cs typeface="Courier New"/>
                        </a:rPr>
                        <a:t> </a:t>
                      </a:r>
                      <a:r>
                        <a:rPr sz="1800" dirty="0">
                          <a:solidFill>
                            <a:srgbClr val="404040"/>
                          </a:solidFill>
                          <a:latin typeface="Courier New"/>
                          <a:cs typeface="Courier New"/>
                        </a:rPr>
                        <a:t>,</a:t>
                      </a:r>
                      <a:r>
                        <a:rPr sz="1800" spc="-25" dirty="0">
                          <a:solidFill>
                            <a:srgbClr val="404040"/>
                          </a:solidFill>
                          <a:latin typeface="Courier New"/>
                          <a:cs typeface="Courier New"/>
                        </a:rPr>
                        <a:t> </a:t>
                      </a:r>
                      <a:r>
                        <a:rPr sz="1800" spc="-5" dirty="0">
                          <a:solidFill>
                            <a:srgbClr val="404040"/>
                          </a:solidFill>
                          <a:latin typeface="Courier New"/>
                          <a:cs typeface="Courier New"/>
                        </a:rPr>
                        <a:t>JJ</a:t>
                      </a:r>
                      <a:r>
                        <a:rPr sz="1800" spc="-25" dirty="0">
                          <a:solidFill>
                            <a:srgbClr val="404040"/>
                          </a:solidFill>
                          <a:latin typeface="Courier New"/>
                          <a:cs typeface="Courier New"/>
                        </a:rPr>
                        <a:t> </a:t>
                      </a:r>
                      <a:r>
                        <a:rPr sz="1800" spc="-5" dirty="0">
                          <a:solidFill>
                            <a:srgbClr val="404040"/>
                          </a:solidFill>
                          <a:latin typeface="Courier New"/>
                          <a:cs typeface="Courier New"/>
                        </a:rPr>
                        <a:t>``</a:t>
                      </a:r>
                      <a:r>
                        <a:rPr sz="1800" spc="-25" dirty="0">
                          <a:solidFill>
                            <a:srgbClr val="404040"/>
                          </a:solidFill>
                          <a:latin typeface="Courier New"/>
                          <a:cs typeface="Courier New"/>
                        </a:rPr>
                        <a:t> </a:t>
                      </a:r>
                      <a:r>
                        <a:rPr sz="1800" spc="-10" dirty="0">
                          <a:solidFill>
                            <a:srgbClr val="404040"/>
                          </a:solidFill>
                          <a:latin typeface="Courier New"/>
                          <a:cs typeface="Courier New"/>
                        </a:rPr>
                        <a:t>SBAR</a:t>
                      </a:r>
                      <a:r>
                        <a:rPr sz="1800" spc="-25" dirty="0">
                          <a:solidFill>
                            <a:srgbClr val="404040"/>
                          </a:solidFill>
                          <a:latin typeface="Courier New"/>
                          <a:cs typeface="Courier New"/>
                        </a:rPr>
                        <a:t> </a:t>
                      </a:r>
                      <a:r>
                        <a:rPr sz="1800" dirty="0">
                          <a:solidFill>
                            <a:srgbClr val="404040"/>
                          </a:solidFill>
                          <a:latin typeface="Courier New"/>
                          <a:cs typeface="Courier New"/>
                        </a:rPr>
                        <a:t>‘</a:t>
                      </a:r>
                      <a:r>
                        <a:rPr sz="1800" spc="-25" dirty="0">
                          <a:solidFill>
                            <a:srgbClr val="404040"/>
                          </a:solidFill>
                          <a:latin typeface="Courier New"/>
                          <a:cs typeface="Courier New"/>
                        </a:rPr>
                        <a:t> </a:t>
                      </a:r>
                      <a:r>
                        <a:rPr sz="1800" dirty="0">
                          <a:solidFill>
                            <a:srgbClr val="404040"/>
                          </a:solidFill>
                          <a:latin typeface="Courier New"/>
                          <a:cs typeface="Courier New"/>
                        </a:rPr>
                        <a:t>‘</a:t>
                      </a:r>
                      <a:r>
                        <a:rPr sz="1800" spc="-25" dirty="0">
                          <a:solidFill>
                            <a:srgbClr val="404040"/>
                          </a:solidFill>
                          <a:latin typeface="Courier New"/>
                          <a:cs typeface="Courier New"/>
                        </a:rPr>
                        <a:t> </a:t>
                      </a:r>
                      <a:r>
                        <a:rPr sz="1800" spc="-10" dirty="0">
                          <a:solidFill>
                            <a:srgbClr val="404040"/>
                          </a:solidFill>
                          <a:latin typeface="Courier New"/>
                          <a:cs typeface="Courier New"/>
                        </a:rPr>
                        <a:t>NNS</a:t>
                      </a:r>
                      <a:endParaRPr sz="18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606290" cy="665480"/>
          </a:xfrm>
          <a:prstGeom prst="rect">
            <a:avLst/>
          </a:prstGeom>
        </p:spPr>
        <p:txBody>
          <a:bodyPr vert="horz" wrap="square" lIns="0" tIns="12700" rIns="0" bIns="0" rtlCol="0">
            <a:spAutoFit/>
          </a:bodyPr>
          <a:lstStyle/>
          <a:p>
            <a:pPr marL="12700">
              <a:lnSpc>
                <a:spcPct val="100000"/>
              </a:lnSpc>
              <a:spcBef>
                <a:spcPts val="100"/>
              </a:spcBef>
            </a:pPr>
            <a:r>
              <a:rPr spc="65" dirty="0"/>
              <a:t>Treebank</a:t>
            </a:r>
            <a:r>
              <a:rPr spc="114" dirty="0"/>
              <a:t> </a:t>
            </a:r>
            <a:r>
              <a:rPr spc="85" dirty="0"/>
              <a:t>Grammars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8</a:t>
            </a:r>
          </a:p>
        </p:txBody>
      </p:sp>
      <p:sp>
        <p:nvSpPr>
          <p:cNvPr id="3" name="object 3"/>
          <p:cNvSpPr txBox="1"/>
          <p:nvPr/>
        </p:nvSpPr>
        <p:spPr>
          <a:xfrm>
            <a:off x="822780" y="1795415"/>
            <a:ext cx="7775575" cy="4466590"/>
          </a:xfrm>
          <a:prstGeom prst="rect">
            <a:avLst/>
          </a:prstGeom>
        </p:spPr>
        <p:txBody>
          <a:bodyPr vert="horz" wrap="square" lIns="0" tIns="104775" rIns="0" bIns="0" rtlCol="0">
            <a:spAutoFit/>
          </a:bodyPr>
          <a:lstStyle/>
          <a:p>
            <a:pPr marL="12700">
              <a:lnSpc>
                <a:spcPct val="100000"/>
              </a:lnSpc>
              <a:spcBef>
                <a:spcPts val="825"/>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could</a:t>
            </a:r>
            <a:r>
              <a:rPr sz="2200" dirty="0">
                <a:solidFill>
                  <a:srgbClr val="595959"/>
                </a:solidFill>
                <a:latin typeface="Times New Roman"/>
                <a:cs typeface="Times New Roman"/>
              </a:rPr>
              <a:t> </a:t>
            </a:r>
            <a:r>
              <a:rPr sz="2200" spc="-5" dirty="0">
                <a:solidFill>
                  <a:srgbClr val="595959"/>
                </a:solidFill>
                <a:latin typeface="Times New Roman"/>
                <a:cs typeface="Times New Roman"/>
              </a:rPr>
              <a:t>read</a:t>
            </a:r>
            <a:r>
              <a:rPr sz="2200" dirty="0">
                <a:solidFill>
                  <a:srgbClr val="595959"/>
                </a:solidFill>
                <a:latin typeface="Times New Roman"/>
                <a:cs typeface="Times New Roman"/>
              </a:rPr>
              <a:t> </a:t>
            </a:r>
            <a:r>
              <a:rPr sz="2200" spc="-15" dirty="0">
                <a:solidFill>
                  <a:srgbClr val="595959"/>
                </a:solidFill>
                <a:latin typeface="Times New Roman"/>
                <a:cs typeface="Times New Roman"/>
              </a:rPr>
              <a:t>off</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grammar</a:t>
            </a:r>
            <a:r>
              <a:rPr sz="2200" dirty="0">
                <a:solidFill>
                  <a:srgbClr val="595959"/>
                </a:solidFill>
                <a:latin typeface="Times New Roman"/>
                <a:cs typeface="Times New Roman"/>
              </a:rPr>
              <a:t> 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treebank</a:t>
            </a:r>
            <a:endParaRPr sz="2200">
              <a:latin typeface="Times New Roman"/>
              <a:cs typeface="Times New Roman"/>
            </a:endParaRPr>
          </a:p>
          <a:p>
            <a:pPr marL="186690" marR="1022985" indent="-137160">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 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rules (local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sub-trees)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occur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annotated corpus.</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They</a:t>
            </a:r>
            <a:r>
              <a:rPr sz="2000" dirty="0">
                <a:solidFill>
                  <a:srgbClr val="595959"/>
                </a:solidFill>
                <a:latin typeface="Times New Roman"/>
                <a:cs typeface="Times New Roman"/>
              </a:rPr>
              <a:t> </a:t>
            </a:r>
            <a:r>
              <a:rPr sz="2000" spc="-5" dirty="0">
                <a:solidFill>
                  <a:srgbClr val="595959"/>
                </a:solidFill>
                <a:latin typeface="Times New Roman"/>
                <a:cs typeface="Times New Roman"/>
              </a:rPr>
              <a:t>tend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avoid</a:t>
            </a:r>
            <a:r>
              <a:rPr sz="2000" dirty="0">
                <a:solidFill>
                  <a:srgbClr val="595959"/>
                </a:solidFill>
                <a:latin typeface="Times New Roman"/>
                <a:cs typeface="Times New Roman"/>
              </a:rPr>
              <a:t> </a:t>
            </a:r>
            <a:r>
              <a:rPr sz="2000" spc="-5" dirty="0">
                <a:solidFill>
                  <a:srgbClr val="595959"/>
                </a:solidFill>
                <a:latin typeface="Times New Roman"/>
                <a:cs typeface="Times New Roman"/>
              </a:rPr>
              <a:t>recursion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 elegance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parsimony).</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That</a:t>
            </a:r>
            <a:r>
              <a:rPr sz="1800" spc="-5" dirty="0">
                <a:solidFill>
                  <a:srgbClr val="595959"/>
                </a:solidFill>
                <a:latin typeface="Times New Roman"/>
                <a:cs typeface="Times New Roman"/>
              </a:rPr>
              <a:t> is,</a:t>
            </a:r>
            <a:r>
              <a:rPr sz="1800" dirty="0">
                <a:solidFill>
                  <a:srgbClr val="595959"/>
                </a:solidFill>
                <a:latin typeface="Times New Roman"/>
                <a:cs typeface="Times New Roman"/>
              </a:rPr>
              <a:t> </a:t>
            </a:r>
            <a:r>
              <a:rPr sz="1800" spc="-5" dirty="0">
                <a:solidFill>
                  <a:srgbClr val="595959"/>
                </a:solidFill>
                <a:latin typeface="Times New Roman"/>
                <a:cs typeface="Times New Roman"/>
              </a:rPr>
              <a:t>they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tend</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flat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redundant.</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Penn</a:t>
            </a:r>
            <a:r>
              <a:rPr sz="1800" spc="-30" dirty="0">
                <a:solidFill>
                  <a:srgbClr val="595959"/>
                </a:solidFill>
                <a:latin typeface="Times New Roman"/>
                <a:cs typeface="Times New Roman"/>
              </a:rPr>
              <a:t> </a:t>
            </a:r>
            <a:r>
              <a:rPr sz="1800" spc="-10" dirty="0">
                <a:solidFill>
                  <a:srgbClr val="595959"/>
                </a:solidFill>
                <a:latin typeface="Times New Roman"/>
                <a:cs typeface="Times New Roman"/>
              </a:rPr>
              <a:t>Treebank</a:t>
            </a:r>
            <a:r>
              <a:rPr sz="1800" dirty="0">
                <a:solidFill>
                  <a:srgbClr val="595959"/>
                </a:solidFill>
                <a:latin typeface="Times New Roman"/>
                <a:cs typeface="Times New Roman"/>
              </a:rPr>
              <a:t> (III) has</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 17,500 </a:t>
            </a:r>
            <a:r>
              <a:rPr sz="1800" spc="-5" dirty="0">
                <a:solidFill>
                  <a:srgbClr val="595959"/>
                </a:solidFill>
                <a:latin typeface="Times New Roman"/>
                <a:cs typeface="Times New Roman"/>
              </a:rPr>
              <a:t>grammar</a:t>
            </a:r>
            <a:r>
              <a:rPr sz="1800" dirty="0">
                <a:solidFill>
                  <a:srgbClr val="595959"/>
                </a:solidFill>
                <a:latin typeface="Times New Roman"/>
                <a:cs typeface="Times New Roman"/>
              </a:rPr>
              <a:t> </a:t>
            </a:r>
            <a:r>
              <a:rPr sz="1800" spc="-5" dirty="0">
                <a:solidFill>
                  <a:srgbClr val="595959"/>
                </a:solidFill>
                <a:latin typeface="Times New Roman"/>
                <a:cs typeface="Times New Roman"/>
              </a:rPr>
              <a:t>rules </a:t>
            </a:r>
            <a:r>
              <a:rPr sz="1800" dirty="0">
                <a:solidFill>
                  <a:srgbClr val="595959"/>
                </a:solidFill>
                <a:latin typeface="Times New Roman"/>
                <a:cs typeface="Times New Roman"/>
              </a:rPr>
              <a:t>under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this definition.</a:t>
            </a:r>
            <a:endParaRPr sz="1800">
              <a:latin typeface="Times New Roman"/>
              <a:cs typeface="Times New Roman"/>
            </a:endParaRPr>
          </a:p>
          <a:p>
            <a:pPr marL="12700" marR="5080">
              <a:lnSpc>
                <a:spcPct val="100400"/>
              </a:lnSpc>
              <a:spcBef>
                <a:spcPts val="630"/>
              </a:spcBef>
            </a:pPr>
            <a:r>
              <a:rPr sz="2200" spc="-5" dirty="0">
                <a:solidFill>
                  <a:srgbClr val="595959"/>
                </a:solidFill>
                <a:latin typeface="Times New Roman"/>
                <a:cs typeface="Times New Roman"/>
              </a:rPr>
              <a:t>But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main use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treebank </a:t>
            </a:r>
            <a:r>
              <a:rPr sz="2200" dirty="0">
                <a:solidFill>
                  <a:srgbClr val="595959"/>
                </a:solidFill>
                <a:latin typeface="Times New Roman"/>
                <a:cs typeface="Times New Roman"/>
              </a:rPr>
              <a:t>is to provide the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 </a:t>
            </a:r>
            <a:r>
              <a:rPr sz="2200" dirty="0">
                <a:solidFill>
                  <a:srgbClr val="595959"/>
                </a:solidFill>
                <a:latin typeface="Times New Roman"/>
                <a:cs typeface="Times New Roman"/>
              </a:rPr>
              <a:t>inform the</a:t>
            </a:r>
            <a:r>
              <a:rPr sz="2200" spc="-5" dirty="0">
                <a:solidFill>
                  <a:srgbClr val="595959"/>
                </a:solidFill>
                <a:latin typeface="Times New Roman"/>
                <a:cs typeface="Times New Roman"/>
              </a:rPr>
              <a:t> statistical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parsers,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grammar</a:t>
            </a:r>
            <a:r>
              <a:rPr sz="2200" dirty="0">
                <a:solidFill>
                  <a:srgbClr val="595959"/>
                </a:solidFill>
                <a:latin typeface="Times New Roman"/>
                <a:cs typeface="Times New Roman"/>
              </a:rPr>
              <a:t> </a:t>
            </a:r>
            <a:r>
              <a:rPr sz="2200" spc="-5" dirty="0">
                <a:solidFill>
                  <a:srgbClr val="595959"/>
                </a:solidFill>
                <a:latin typeface="Times New Roman"/>
                <a:cs typeface="Times New Roman"/>
              </a:rPr>
              <a:t>does </a:t>
            </a:r>
            <a:r>
              <a:rPr sz="2200" dirty="0">
                <a:solidFill>
                  <a:srgbClr val="595959"/>
                </a:solidFill>
                <a:latin typeface="Times New Roman"/>
                <a:cs typeface="Times New Roman"/>
              </a:rPr>
              <a:t>not </a:t>
            </a:r>
            <a:r>
              <a:rPr sz="2200" spc="-5" dirty="0">
                <a:solidFill>
                  <a:srgbClr val="595959"/>
                </a:solidFill>
                <a:latin typeface="Times New Roman"/>
                <a:cs typeface="Times New Roman"/>
              </a:rPr>
              <a:t>actually</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be</a:t>
            </a:r>
            <a:r>
              <a:rPr sz="2200" spc="-5" dirty="0">
                <a:solidFill>
                  <a:srgbClr val="595959"/>
                </a:solidFill>
                <a:latin typeface="Times New Roman"/>
                <a:cs typeface="Times New Roman"/>
              </a:rPr>
              <a:t> generated.</a:t>
            </a:r>
            <a:endParaRPr sz="2200">
              <a:latin typeface="Times New Roman"/>
              <a:cs typeface="Times New Roman"/>
            </a:endParaRPr>
          </a:p>
          <a:p>
            <a:pPr marL="12700" marR="428625">
              <a:lnSpc>
                <a:spcPts val="2600"/>
              </a:lnSpc>
              <a:spcBef>
                <a:spcPts val="68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grammar hovers behind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treebank; </a:t>
            </a:r>
            <a:r>
              <a:rPr sz="2200" dirty="0">
                <a:solidFill>
                  <a:srgbClr val="595959"/>
                </a:solidFill>
                <a:latin typeface="Times New Roman"/>
                <a:cs typeface="Times New Roman"/>
              </a:rPr>
              <a:t>it is in the minds of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human</a:t>
            </a:r>
            <a:r>
              <a:rPr sz="2200" dirty="0">
                <a:solidFill>
                  <a:srgbClr val="595959"/>
                </a:solidFill>
                <a:latin typeface="Times New Roman"/>
                <a:cs typeface="Times New Roman"/>
              </a:rPr>
              <a:t> </a:t>
            </a:r>
            <a:r>
              <a:rPr sz="2200" spc="-5" dirty="0">
                <a:solidFill>
                  <a:srgbClr val="595959"/>
                </a:solidFill>
                <a:latin typeface="Times New Roman"/>
                <a:cs typeface="Times New Roman"/>
              </a:rPr>
              <a:t>annotators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annotation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manual!).</a:t>
            </a:r>
            <a:endParaRPr sz="2200">
              <a:latin typeface="Times New Roman"/>
              <a:cs typeface="Times New Roman"/>
            </a:endParaRPr>
          </a:p>
          <a:p>
            <a:pPr marL="49530">
              <a:lnSpc>
                <a:spcPct val="100000"/>
              </a:lnSpc>
              <a:spcBef>
                <a:spcPts val="580"/>
              </a:spcBef>
            </a:pPr>
            <a:r>
              <a:rPr sz="2200" spc="-15" dirty="0">
                <a:solidFill>
                  <a:srgbClr val="002060"/>
                </a:solidFill>
                <a:latin typeface="Impact"/>
                <a:cs typeface="Impact"/>
              </a:rPr>
              <a:t>­</a:t>
            </a:r>
            <a:r>
              <a:rPr sz="2200" spc="55" dirty="0">
                <a:solidFill>
                  <a:srgbClr val="002060"/>
                </a:solidFill>
                <a:latin typeface="Impact"/>
                <a:cs typeface="Impact"/>
              </a:rPr>
              <a:t> </a:t>
            </a:r>
            <a:r>
              <a:rPr sz="2200" b="1" spc="-5" dirty="0">
                <a:solidFill>
                  <a:srgbClr val="595959"/>
                </a:solidFill>
                <a:latin typeface="Times New Roman"/>
                <a:cs typeface="Times New Roman"/>
              </a:rPr>
              <a:t>If</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we </a:t>
            </a:r>
            <a:r>
              <a:rPr sz="2200" b="1" dirty="0">
                <a:solidFill>
                  <a:srgbClr val="595959"/>
                </a:solidFill>
                <a:latin typeface="Times New Roman"/>
                <a:cs typeface="Times New Roman"/>
              </a:rPr>
              <a:t>have a </a:t>
            </a:r>
            <a:r>
              <a:rPr sz="2200" b="1" spc="-10" dirty="0">
                <a:solidFill>
                  <a:srgbClr val="595959"/>
                </a:solidFill>
                <a:latin typeface="Times New Roman"/>
                <a:cs typeface="Times New Roman"/>
              </a:rPr>
              <a:t>treebank,</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we </a:t>
            </a:r>
            <a:r>
              <a:rPr sz="2200" b="1" dirty="0">
                <a:solidFill>
                  <a:srgbClr val="595959"/>
                </a:solidFill>
                <a:latin typeface="Times New Roman"/>
                <a:cs typeface="Times New Roman"/>
              </a:rPr>
              <a:t>don’t</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need</a:t>
            </a:r>
            <a:r>
              <a:rPr sz="2200" b="1" dirty="0">
                <a:solidFill>
                  <a:srgbClr val="595959"/>
                </a:solidFill>
                <a:latin typeface="Times New Roman"/>
                <a:cs typeface="Times New Roman"/>
              </a:rPr>
              <a:t> to </a:t>
            </a:r>
            <a:r>
              <a:rPr sz="2200" b="1" spc="-5" dirty="0">
                <a:solidFill>
                  <a:srgbClr val="595959"/>
                </a:solidFill>
                <a:latin typeface="Times New Roman"/>
                <a:cs typeface="Times New Roman"/>
              </a:rPr>
              <a:t>write down</a:t>
            </a:r>
            <a:r>
              <a:rPr sz="2200" b="1" spc="5" dirty="0">
                <a:solidFill>
                  <a:srgbClr val="595959"/>
                </a:solidFill>
                <a:latin typeface="Times New Roman"/>
                <a:cs typeface="Times New Roman"/>
              </a:rPr>
              <a:t> </a:t>
            </a:r>
            <a:r>
              <a:rPr sz="2200" b="1" dirty="0">
                <a:solidFill>
                  <a:srgbClr val="595959"/>
                </a:solidFill>
                <a:latin typeface="Times New Roman"/>
                <a:cs typeface="Times New Roman"/>
              </a:rPr>
              <a:t>a </a:t>
            </a:r>
            <a:r>
              <a:rPr sz="2200" b="1" spc="-30" dirty="0">
                <a:solidFill>
                  <a:srgbClr val="595959"/>
                </a:solidFill>
                <a:latin typeface="Times New Roman"/>
                <a:cs typeface="Times New Roman"/>
              </a:rPr>
              <a:t>grammar.</a:t>
            </a:r>
            <a:endParaRPr sz="22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69427" y="5026177"/>
            <a:ext cx="4321175" cy="1300480"/>
          </a:xfrm>
          <a:prstGeom prst="rect">
            <a:avLst/>
          </a:prstGeom>
        </p:spPr>
        <p:txBody>
          <a:bodyPr vert="horz" wrap="square" lIns="0" tIns="30480" rIns="0" bIns="0" rtlCol="0">
            <a:spAutoFit/>
          </a:bodyPr>
          <a:lstStyle/>
          <a:p>
            <a:pPr marL="12700" marR="5080" indent="2346325">
              <a:lnSpc>
                <a:spcPts val="5000"/>
              </a:lnSpc>
              <a:spcBef>
                <a:spcPts val="240"/>
              </a:spcBef>
            </a:pPr>
            <a:r>
              <a:rPr sz="4200" spc="170" dirty="0">
                <a:solidFill>
                  <a:srgbClr val="EE5612"/>
                </a:solidFill>
                <a:latin typeface="Times New Roman"/>
                <a:cs typeface="Times New Roman"/>
              </a:rPr>
              <a:t>Parsing: </a:t>
            </a:r>
            <a:r>
              <a:rPr sz="4200" spc="-1035" dirty="0">
                <a:solidFill>
                  <a:srgbClr val="EE5612"/>
                </a:solidFill>
                <a:latin typeface="Times New Roman"/>
                <a:cs typeface="Times New Roman"/>
              </a:rPr>
              <a:t> </a:t>
            </a:r>
            <a:r>
              <a:rPr sz="4200" spc="175" dirty="0">
                <a:solidFill>
                  <a:srgbClr val="EE5612"/>
                </a:solidFill>
                <a:latin typeface="Times New Roman"/>
                <a:cs typeface="Times New Roman"/>
              </a:rPr>
              <a:t>Probabilistic</a:t>
            </a:r>
            <a:r>
              <a:rPr sz="4200" spc="360" dirty="0">
                <a:solidFill>
                  <a:srgbClr val="EE5612"/>
                </a:solidFill>
                <a:latin typeface="Times New Roman"/>
                <a:cs typeface="Times New Roman"/>
              </a:rPr>
              <a:t> </a:t>
            </a:r>
            <a:r>
              <a:rPr sz="4200" spc="195" dirty="0">
                <a:solidFill>
                  <a:srgbClr val="EE5612"/>
                </a:solidFill>
                <a:latin typeface="Times New Roman"/>
                <a:cs typeface="Times New Roman"/>
              </a:rPr>
              <a:t>CFG</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906520" cy="665480"/>
          </a:xfrm>
          <a:prstGeom prst="rect">
            <a:avLst/>
          </a:prstGeom>
        </p:spPr>
        <p:txBody>
          <a:bodyPr vert="horz" wrap="square" lIns="0" tIns="12700" rIns="0" bIns="0" rtlCol="0">
            <a:spAutoFit/>
          </a:bodyPr>
          <a:lstStyle/>
          <a:p>
            <a:pPr marL="12700">
              <a:lnSpc>
                <a:spcPct val="100000"/>
              </a:lnSpc>
              <a:spcBef>
                <a:spcPts val="100"/>
              </a:spcBef>
            </a:pPr>
            <a:r>
              <a:rPr spc="80" dirty="0"/>
              <a:t>Formal</a:t>
            </a:r>
            <a:r>
              <a:rPr spc="110" dirty="0"/>
              <a:t> </a:t>
            </a:r>
            <a:r>
              <a:rPr spc="80" dirty="0"/>
              <a:t>Grammar</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7</a:t>
            </a:fld>
            <a:endParaRPr dirty="0"/>
          </a:p>
        </p:txBody>
      </p:sp>
      <p:sp>
        <p:nvSpPr>
          <p:cNvPr id="3" name="object 3"/>
          <p:cNvSpPr txBox="1"/>
          <p:nvPr/>
        </p:nvSpPr>
        <p:spPr>
          <a:xfrm>
            <a:off x="839082" y="1878527"/>
            <a:ext cx="7128509" cy="4287520"/>
          </a:xfrm>
          <a:prstGeom prst="rect">
            <a:avLst/>
          </a:prstGeom>
        </p:spPr>
        <p:txBody>
          <a:bodyPr vert="horz" wrap="square" lIns="0" tIns="12700" rIns="0" bIns="0" rtlCol="0">
            <a:spAutoFit/>
          </a:bodyPr>
          <a:lstStyle/>
          <a:p>
            <a:pPr marL="12700" marR="335915">
              <a:lnSpc>
                <a:spcPct val="100000"/>
              </a:lnSpc>
              <a:spcBef>
                <a:spcPts val="100"/>
              </a:spcBef>
            </a:pPr>
            <a:r>
              <a:rPr sz="2000" spc="-5" dirty="0">
                <a:solidFill>
                  <a:srgbClr val="595959"/>
                </a:solidFill>
                <a:latin typeface="Times New Roman"/>
                <a:cs typeface="Times New Roman"/>
              </a:rPr>
              <a:t>Rules that embody generalizations that hold for the symbols and </a:t>
            </a:r>
            <a:r>
              <a:rPr sz="2000" dirty="0">
                <a:solidFill>
                  <a:srgbClr val="595959"/>
                </a:solidFill>
                <a:latin typeface="Times New Roman"/>
                <a:cs typeface="Times New Roman"/>
              </a:rPr>
              <a:t> </a:t>
            </a:r>
            <a:r>
              <a:rPr sz="2000" spc="-5" dirty="0">
                <a:solidFill>
                  <a:srgbClr val="595959"/>
                </a:solidFill>
                <a:latin typeface="Times New Roman"/>
                <a:cs typeface="Times New Roman"/>
              </a:rPr>
              <a:t>combinations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symbols in </a:t>
            </a:r>
            <a:r>
              <a:rPr sz="2000" dirty="0">
                <a:solidFill>
                  <a:srgbClr val="595959"/>
                </a:solidFill>
                <a:latin typeface="Times New Roman"/>
                <a:cs typeface="Times New Roman"/>
              </a:rPr>
              <a:t>a </a:t>
            </a:r>
            <a:r>
              <a:rPr sz="2000" spc="-5" dirty="0">
                <a:solidFill>
                  <a:srgbClr val="595959"/>
                </a:solidFill>
                <a:latin typeface="Times New Roman"/>
                <a:cs typeface="Times New Roman"/>
              </a:rPr>
              <a:t>language for constructing acceptable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sentences</a:t>
            </a:r>
            <a:endParaRPr sz="2000">
              <a:latin typeface="Times New Roman"/>
              <a:cs typeface="Times New Roman"/>
            </a:endParaRPr>
          </a:p>
          <a:p>
            <a:pPr marL="186690" marR="190500" indent="-137160">
              <a:lnSpc>
                <a:spcPct val="101899"/>
              </a:lnSpc>
              <a:spcBef>
                <a:spcPts val="55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Grammar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most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closely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identified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syntax</a:t>
            </a:r>
            <a:r>
              <a:rPr sz="1800" spc="5" dirty="0">
                <a:solidFill>
                  <a:srgbClr val="595959"/>
                </a:solidFill>
                <a:latin typeface="Times New Roman"/>
                <a:cs typeface="Times New Roman"/>
              </a:rPr>
              <a:t> </a:t>
            </a:r>
            <a:r>
              <a:rPr sz="1800" dirty="0">
                <a:solidFill>
                  <a:srgbClr val="595959"/>
                </a:solidFill>
                <a:latin typeface="Times New Roman"/>
                <a:cs typeface="Times New Roman"/>
              </a:rPr>
              <a:t>but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contain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elements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all levels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language</a:t>
            </a:r>
            <a:endParaRPr sz="1800">
              <a:latin typeface="Times New Roman"/>
              <a:cs typeface="Times New Roman"/>
            </a:endParaRPr>
          </a:p>
          <a:p>
            <a:pPr marL="12700">
              <a:lnSpc>
                <a:spcPct val="100000"/>
              </a:lnSpc>
              <a:spcBef>
                <a:spcPts val="640"/>
              </a:spcBef>
            </a:pPr>
            <a:r>
              <a:rPr sz="2000" spc="-5" dirty="0">
                <a:solidFill>
                  <a:srgbClr val="595959"/>
                </a:solidFill>
                <a:latin typeface="Times New Roman"/>
                <a:cs typeface="Times New Roman"/>
              </a:rPr>
              <a:t>Theoretical</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linguists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use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a:p>
            <a:pPr marL="48895">
              <a:lnSpc>
                <a:spcPct val="100000"/>
              </a:lnSpc>
              <a:spcBef>
                <a:spcPts val="60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65" dirty="0">
                <a:solidFill>
                  <a:srgbClr val="595959"/>
                </a:solidFill>
                <a:latin typeface="Times New Roman"/>
                <a:cs typeface="Times New Roman"/>
              </a:rPr>
              <a:t>To</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indicate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which</a:t>
            </a:r>
            <a:r>
              <a:rPr sz="1800" spc="10" dirty="0">
                <a:solidFill>
                  <a:srgbClr val="595959"/>
                </a:solidFill>
                <a:latin typeface="Times New Roman"/>
                <a:cs typeface="Times New Roman"/>
              </a:rPr>
              <a:t> </a:t>
            </a:r>
            <a:r>
              <a:rPr sz="1800" dirty="0">
                <a:solidFill>
                  <a:srgbClr val="595959"/>
                </a:solidFill>
                <a:latin typeface="Times New Roman"/>
                <a:cs typeface="Times New Roman"/>
              </a:rPr>
              <a:t>are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well-formed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sentences,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defining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t>
            </a:r>
            <a:r>
              <a:rPr sz="1800" spc="-5" dirty="0">
                <a:solidFill>
                  <a:srgbClr val="595959"/>
                </a:solidFill>
                <a:latin typeface="Times New Roman"/>
                <a:cs typeface="Times New Roman"/>
              </a:rPr>
              <a:t>language</a:t>
            </a:r>
            <a:endParaRPr sz="1800">
              <a:latin typeface="Times New Roman"/>
              <a:cs typeface="Times New Roman"/>
            </a:endParaRPr>
          </a:p>
          <a:p>
            <a:pPr marL="186690" marR="831850" indent="-137160">
              <a:lnSpc>
                <a:spcPct val="101899"/>
              </a:lnSpc>
              <a:spcBef>
                <a:spcPts val="500"/>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Deep</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structure:</a:t>
            </a:r>
            <a:r>
              <a:rPr sz="1800" spc="10" dirty="0">
                <a:solidFill>
                  <a:srgbClr val="595959"/>
                </a:solidFill>
                <a:latin typeface="Times New Roman"/>
                <a:cs typeface="Times New Roman"/>
              </a:rPr>
              <a:t> </a:t>
            </a:r>
            <a:r>
              <a:rPr sz="1800" dirty="0">
                <a:solidFill>
                  <a:srgbClr val="595959"/>
                </a:solidFill>
                <a:latin typeface="Times New Roman"/>
                <a:cs typeface="Times New Roman"/>
              </a:rPr>
              <a:t>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ideal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speaker’s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internalized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ability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create</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understand all sentences</a:t>
            </a:r>
            <a:endParaRPr sz="1800">
              <a:latin typeface="Times New Roman"/>
              <a:cs typeface="Times New Roman"/>
            </a:endParaRPr>
          </a:p>
          <a:p>
            <a:pPr marL="12700">
              <a:lnSpc>
                <a:spcPct val="100000"/>
              </a:lnSpc>
              <a:spcBef>
                <a:spcPts val="540"/>
              </a:spcBef>
            </a:pPr>
            <a:r>
              <a:rPr sz="2000" spc="-5" dirty="0">
                <a:solidFill>
                  <a:srgbClr val="595959"/>
                </a:solidFill>
                <a:latin typeface="Times New Roman"/>
                <a:cs typeface="Times New Roman"/>
              </a:rPr>
              <a:t>Applied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10" dirty="0">
                <a:solidFill>
                  <a:srgbClr val="595959"/>
                </a:solidFill>
                <a:latin typeface="Times New Roman"/>
                <a:cs typeface="Times New Roman"/>
              </a:rPr>
              <a:t> </a:t>
            </a:r>
            <a:r>
              <a:rPr sz="2000" dirty="0">
                <a:solidFill>
                  <a:srgbClr val="595959"/>
                </a:solidFill>
                <a:latin typeface="Times New Roman"/>
                <a:cs typeface="Times New Roman"/>
              </a:rPr>
              <a:t>NLP</a:t>
            </a:r>
            <a:endParaRPr sz="2000">
              <a:latin typeface="Times New Roman"/>
              <a:cs typeface="Times New Roman"/>
            </a:endParaRPr>
          </a:p>
          <a:p>
            <a:pPr marL="48895">
              <a:lnSpc>
                <a:spcPct val="100000"/>
              </a:lnSpc>
              <a:spcBef>
                <a:spcPts val="6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6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assign</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structural</a:t>
            </a:r>
            <a:r>
              <a:rPr sz="1800" dirty="0">
                <a:solidFill>
                  <a:srgbClr val="595959"/>
                </a:solidFill>
                <a:latin typeface="Times New Roman"/>
                <a:cs typeface="Times New Roman"/>
              </a:rPr>
              <a:t> </a:t>
            </a:r>
            <a:r>
              <a:rPr sz="1800" spc="-5" dirty="0">
                <a:solidFill>
                  <a:srgbClr val="595959"/>
                </a:solidFill>
                <a:latin typeface="Times New Roman"/>
                <a:cs typeface="Times New Roman"/>
              </a:rPr>
              <a:t>description</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pieces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text</a:t>
            </a:r>
            <a:endParaRPr sz="1800">
              <a:latin typeface="Times New Roman"/>
              <a:cs typeface="Times New Roman"/>
            </a:endParaRPr>
          </a:p>
          <a:p>
            <a:pPr marL="186690" marR="5080" indent="-137160">
              <a:lnSpc>
                <a:spcPct val="101899"/>
              </a:lnSpc>
              <a:spcBef>
                <a:spcPts val="60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20" dirty="0">
                <a:solidFill>
                  <a:srgbClr val="595959"/>
                </a:solidFill>
                <a:latin typeface="Times New Roman"/>
                <a:cs typeface="Times New Roman"/>
              </a:rPr>
              <a:t>Typically</a:t>
            </a:r>
            <a:r>
              <a:rPr sz="1800" spc="10" dirty="0">
                <a:solidFill>
                  <a:srgbClr val="595959"/>
                </a:solidFill>
                <a:latin typeface="Times New Roman"/>
                <a:cs typeface="Times New Roman"/>
              </a:rPr>
              <a:t> </a:t>
            </a:r>
            <a:r>
              <a:rPr sz="1800" dirty="0">
                <a:solidFill>
                  <a:srgbClr val="595959"/>
                </a:solidFill>
                <a:latin typeface="Times New Roman"/>
                <a:cs typeface="Times New Roman"/>
              </a:rPr>
              <a:t>not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consciously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modeled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after</a:t>
            </a:r>
            <a:r>
              <a:rPr sz="1800" spc="10" dirty="0">
                <a:solidFill>
                  <a:srgbClr val="595959"/>
                </a:solidFill>
                <a:latin typeface="Times New Roman"/>
                <a:cs typeface="Times New Roman"/>
              </a:rPr>
              <a:t> </a:t>
            </a:r>
            <a:r>
              <a:rPr sz="1800" dirty="0">
                <a:solidFill>
                  <a:srgbClr val="595959"/>
                </a:solidFill>
                <a:latin typeface="Times New Roman"/>
                <a:cs typeface="Times New Roman"/>
              </a:rPr>
              <a:t>any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particular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linguistic</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theory,</a:t>
            </a:r>
            <a:r>
              <a:rPr sz="1800" spc="10" dirty="0">
                <a:solidFill>
                  <a:srgbClr val="595959"/>
                </a:solidFill>
                <a:latin typeface="Times New Roman"/>
                <a:cs typeface="Times New Roman"/>
              </a:rPr>
              <a:t> </a:t>
            </a:r>
            <a:r>
              <a:rPr sz="1800" dirty="0">
                <a:solidFill>
                  <a:srgbClr val="595959"/>
                </a:solidFill>
                <a:latin typeface="Times New Roman"/>
                <a:cs typeface="Times New Roman"/>
              </a:rPr>
              <a:t>but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based </a:t>
            </a:r>
            <a:r>
              <a:rPr sz="1800" dirty="0">
                <a:solidFill>
                  <a:srgbClr val="595959"/>
                </a:solidFill>
                <a:latin typeface="Times New Roman"/>
                <a:cs typeface="Times New Roman"/>
              </a:rPr>
              <a:t>on </a:t>
            </a:r>
            <a:r>
              <a:rPr sz="1800" spc="-5" dirty="0">
                <a:solidFill>
                  <a:srgbClr val="595959"/>
                </a:solidFill>
                <a:latin typeface="Times New Roman"/>
                <a:cs typeface="Times New Roman"/>
              </a:rPr>
              <a:t>actual use</a:t>
            </a:r>
            <a:r>
              <a:rPr sz="1800" dirty="0">
                <a:solidFill>
                  <a:srgbClr val="595959"/>
                </a:solidFill>
                <a:latin typeface="Times New Roman"/>
                <a:cs typeface="Times New Roman"/>
              </a:rPr>
              <a:t> of </a:t>
            </a:r>
            <a:r>
              <a:rPr sz="1800" spc="-5" dirty="0">
                <a:solidFill>
                  <a:srgbClr val="595959"/>
                </a:solidFill>
                <a:latin typeface="Times New Roman"/>
                <a:cs typeface="Times New Roman"/>
              </a:rPr>
              <a:t>language</a:t>
            </a:r>
            <a:endParaRPr sz="18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476875" cy="1300480"/>
          </a:xfrm>
          <a:prstGeom prst="rect">
            <a:avLst/>
          </a:prstGeom>
        </p:spPr>
        <p:txBody>
          <a:bodyPr vert="horz" wrap="square" lIns="0" tIns="12700" rIns="0" bIns="0" rtlCol="0">
            <a:spAutoFit/>
          </a:bodyPr>
          <a:lstStyle/>
          <a:p>
            <a:pPr marL="12700">
              <a:lnSpc>
                <a:spcPts val="5020"/>
              </a:lnSpc>
              <a:spcBef>
                <a:spcPts val="100"/>
              </a:spcBef>
            </a:pPr>
            <a:r>
              <a:rPr spc="85" dirty="0"/>
              <a:t>Probabilistic</a:t>
            </a:r>
          </a:p>
          <a:p>
            <a:pPr marL="12700">
              <a:lnSpc>
                <a:spcPts val="5020"/>
              </a:lnSpc>
            </a:pPr>
            <a:r>
              <a:rPr spc="85" dirty="0"/>
              <a:t>Context-Free</a:t>
            </a:r>
            <a:r>
              <a:rPr spc="135" dirty="0"/>
              <a:t> </a:t>
            </a:r>
            <a:r>
              <a:rPr spc="85" dirty="0"/>
              <a:t>Grammars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822780" y="2096968"/>
            <a:ext cx="7419975" cy="15367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By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way</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introduction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statistical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parsers,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first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introduce</a:t>
            </a:r>
            <a:r>
              <a:rPr sz="2200" dirty="0">
                <a:solidFill>
                  <a:srgbClr val="595959"/>
                </a:solidFill>
                <a:latin typeface="Times New Roman"/>
                <a:cs typeface="Times New Roman"/>
              </a:rPr>
              <a:t>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idea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associating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rewrite rules.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Attach</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grammar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rules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expansions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given</a:t>
            </a:r>
            <a:r>
              <a:rPr sz="2000" dirty="0">
                <a:solidFill>
                  <a:srgbClr val="595959"/>
                </a:solidFill>
                <a:latin typeface="Times New Roman"/>
                <a:cs typeface="Times New Roman"/>
              </a:rPr>
              <a:t> </a:t>
            </a:r>
            <a:r>
              <a:rPr sz="2000" spc="-5" dirty="0">
                <a:solidFill>
                  <a:srgbClr val="595959"/>
                </a:solidFill>
                <a:latin typeface="Times New Roman"/>
                <a:cs typeface="Times New Roman"/>
              </a:rPr>
              <a:t>non-terminal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sum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1</a:t>
            </a:r>
            <a:endParaRPr sz="2000">
              <a:latin typeface="Times New Roman"/>
              <a:cs typeface="Times New Roman"/>
            </a:endParaRPr>
          </a:p>
        </p:txBody>
      </p:sp>
      <p:graphicFrame>
        <p:nvGraphicFramePr>
          <p:cNvPr id="4" name="object 4"/>
          <p:cNvGraphicFramePr>
            <a:graphicFrameLocks noGrp="1"/>
          </p:cNvGraphicFramePr>
          <p:nvPr/>
        </p:nvGraphicFramePr>
        <p:xfrm>
          <a:off x="1626691" y="3778391"/>
          <a:ext cx="3155950" cy="1186180"/>
        </p:xfrm>
        <a:graphic>
          <a:graphicData uri="http://schemas.openxmlformats.org/drawingml/2006/table">
            <a:tbl>
              <a:tblPr firstRow="1" bandRow="1">
                <a:tableStyleId>{2D5ABB26-0587-4C30-8999-92F81FD0307C}</a:tableStyleId>
              </a:tblPr>
              <a:tblGrid>
                <a:gridCol w="2432050">
                  <a:extLst>
                    <a:ext uri="{9D8B030D-6E8A-4147-A177-3AD203B41FA5}">
                      <a16:colId xmlns:a16="http://schemas.microsoft.com/office/drawing/2014/main" val="20000"/>
                    </a:ext>
                  </a:extLst>
                </a:gridCol>
                <a:gridCol w="723264">
                  <a:extLst>
                    <a:ext uri="{9D8B030D-6E8A-4147-A177-3AD203B41FA5}">
                      <a16:colId xmlns:a16="http://schemas.microsoft.com/office/drawing/2014/main" val="20001"/>
                    </a:ext>
                  </a:extLst>
                </a:gridCol>
              </a:tblGrid>
              <a:tr h="370606">
                <a:tc>
                  <a:txBody>
                    <a:bodyPr/>
                    <a:lstStyle/>
                    <a:p>
                      <a:pPr marL="31750">
                        <a:lnSpc>
                          <a:spcPts val="2400"/>
                        </a:lnSpc>
                      </a:pPr>
                      <a:r>
                        <a:rPr sz="2200" spc="-5" dirty="0">
                          <a:solidFill>
                            <a:srgbClr val="595959"/>
                          </a:solidFill>
                          <a:latin typeface="Times New Roman"/>
                          <a:cs typeface="Times New Roman"/>
                        </a:rPr>
                        <a:t>VP</a:t>
                      </a:r>
                      <a:r>
                        <a:rPr sz="2200" spc="-100" dirty="0">
                          <a:solidFill>
                            <a:srgbClr val="595959"/>
                          </a:solidFill>
                          <a:latin typeface="Times New Roman"/>
                          <a:cs typeface="Times New Roman"/>
                        </a:rPr>
                        <a:t> </a:t>
                      </a:r>
                      <a:r>
                        <a:rPr sz="2200" dirty="0">
                          <a:solidFill>
                            <a:srgbClr val="595959"/>
                          </a:solidFill>
                          <a:latin typeface="Times New Roman"/>
                          <a:cs typeface="Times New Roman"/>
                        </a:rPr>
                        <a:t>-&gt;</a:t>
                      </a:r>
                      <a:r>
                        <a:rPr sz="2200" spc="-55" dirty="0">
                          <a:solidFill>
                            <a:srgbClr val="595959"/>
                          </a:solidFill>
                          <a:latin typeface="Times New Roman"/>
                          <a:cs typeface="Times New Roman"/>
                        </a:rPr>
                        <a:t> </a:t>
                      </a:r>
                      <a:r>
                        <a:rPr sz="2200" spc="-65" dirty="0">
                          <a:solidFill>
                            <a:srgbClr val="595959"/>
                          </a:solidFill>
                          <a:latin typeface="Times New Roman"/>
                          <a:cs typeface="Times New Roman"/>
                        </a:rPr>
                        <a:t>Verb</a:t>
                      </a:r>
                      <a:endParaRPr sz="2200">
                        <a:latin typeface="Times New Roman"/>
                        <a:cs typeface="Times New Roman"/>
                      </a:endParaRPr>
                    </a:p>
                  </a:txBody>
                  <a:tcPr marL="0" marR="0" marT="0" marB="0"/>
                </a:tc>
                <a:tc>
                  <a:txBody>
                    <a:bodyPr/>
                    <a:lstStyle/>
                    <a:p>
                      <a:pPr marR="24130" algn="r">
                        <a:lnSpc>
                          <a:spcPts val="2400"/>
                        </a:lnSpc>
                      </a:pPr>
                      <a:r>
                        <a:rPr sz="2200" dirty="0">
                          <a:solidFill>
                            <a:srgbClr val="595959"/>
                          </a:solidFill>
                          <a:latin typeface="Times New Roman"/>
                          <a:cs typeface="Times New Roman"/>
                        </a:rPr>
                        <a:t>.55</a:t>
                      </a:r>
                      <a:endParaRPr sz="2200">
                        <a:latin typeface="Times New Roman"/>
                        <a:cs typeface="Times New Roman"/>
                      </a:endParaRPr>
                    </a:p>
                  </a:txBody>
                  <a:tcPr marL="0" marR="0" marT="0" marB="0"/>
                </a:tc>
                <a:extLst>
                  <a:ext uri="{0D108BD9-81ED-4DB2-BD59-A6C34878D82A}">
                    <a16:rowId xmlns:a16="http://schemas.microsoft.com/office/drawing/2014/main" val="10000"/>
                  </a:ext>
                </a:extLst>
              </a:tr>
              <a:tr h="438150">
                <a:tc>
                  <a:txBody>
                    <a:bodyPr/>
                    <a:lstStyle/>
                    <a:p>
                      <a:pPr marL="31750">
                        <a:lnSpc>
                          <a:spcPct val="100000"/>
                        </a:lnSpc>
                        <a:spcBef>
                          <a:spcPts val="240"/>
                        </a:spcBef>
                      </a:pPr>
                      <a:r>
                        <a:rPr sz="2200" spc="-5" dirty="0">
                          <a:solidFill>
                            <a:srgbClr val="595959"/>
                          </a:solidFill>
                          <a:latin typeface="Times New Roman"/>
                          <a:cs typeface="Times New Roman"/>
                        </a:rPr>
                        <a:t>VP</a:t>
                      </a:r>
                      <a:r>
                        <a:rPr sz="2200" spc="-95" dirty="0">
                          <a:solidFill>
                            <a:srgbClr val="595959"/>
                          </a:solidFill>
                          <a:latin typeface="Times New Roman"/>
                          <a:cs typeface="Times New Roman"/>
                        </a:rPr>
                        <a:t> </a:t>
                      </a:r>
                      <a:r>
                        <a:rPr sz="2200" dirty="0">
                          <a:solidFill>
                            <a:srgbClr val="595959"/>
                          </a:solidFill>
                          <a:latin typeface="Times New Roman"/>
                          <a:cs typeface="Times New Roman"/>
                        </a:rPr>
                        <a:t>-&gt;</a:t>
                      </a:r>
                      <a:r>
                        <a:rPr sz="2200" spc="-60" dirty="0">
                          <a:solidFill>
                            <a:srgbClr val="595959"/>
                          </a:solidFill>
                          <a:latin typeface="Times New Roman"/>
                          <a:cs typeface="Times New Roman"/>
                        </a:rPr>
                        <a:t> </a:t>
                      </a:r>
                      <a:r>
                        <a:rPr sz="2200" spc="-65" dirty="0">
                          <a:solidFill>
                            <a:srgbClr val="595959"/>
                          </a:solidFill>
                          <a:latin typeface="Times New Roman"/>
                          <a:cs typeface="Times New Roman"/>
                        </a:rPr>
                        <a:t>Verb</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NP</a:t>
                      </a:r>
                      <a:endParaRPr sz="2200">
                        <a:latin typeface="Times New Roman"/>
                        <a:cs typeface="Times New Roman"/>
                      </a:endParaRPr>
                    </a:p>
                  </a:txBody>
                  <a:tcPr marL="0" marR="0" marT="30480" marB="0"/>
                </a:tc>
                <a:tc>
                  <a:txBody>
                    <a:bodyPr/>
                    <a:lstStyle/>
                    <a:p>
                      <a:pPr marR="24130" algn="r">
                        <a:lnSpc>
                          <a:spcPct val="100000"/>
                        </a:lnSpc>
                        <a:spcBef>
                          <a:spcPts val="240"/>
                        </a:spcBef>
                      </a:pPr>
                      <a:r>
                        <a:rPr sz="2200" dirty="0">
                          <a:solidFill>
                            <a:srgbClr val="595959"/>
                          </a:solidFill>
                          <a:latin typeface="Times New Roman"/>
                          <a:cs typeface="Times New Roman"/>
                        </a:rPr>
                        <a:t>.40</a:t>
                      </a:r>
                      <a:endParaRPr sz="2200">
                        <a:latin typeface="Times New Roman"/>
                        <a:cs typeface="Times New Roman"/>
                      </a:endParaRPr>
                    </a:p>
                  </a:txBody>
                  <a:tcPr marL="0" marR="0" marT="30480" marB="0"/>
                </a:tc>
                <a:extLst>
                  <a:ext uri="{0D108BD9-81ED-4DB2-BD59-A6C34878D82A}">
                    <a16:rowId xmlns:a16="http://schemas.microsoft.com/office/drawing/2014/main" val="10001"/>
                  </a:ext>
                </a:extLst>
              </a:tr>
              <a:tr h="376956">
                <a:tc>
                  <a:txBody>
                    <a:bodyPr/>
                    <a:lstStyle/>
                    <a:p>
                      <a:pPr marL="31750">
                        <a:lnSpc>
                          <a:spcPts val="2575"/>
                        </a:lnSpc>
                        <a:spcBef>
                          <a:spcPts val="290"/>
                        </a:spcBef>
                      </a:pPr>
                      <a:r>
                        <a:rPr sz="2200" spc="-5" dirty="0">
                          <a:solidFill>
                            <a:srgbClr val="595959"/>
                          </a:solidFill>
                          <a:latin typeface="Times New Roman"/>
                          <a:cs typeface="Times New Roman"/>
                        </a:rPr>
                        <a:t>VP</a:t>
                      </a:r>
                      <a:r>
                        <a:rPr sz="2200" spc="-95" dirty="0">
                          <a:solidFill>
                            <a:srgbClr val="595959"/>
                          </a:solidFill>
                          <a:latin typeface="Times New Roman"/>
                          <a:cs typeface="Times New Roman"/>
                        </a:rPr>
                        <a:t> </a:t>
                      </a:r>
                      <a:r>
                        <a:rPr sz="2200" dirty="0">
                          <a:solidFill>
                            <a:srgbClr val="595959"/>
                          </a:solidFill>
                          <a:latin typeface="Times New Roman"/>
                          <a:cs typeface="Times New Roman"/>
                        </a:rPr>
                        <a:t>-&gt;</a:t>
                      </a:r>
                      <a:r>
                        <a:rPr sz="2200" spc="-55" dirty="0">
                          <a:solidFill>
                            <a:srgbClr val="595959"/>
                          </a:solidFill>
                          <a:latin typeface="Times New Roman"/>
                          <a:cs typeface="Times New Roman"/>
                        </a:rPr>
                        <a:t> </a:t>
                      </a:r>
                      <a:r>
                        <a:rPr sz="2200" spc="-65" dirty="0">
                          <a:solidFill>
                            <a:srgbClr val="595959"/>
                          </a:solidFill>
                          <a:latin typeface="Times New Roman"/>
                          <a:cs typeface="Times New Roman"/>
                        </a:rPr>
                        <a:t>Verb</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NP</a:t>
                      </a:r>
                      <a:r>
                        <a:rPr sz="2200" spc="-90" dirty="0">
                          <a:solidFill>
                            <a:srgbClr val="595959"/>
                          </a:solidFill>
                          <a:latin typeface="Times New Roman"/>
                          <a:cs typeface="Times New Roman"/>
                        </a:rPr>
                        <a:t> </a:t>
                      </a:r>
                      <a:r>
                        <a:rPr sz="2200" dirty="0">
                          <a:solidFill>
                            <a:srgbClr val="595959"/>
                          </a:solidFill>
                          <a:latin typeface="Times New Roman"/>
                          <a:cs typeface="Times New Roman"/>
                        </a:rPr>
                        <a:t>PP</a:t>
                      </a:r>
                      <a:endParaRPr sz="2200">
                        <a:latin typeface="Times New Roman"/>
                        <a:cs typeface="Times New Roman"/>
                      </a:endParaRPr>
                    </a:p>
                  </a:txBody>
                  <a:tcPr marL="0" marR="0" marT="36830" marB="0"/>
                </a:tc>
                <a:tc>
                  <a:txBody>
                    <a:bodyPr/>
                    <a:lstStyle/>
                    <a:p>
                      <a:pPr marR="24130" algn="r">
                        <a:lnSpc>
                          <a:spcPts val="2575"/>
                        </a:lnSpc>
                        <a:spcBef>
                          <a:spcPts val="290"/>
                        </a:spcBef>
                      </a:pPr>
                      <a:r>
                        <a:rPr sz="2200" dirty="0">
                          <a:solidFill>
                            <a:srgbClr val="595959"/>
                          </a:solidFill>
                          <a:latin typeface="Times New Roman"/>
                          <a:cs typeface="Times New Roman"/>
                        </a:rPr>
                        <a:t>.05</a:t>
                      </a:r>
                      <a:endParaRPr sz="2200">
                        <a:latin typeface="Times New Roman"/>
                        <a:cs typeface="Times New Roman"/>
                      </a:endParaRPr>
                    </a:p>
                  </a:txBody>
                  <a:tcPr marL="0" marR="0" marT="36830" marB="0"/>
                </a:tc>
                <a:extLst>
                  <a:ext uri="{0D108BD9-81ED-4DB2-BD59-A6C34878D82A}">
                    <a16:rowId xmlns:a16="http://schemas.microsoft.com/office/drawing/2014/main" val="10002"/>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542280" cy="665480"/>
          </a:xfrm>
          <a:prstGeom prst="rect">
            <a:avLst/>
          </a:prstGeom>
        </p:spPr>
        <p:txBody>
          <a:bodyPr vert="horz" wrap="square" lIns="0" tIns="12700" rIns="0" bIns="0" rtlCol="0">
            <a:spAutoFit/>
          </a:bodyPr>
          <a:lstStyle/>
          <a:p>
            <a:pPr marL="12700">
              <a:lnSpc>
                <a:spcPct val="100000"/>
              </a:lnSpc>
              <a:spcBef>
                <a:spcPts val="100"/>
              </a:spcBef>
            </a:pPr>
            <a:r>
              <a:rPr spc="80" dirty="0"/>
              <a:t>Getting</a:t>
            </a:r>
            <a:r>
              <a:rPr spc="190" dirty="0"/>
              <a:t> </a:t>
            </a:r>
            <a:r>
              <a:rPr spc="65" dirty="0"/>
              <a:t>the</a:t>
            </a:r>
            <a:r>
              <a:rPr spc="185" dirty="0"/>
              <a:t> </a:t>
            </a:r>
            <a:r>
              <a:rPr spc="85" dirty="0"/>
              <a:t>Probabilities</a:t>
            </a:r>
          </a:p>
        </p:txBody>
      </p:sp>
      <p:sp>
        <p:nvSpPr>
          <p:cNvPr id="3" name="object 3"/>
          <p:cNvSpPr txBox="1"/>
          <p:nvPr/>
        </p:nvSpPr>
        <p:spPr>
          <a:xfrm>
            <a:off x="822782" y="2013228"/>
            <a:ext cx="7476490" cy="2743200"/>
          </a:xfrm>
          <a:prstGeom prst="rect">
            <a:avLst/>
          </a:prstGeom>
        </p:spPr>
        <p:txBody>
          <a:bodyPr vert="horz" wrap="square" lIns="0" tIns="12700" rIns="0" bIns="0" rtlCol="0">
            <a:spAutoFit/>
          </a:bodyPr>
          <a:lstStyle/>
          <a:p>
            <a:pPr marL="12700" marR="443230">
              <a:lnSpc>
                <a:spcPct val="100000"/>
              </a:lnSpc>
              <a:spcBef>
                <a:spcPts val="100"/>
              </a:spcBef>
            </a:pPr>
            <a:r>
              <a:rPr sz="2000" spc="-5" dirty="0">
                <a:solidFill>
                  <a:srgbClr val="595959"/>
                </a:solidFill>
                <a:latin typeface="Times New Roman"/>
                <a:cs typeface="Times New Roman"/>
              </a:rPr>
              <a:t>From </a:t>
            </a:r>
            <a:r>
              <a:rPr sz="2000" dirty="0">
                <a:solidFill>
                  <a:srgbClr val="595959"/>
                </a:solidFill>
                <a:latin typeface="Times New Roman"/>
                <a:cs typeface="Times New Roman"/>
              </a:rPr>
              <a:t>a </a:t>
            </a:r>
            <a:r>
              <a:rPr sz="2000" spc="-5" dirty="0">
                <a:solidFill>
                  <a:srgbClr val="595959"/>
                </a:solidFill>
                <a:latin typeface="Times New Roman"/>
                <a:cs typeface="Times New Roman"/>
              </a:rPr>
              <a:t>treebank </a:t>
            </a:r>
            <a:r>
              <a:rPr sz="2000" dirty="0">
                <a:solidFill>
                  <a:srgbClr val="595959"/>
                </a:solidFill>
                <a:latin typeface="Times New Roman"/>
                <a:cs typeface="Times New Roman"/>
              </a:rPr>
              <a:t>of </a:t>
            </a:r>
            <a:r>
              <a:rPr sz="2000" spc="-5" dirty="0">
                <a:solidFill>
                  <a:srgbClr val="595959"/>
                </a:solidFill>
                <a:latin typeface="Times New Roman"/>
                <a:cs typeface="Times New Roman"/>
              </a:rPr>
              <a:t>annotated data, get the probabilities that any </a:t>
            </a:r>
            <a:r>
              <a:rPr sz="2000" dirty="0">
                <a:solidFill>
                  <a:srgbClr val="595959"/>
                </a:solidFill>
                <a:latin typeface="Times New Roman"/>
                <a:cs typeface="Times New Roman"/>
              </a:rPr>
              <a:t>non-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terminal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symbol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rewritten</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dirty="0">
                <a:solidFill>
                  <a:srgbClr val="595959"/>
                </a:solidFill>
                <a:latin typeface="Times New Roman"/>
                <a:cs typeface="Times New Roman"/>
              </a:rPr>
              <a:t>a</a:t>
            </a:r>
            <a:r>
              <a:rPr sz="2000" spc="-5" dirty="0">
                <a:solidFill>
                  <a:srgbClr val="595959"/>
                </a:solidFill>
                <a:latin typeface="Times New Roman"/>
                <a:cs typeface="Times New Roman"/>
              </a:rPr>
              <a:t> particular rule.</a:t>
            </a:r>
            <a:endParaRPr sz="2000">
              <a:latin typeface="Times New Roman"/>
              <a:cs typeface="Times New Roman"/>
            </a:endParaRPr>
          </a:p>
          <a:p>
            <a:pPr marL="186055" marR="5080" indent="-137160">
              <a:lnSpc>
                <a:spcPct val="101899"/>
              </a:lnSpc>
              <a:spcBef>
                <a:spcPts val="755"/>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solidFill>
                  <a:srgbClr val="595959"/>
                </a:solidFill>
                <a:latin typeface="Times New Roman"/>
                <a:cs typeface="Times New Roman"/>
              </a:rPr>
              <a:t>So, </a:t>
            </a:r>
            <a:r>
              <a:rPr sz="1800" dirty="0">
                <a:solidFill>
                  <a:srgbClr val="595959"/>
                </a:solidFill>
                <a:latin typeface="Times New Roman"/>
                <a:cs typeface="Times New Roman"/>
              </a:rPr>
              <a:t>for </a:t>
            </a:r>
            <a:r>
              <a:rPr sz="1800" spc="-5" dirty="0">
                <a:solidFill>
                  <a:srgbClr val="595959"/>
                </a:solidFill>
                <a:latin typeface="Times New Roman"/>
                <a:cs typeface="Times New Roman"/>
              </a:rPr>
              <a:t>example, to </a:t>
            </a:r>
            <a:r>
              <a:rPr sz="1800" dirty="0">
                <a:solidFill>
                  <a:srgbClr val="595959"/>
                </a:solidFill>
                <a:latin typeface="Times New Roman"/>
                <a:cs typeface="Times New Roman"/>
              </a:rPr>
              <a:t>get </a:t>
            </a:r>
            <a:r>
              <a:rPr sz="1800" spc="-5" dirty="0">
                <a:solidFill>
                  <a:srgbClr val="595959"/>
                </a:solidFill>
                <a:latin typeface="Times New Roman"/>
                <a:cs typeface="Times New Roman"/>
              </a:rPr>
              <a:t>the probability </a:t>
            </a:r>
            <a:r>
              <a:rPr sz="1800" dirty="0">
                <a:solidFill>
                  <a:srgbClr val="595959"/>
                </a:solidFill>
                <a:latin typeface="Times New Roman"/>
                <a:cs typeface="Times New Roman"/>
              </a:rPr>
              <a:t>for a </a:t>
            </a:r>
            <a:r>
              <a:rPr sz="1800" spc="-5" dirty="0">
                <a:solidFill>
                  <a:srgbClr val="595959"/>
                </a:solidFill>
                <a:latin typeface="Times New Roman"/>
                <a:cs typeface="Times New Roman"/>
              </a:rPr>
              <a:t>particular </a:t>
            </a:r>
            <a:r>
              <a:rPr sz="1800" dirty="0">
                <a:solidFill>
                  <a:srgbClr val="595959"/>
                </a:solidFill>
                <a:latin typeface="Times New Roman"/>
                <a:cs typeface="Times New Roman"/>
              </a:rPr>
              <a:t>VP </a:t>
            </a:r>
            <a:r>
              <a:rPr sz="1800" spc="-5" dirty="0">
                <a:solidFill>
                  <a:srgbClr val="595959"/>
                </a:solidFill>
                <a:latin typeface="Times New Roman"/>
                <a:cs typeface="Times New Roman"/>
              </a:rPr>
              <a:t>rule, just </a:t>
            </a:r>
            <a:r>
              <a:rPr sz="1800" dirty="0">
                <a:solidFill>
                  <a:srgbClr val="595959"/>
                </a:solidFill>
                <a:latin typeface="Times New Roman"/>
                <a:cs typeface="Times New Roman"/>
              </a:rPr>
              <a:t>count </a:t>
            </a:r>
            <a:r>
              <a:rPr sz="1800" spc="-5" dirty="0">
                <a:solidFill>
                  <a:srgbClr val="595959"/>
                </a:solidFill>
                <a:latin typeface="Times New Roman"/>
                <a:cs typeface="Times New Roman"/>
              </a:rPr>
              <a:t>all 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times the</a:t>
            </a:r>
            <a:r>
              <a:rPr sz="1800" dirty="0">
                <a:solidFill>
                  <a:srgbClr val="595959"/>
                </a:solidFill>
                <a:latin typeface="Times New Roman"/>
                <a:cs typeface="Times New Roman"/>
              </a:rPr>
              <a:t> </a:t>
            </a:r>
            <a:r>
              <a:rPr sz="1800" spc="-5" dirty="0">
                <a:solidFill>
                  <a:srgbClr val="595959"/>
                </a:solidFill>
                <a:latin typeface="Times New Roman"/>
                <a:cs typeface="Times New Roman"/>
              </a:rPr>
              <a:t>rule</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used</a:t>
            </a:r>
            <a:r>
              <a:rPr sz="1800" dirty="0">
                <a:solidFill>
                  <a:srgbClr val="595959"/>
                </a:solidFill>
                <a:latin typeface="Times New Roman"/>
                <a:cs typeface="Times New Roman"/>
              </a:rPr>
              <a:t> and </a:t>
            </a:r>
            <a:r>
              <a:rPr sz="1800" spc="-5" dirty="0">
                <a:solidFill>
                  <a:srgbClr val="595959"/>
                </a:solidFill>
                <a:latin typeface="Times New Roman"/>
                <a:cs typeface="Times New Roman"/>
              </a:rPr>
              <a:t>divide</a:t>
            </a:r>
            <a:r>
              <a:rPr sz="1800" dirty="0">
                <a:solidFill>
                  <a:srgbClr val="595959"/>
                </a:solidFill>
                <a:latin typeface="Times New Roman"/>
                <a:cs typeface="Times New Roman"/>
              </a:rPr>
              <a:t> by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number</a:t>
            </a:r>
            <a:r>
              <a:rPr sz="1800" dirty="0">
                <a:solidFill>
                  <a:srgbClr val="595959"/>
                </a:solidFill>
                <a:latin typeface="Times New Roman"/>
                <a:cs typeface="Times New Roman"/>
              </a:rPr>
              <a:t> of</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VPs</a:t>
            </a:r>
            <a:r>
              <a:rPr sz="1800" dirty="0">
                <a:solidFill>
                  <a:srgbClr val="595959"/>
                </a:solidFill>
                <a:latin typeface="Times New Roman"/>
                <a:cs typeface="Times New Roman"/>
              </a:rPr>
              <a:t> </a:t>
            </a:r>
            <a:r>
              <a:rPr sz="1800" spc="-5" dirty="0">
                <a:solidFill>
                  <a:srgbClr val="595959"/>
                </a:solidFill>
                <a:latin typeface="Times New Roman"/>
                <a:cs typeface="Times New Roman"/>
              </a:rPr>
              <a:t>overall.</a:t>
            </a:r>
            <a:endParaRPr sz="1800">
              <a:latin typeface="Times New Roman"/>
              <a:cs typeface="Times New Roman"/>
            </a:endParaRPr>
          </a:p>
          <a:p>
            <a:pPr marL="12700" marR="93345">
              <a:lnSpc>
                <a:spcPct val="100000"/>
              </a:lnSpc>
              <a:spcBef>
                <a:spcPts val="1040"/>
              </a:spcBef>
            </a:pPr>
            <a:r>
              <a:rPr sz="2000" dirty="0">
                <a:solidFill>
                  <a:srgbClr val="595959"/>
                </a:solidFill>
                <a:latin typeface="Times New Roman"/>
                <a:cs typeface="Times New Roman"/>
              </a:rPr>
              <a:t>The </a:t>
            </a:r>
            <a:r>
              <a:rPr sz="2000" spc="-5" dirty="0">
                <a:solidFill>
                  <a:srgbClr val="595959"/>
                </a:solidFill>
                <a:latin typeface="Times New Roman"/>
                <a:cs typeface="Times New Roman"/>
              </a:rPr>
              <a:t>parsing task is to generate the parse tree with the highest probability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top</a:t>
            </a:r>
            <a:r>
              <a:rPr sz="2000" dirty="0">
                <a:solidFill>
                  <a:srgbClr val="595959"/>
                </a:solidFill>
                <a:latin typeface="Times New Roman"/>
                <a:cs typeface="Times New Roman"/>
              </a:rPr>
              <a:t> </a:t>
            </a:r>
            <a:r>
              <a:rPr sz="2000" i="1" dirty="0">
                <a:solidFill>
                  <a:srgbClr val="595959"/>
                </a:solidFill>
                <a:latin typeface="Times New Roman"/>
                <a:cs typeface="Times New Roman"/>
              </a:rPr>
              <a:t>n </a:t>
            </a:r>
            <a:r>
              <a:rPr sz="2000" spc="-5" dirty="0">
                <a:solidFill>
                  <a:srgbClr val="595959"/>
                </a:solidFill>
                <a:latin typeface="Times New Roman"/>
                <a:cs typeface="Times New Roman"/>
              </a:rPr>
              <a:t>parse trees).</a:t>
            </a:r>
            <a:endParaRPr sz="2000">
              <a:latin typeface="Times New Roman"/>
              <a:cs typeface="Times New Roman"/>
            </a:endParaRPr>
          </a:p>
          <a:p>
            <a:pPr marL="12700" marR="360680">
              <a:lnSpc>
                <a:spcPct val="100000"/>
              </a:lnSpc>
              <a:spcBef>
                <a:spcPts val="800"/>
              </a:spcBef>
            </a:pPr>
            <a:r>
              <a:rPr sz="2000" dirty="0">
                <a:solidFill>
                  <a:srgbClr val="595959"/>
                </a:solidFill>
                <a:latin typeface="Times New Roman"/>
                <a:cs typeface="Times New Roman"/>
              </a:rPr>
              <a:t>For a PCFG </a:t>
            </a:r>
            <a:r>
              <a:rPr sz="2000" spc="-15" dirty="0">
                <a:solidFill>
                  <a:srgbClr val="595959"/>
                </a:solidFill>
                <a:latin typeface="Times New Roman"/>
                <a:cs typeface="Times New Roman"/>
              </a:rPr>
              <a:t>parser, </a:t>
            </a:r>
            <a:r>
              <a:rPr sz="2000" spc="-5" dirty="0">
                <a:solidFill>
                  <a:srgbClr val="595959"/>
                </a:solidFill>
                <a:latin typeface="Times New Roman"/>
                <a:cs typeface="Times New Roman"/>
              </a:rPr>
              <a:t>the probability </a:t>
            </a:r>
            <a:r>
              <a:rPr sz="2000" dirty="0">
                <a:solidFill>
                  <a:srgbClr val="595959"/>
                </a:solidFill>
                <a:latin typeface="Times New Roman"/>
                <a:cs typeface="Times New Roman"/>
              </a:rPr>
              <a:t>of a </a:t>
            </a:r>
            <a:r>
              <a:rPr sz="2000" spc="-5" dirty="0">
                <a:solidFill>
                  <a:srgbClr val="595959"/>
                </a:solidFill>
                <a:latin typeface="Times New Roman"/>
                <a:cs typeface="Times New Roman"/>
              </a:rPr>
              <a:t>parse tree is the product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rules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derivation.</a:t>
            </a:r>
            <a:endParaRPr sz="2000">
              <a:latin typeface="Times New Roman"/>
              <a:cs typeface="Times New Roman"/>
            </a:endParaRPr>
          </a:p>
        </p:txBody>
      </p:sp>
      <p:pic>
        <p:nvPicPr>
          <p:cNvPr id="4" name="object 4"/>
          <p:cNvPicPr/>
          <p:nvPr/>
        </p:nvPicPr>
        <p:blipFill>
          <a:blip r:embed="rId2" cstate="print"/>
          <a:stretch>
            <a:fillRect/>
          </a:stretch>
        </p:blipFill>
        <p:spPr>
          <a:xfrm>
            <a:off x="3347308" y="5309177"/>
            <a:ext cx="2371467" cy="480059"/>
          </a:xfrm>
          <a:prstGeom prst="rect">
            <a:avLst/>
          </a:prstGeom>
        </p:spPr>
      </p:pic>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649084" cy="574040"/>
          </a:xfrm>
          <a:prstGeom prst="rect">
            <a:avLst/>
          </a:prstGeom>
        </p:spPr>
        <p:txBody>
          <a:bodyPr vert="horz" wrap="square" lIns="0" tIns="12700" rIns="0" bIns="0" rtlCol="0">
            <a:spAutoFit/>
          </a:bodyPr>
          <a:lstStyle/>
          <a:p>
            <a:pPr marL="12700">
              <a:lnSpc>
                <a:spcPct val="100000"/>
              </a:lnSpc>
              <a:spcBef>
                <a:spcPts val="100"/>
              </a:spcBef>
            </a:pPr>
            <a:r>
              <a:rPr sz="3600" spc="50" dirty="0"/>
              <a:t>Typical</a:t>
            </a:r>
            <a:r>
              <a:rPr sz="3600" spc="-15" dirty="0"/>
              <a:t> </a:t>
            </a:r>
            <a:r>
              <a:rPr sz="3600" spc="80" dirty="0"/>
              <a:t>Approach</a:t>
            </a:r>
            <a:r>
              <a:rPr sz="3600" spc="185" dirty="0"/>
              <a:t> </a:t>
            </a:r>
            <a:r>
              <a:rPr sz="3600" spc="50" dirty="0"/>
              <a:t>to</a:t>
            </a:r>
            <a:r>
              <a:rPr sz="3600" spc="190" dirty="0"/>
              <a:t> </a:t>
            </a:r>
            <a:r>
              <a:rPr sz="3600" spc="70" dirty="0"/>
              <a:t>PCFG</a:t>
            </a:r>
            <a:r>
              <a:rPr sz="3600" spc="185" dirty="0"/>
              <a:t> </a:t>
            </a:r>
            <a:r>
              <a:rPr sz="3600" spc="80" dirty="0"/>
              <a:t>Parser</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3" name="object 3"/>
          <p:cNvSpPr txBox="1"/>
          <p:nvPr/>
        </p:nvSpPr>
        <p:spPr>
          <a:xfrm>
            <a:off x="962330" y="2160257"/>
            <a:ext cx="6927850" cy="1828800"/>
          </a:xfrm>
          <a:prstGeom prst="rect">
            <a:avLst/>
          </a:prstGeom>
        </p:spPr>
        <p:txBody>
          <a:bodyPr vert="horz" wrap="square" lIns="0" tIns="172720" rIns="0" bIns="0" rtlCol="0">
            <a:spAutoFit/>
          </a:bodyPr>
          <a:lstStyle/>
          <a:p>
            <a:pPr marL="12700">
              <a:lnSpc>
                <a:spcPct val="100000"/>
              </a:lnSpc>
              <a:spcBef>
                <a:spcPts val="1360"/>
              </a:spcBef>
            </a:pPr>
            <a:r>
              <a:rPr sz="2200" spc="-5" dirty="0">
                <a:solidFill>
                  <a:srgbClr val="595959"/>
                </a:solidFill>
                <a:latin typeface="Times New Roman"/>
                <a:cs typeface="Times New Roman"/>
              </a:rPr>
              <a:t>Use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CKY</a:t>
            </a:r>
            <a:r>
              <a:rPr sz="2200" spc="-85"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backbone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algorithm.</a:t>
            </a:r>
            <a:endParaRPr sz="2200">
              <a:latin typeface="Times New Roman"/>
              <a:cs typeface="Times New Roman"/>
            </a:endParaRPr>
          </a:p>
          <a:p>
            <a:pPr marL="12700" marR="5080">
              <a:lnSpc>
                <a:spcPts val="2600"/>
              </a:lnSpc>
              <a:spcBef>
                <a:spcPts val="1380"/>
              </a:spcBef>
            </a:pPr>
            <a:r>
              <a:rPr sz="2200" spc="-5" dirty="0">
                <a:solidFill>
                  <a:srgbClr val="595959"/>
                </a:solidFill>
                <a:latin typeface="Times New Roman"/>
                <a:cs typeface="Times New Roman"/>
              </a:rPr>
              <a:t>Assign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a:t>
            </a:r>
            <a:r>
              <a:rPr sz="2200" dirty="0">
                <a:solidFill>
                  <a:srgbClr val="595959"/>
                </a:solidFill>
                <a:latin typeface="Times New Roman"/>
                <a:cs typeface="Times New Roman"/>
              </a:rPr>
              <a:t> to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constituents as</a:t>
            </a:r>
            <a:r>
              <a:rPr sz="2200" dirty="0">
                <a:solidFill>
                  <a:srgbClr val="595959"/>
                </a:solidFill>
                <a:latin typeface="Times New Roman"/>
                <a:cs typeface="Times New Roman"/>
              </a:rPr>
              <a:t> </a:t>
            </a:r>
            <a:r>
              <a:rPr sz="2200" spc="-5" dirty="0">
                <a:solidFill>
                  <a:srgbClr val="595959"/>
                </a:solidFill>
                <a:latin typeface="Times New Roman"/>
                <a:cs typeface="Times New Roman"/>
              </a:rPr>
              <a:t>they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completed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placed </a:t>
            </a:r>
            <a:r>
              <a:rPr sz="2200" dirty="0">
                <a:solidFill>
                  <a:srgbClr val="595959"/>
                </a:solidFill>
                <a:latin typeface="Times New Roman"/>
                <a:cs typeface="Times New Roman"/>
              </a:rPr>
              <a:t>in the</a:t>
            </a:r>
            <a:r>
              <a:rPr sz="2200" spc="-5" dirty="0">
                <a:solidFill>
                  <a:srgbClr val="595959"/>
                </a:solidFill>
                <a:latin typeface="Times New Roman"/>
                <a:cs typeface="Times New Roman"/>
              </a:rPr>
              <a:t> table.</a:t>
            </a:r>
            <a:endParaRPr sz="2200">
              <a:latin typeface="Times New Roman"/>
              <a:cs typeface="Times New Roman"/>
            </a:endParaRPr>
          </a:p>
          <a:p>
            <a:pPr marL="12700">
              <a:lnSpc>
                <a:spcPct val="100000"/>
              </a:lnSpc>
              <a:spcBef>
                <a:spcPts val="1080"/>
              </a:spcBef>
            </a:pPr>
            <a:r>
              <a:rPr sz="2200" spc="-5" dirty="0">
                <a:solidFill>
                  <a:srgbClr val="595959"/>
                </a:solidFill>
                <a:latin typeface="Times New Roman"/>
                <a:cs typeface="Times New Roman"/>
              </a:rPr>
              <a:t>Use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maximum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probability</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each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constituent</a:t>
            </a:r>
            <a:r>
              <a:rPr sz="2200" dirty="0">
                <a:solidFill>
                  <a:srgbClr val="595959"/>
                </a:solidFill>
                <a:latin typeface="Times New Roman"/>
                <a:cs typeface="Times New Roman"/>
              </a:rPr>
              <a:t> going</a:t>
            </a:r>
            <a:r>
              <a:rPr sz="2200" spc="5" dirty="0">
                <a:solidFill>
                  <a:srgbClr val="595959"/>
                </a:solidFill>
                <a:latin typeface="Times New Roman"/>
                <a:cs typeface="Times New Roman"/>
              </a:rPr>
              <a:t> </a:t>
            </a:r>
            <a:r>
              <a:rPr sz="2200" dirty="0">
                <a:solidFill>
                  <a:srgbClr val="595959"/>
                </a:solidFill>
                <a:latin typeface="Times New Roman"/>
                <a:cs typeface="Times New Roman"/>
              </a:rPr>
              <a:t>up.</a:t>
            </a:r>
            <a:endParaRPr sz="22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815965" cy="574040"/>
          </a:xfrm>
          <a:prstGeom prst="rect">
            <a:avLst/>
          </a:prstGeom>
        </p:spPr>
        <p:txBody>
          <a:bodyPr vert="horz" wrap="square" lIns="0" tIns="12700" rIns="0" bIns="0" rtlCol="0">
            <a:spAutoFit/>
          </a:bodyPr>
          <a:lstStyle/>
          <a:p>
            <a:pPr marL="12700">
              <a:lnSpc>
                <a:spcPct val="100000"/>
              </a:lnSpc>
              <a:spcBef>
                <a:spcPts val="100"/>
              </a:spcBef>
            </a:pPr>
            <a:r>
              <a:rPr sz="3600" spc="85" dirty="0"/>
              <a:t>Problems</a:t>
            </a:r>
            <a:r>
              <a:rPr sz="3600" spc="110" dirty="0"/>
              <a:t> </a:t>
            </a:r>
            <a:r>
              <a:rPr sz="3600" spc="35" dirty="0"/>
              <a:t>With</a:t>
            </a:r>
            <a:r>
              <a:rPr sz="3600" spc="180" dirty="0"/>
              <a:t> </a:t>
            </a:r>
            <a:r>
              <a:rPr sz="3600" spc="70" dirty="0"/>
              <a:t>PCFG</a:t>
            </a:r>
            <a:r>
              <a:rPr sz="3600" spc="180" dirty="0"/>
              <a:t> </a:t>
            </a:r>
            <a:r>
              <a:rPr sz="3600" spc="80" dirty="0"/>
              <a:t>Parsing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836736" y="1901573"/>
            <a:ext cx="7444740" cy="4584700"/>
          </a:xfrm>
          <a:prstGeom prst="rect">
            <a:avLst/>
          </a:prstGeom>
        </p:spPr>
        <p:txBody>
          <a:bodyPr vert="horz" wrap="square" lIns="0" tIns="12700" rIns="0" bIns="0" rtlCol="0">
            <a:spAutoFit/>
          </a:bodyPr>
          <a:lstStyle/>
          <a:p>
            <a:pPr marL="12700" marR="427990">
              <a:lnSpc>
                <a:spcPct val="100000"/>
              </a:lnSpc>
              <a:spcBef>
                <a:spcPts val="100"/>
              </a:spcBef>
            </a:pPr>
            <a:r>
              <a:rPr sz="2000" dirty="0">
                <a:solidFill>
                  <a:srgbClr val="595959"/>
                </a:solidFill>
                <a:latin typeface="Times New Roman"/>
                <a:cs typeface="Times New Roman"/>
              </a:rPr>
              <a:t>But </a:t>
            </a:r>
            <a:r>
              <a:rPr sz="2000" spc="-5" dirty="0">
                <a:solidFill>
                  <a:srgbClr val="595959"/>
                </a:solidFill>
                <a:latin typeface="Times New Roman"/>
                <a:cs typeface="Times New Roman"/>
              </a:rPr>
              <a:t>this typical approach always just picks the most </a:t>
            </a:r>
            <a:r>
              <a:rPr sz="2000" spc="-10" dirty="0">
                <a:solidFill>
                  <a:srgbClr val="595959"/>
                </a:solidFill>
                <a:latin typeface="Times New Roman"/>
                <a:cs typeface="Times New Roman"/>
              </a:rPr>
              <a:t>likely </a:t>
            </a:r>
            <a:r>
              <a:rPr sz="2000" spc="-5" dirty="0">
                <a:solidFill>
                  <a:srgbClr val="595959"/>
                </a:solidFill>
                <a:latin typeface="Times New Roman"/>
                <a:cs typeface="Times New Roman"/>
              </a:rPr>
              <a:t>rule 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derivation.</a:t>
            </a:r>
            <a:endParaRPr sz="2000">
              <a:latin typeface="Times New Roman"/>
              <a:cs typeface="Times New Roman"/>
            </a:endParaRPr>
          </a:p>
          <a:p>
            <a:pPr marL="186055" marR="5080" indent="-137160">
              <a:lnSpc>
                <a:spcPct val="101899"/>
              </a:lnSpc>
              <a:spcBef>
                <a:spcPts val="75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example,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likely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prepositional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attaches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noun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t>
            </a:r>
            <a:r>
              <a:rPr sz="1800" spc="-5" dirty="0">
                <a:solidFill>
                  <a:srgbClr val="595959"/>
                </a:solidFill>
                <a:latin typeface="Times New Roman"/>
                <a:cs typeface="Times New Roman"/>
              </a:rPr>
              <a:t>it</a:t>
            </a:r>
            <a:r>
              <a:rPr sz="1800" dirty="0">
                <a:solidFill>
                  <a:srgbClr val="595959"/>
                </a:solidFill>
                <a:latin typeface="Times New Roman"/>
                <a:cs typeface="Times New Roman"/>
              </a:rPr>
              <a:t> </a:t>
            </a:r>
            <a:r>
              <a:rPr sz="1800" spc="-5" dirty="0">
                <a:solidFill>
                  <a:srgbClr val="595959"/>
                </a:solidFill>
                <a:latin typeface="Times New Roman"/>
                <a:cs typeface="Times New Roman"/>
              </a:rPr>
              <a:t>follows</a:t>
            </a:r>
            <a:r>
              <a:rPr sz="1800" dirty="0">
                <a:solidFill>
                  <a:srgbClr val="595959"/>
                </a:solidFill>
                <a:latin typeface="Times New Roman"/>
                <a:cs typeface="Times New Roman"/>
              </a:rPr>
              <a:t> </a:t>
            </a:r>
            <a:r>
              <a:rPr sz="1800" spc="-5" dirty="0">
                <a:solidFill>
                  <a:srgbClr val="595959"/>
                </a:solidFill>
                <a:latin typeface="Times New Roman"/>
                <a:cs typeface="Times New Roman"/>
              </a:rPr>
              <a:t>instead</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probabilistic</a:t>
            </a:r>
            <a:r>
              <a:rPr sz="1800" dirty="0">
                <a:solidFill>
                  <a:srgbClr val="595959"/>
                </a:solidFill>
                <a:latin typeface="Times New Roman"/>
                <a:cs typeface="Times New Roman"/>
              </a:rPr>
              <a:t> </a:t>
            </a:r>
            <a:r>
              <a:rPr sz="1800" spc="-5" dirty="0">
                <a:solidFill>
                  <a:srgbClr val="595959"/>
                </a:solidFill>
                <a:latin typeface="Times New Roman"/>
                <a:cs typeface="Times New Roman"/>
              </a:rPr>
              <a:t>parser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will </a:t>
            </a:r>
            <a:r>
              <a:rPr sz="1800" dirty="0">
                <a:solidFill>
                  <a:srgbClr val="595959"/>
                </a:solidFill>
                <a:latin typeface="Times New Roman"/>
                <a:cs typeface="Times New Roman"/>
              </a:rPr>
              <a:t> </a:t>
            </a:r>
            <a:r>
              <a:rPr sz="1800" spc="-5" dirty="0">
                <a:solidFill>
                  <a:srgbClr val="595959"/>
                </a:solidFill>
                <a:latin typeface="Times New Roman"/>
                <a:cs typeface="Times New Roman"/>
              </a:rPr>
              <a:t>always attach</a:t>
            </a:r>
            <a:r>
              <a:rPr sz="1800" dirty="0">
                <a:solidFill>
                  <a:srgbClr val="595959"/>
                </a:solidFill>
                <a:latin typeface="Times New Roman"/>
                <a:cs typeface="Times New Roman"/>
              </a:rPr>
              <a:t> </a:t>
            </a:r>
            <a:r>
              <a:rPr sz="1800" spc="-5" dirty="0">
                <a:solidFill>
                  <a:srgbClr val="595959"/>
                </a:solidFill>
                <a:latin typeface="Times New Roman"/>
                <a:cs typeface="Times New Roman"/>
              </a:rPr>
              <a:t>prepositional phrases 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closest </a:t>
            </a:r>
            <a:r>
              <a:rPr sz="1800" dirty="0">
                <a:solidFill>
                  <a:srgbClr val="595959"/>
                </a:solidFill>
                <a:latin typeface="Times New Roman"/>
                <a:cs typeface="Times New Roman"/>
              </a:rPr>
              <a:t>noun</a:t>
            </a:r>
            <a:endParaRPr sz="1800">
              <a:latin typeface="Times New Roman"/>
              <a:cs typeface="Times New Roman"/>
            </a:endParaRPr>
          </a:p>
          <a:p>
            <a:pPr marL="12700" marR="635635">
              <a:lnSpc>
                <a:spcPct val="100000"/>
              </a:lnSpc>
              <a:spcBef>
                <a:spcPts val="940"/>
              </a:spcBef>
            </a:pPr>
            <a:r>
              <a:rPr sz="2000" dirty="0">
                <a:solidFill>
                  <a:srgbClr val="595959"/>
                </a:solidFill>
                <a:latin typeface="Times New Roman"/>
                <a:cs typeface="Times New Roman"/>
              </a:rPr>
              <a:t>The </a:t>
            </a:r>
            <a:r>
              <a:rPr sz="2000" spc="-5" dirty="0">
                <a:solidFill>
                  <a:srgbClr val="595959"/>
                </a:solidFill>
                <a:latin typeface="Times New Roman"/>
                <a:cs typeface="Times New Roman"/>
              </a:rPr>
              <a:t>probability model we’re using is only based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rules 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derivation.</a:t>
            </a:r>
            <a:endParaRPr sz="2000">
              <a:latin typeface="Times New Roman"/>
              <a:cs typeface="Times New Roman"/>
            </a:endParaRPr>
          </a:p>
          <a:p>
            <a:pPr marL="48895">
              <a:lnSpc>
                <a:spcPct val="100000"/>
              </a:lnSpc>
              <a:spcBef>
                <a:spcPts val="8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Doesn’t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use</a:t>
            </a:r>
            <a:r>
              <a:rPr sz="1800"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words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 </a:t>
            </a:r>
            <a:r>
              <a:rPr sz="1800" dirty="0">
                <a:solidFill>
                  <a:srgbClr val="595959"/>
                </a:solidFill>
                <a:latin typeface="Times New Roman"/>
                <a:cs typeface="Times New Roman"/>
              </a:rPr>
              <a:t>any real</a:t>
            </a:r>
            <a:r>
              <a:rPr sz="1800" spc="-10" dirty="0">
                <a:solidFill>
                  <a:srgbClr val="595959"/>
                </a:solidFill>
                <a:latin typeface="Times New Roman"/>
                <a:cs typeface="Times New Roman"/>
              </a:rPr>
              <a:t> </a:t>
            </a:r>
            <a:r>
              <a:rPr sz="1800" dirty="0">
                <a:solidFill>
                  <a:srgbClr val="595959"/>
                </a:solidFill>
                <a:latin typeface="Times New Roman"/>
                <a:cs typeface="Times New Roman"/>
              </a:rPr>
              <a:t>way</a:t>
            </a:r>
            <a:endParaRPr sz="1800">
              <a:latin typeface="Times New Roman"/>
              <a:cs typeface="Times New Roman"/>
            </a:endParaRPr>
          </a:p>
          <a:p>
            <a:pPr marL="48895">
              <a:lnSpc>
                <a:spcPct val="100000"/>
              </a:lnSpc>
              <a:spcBef>
                <a:spcPts val="10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Doesn’t take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into</a:t>
            </a:r>
            <a:r>
              <a:rPr sz="1800" dirty="0">
                <a:solidFill>
                  <a:srgbClr val="595959"/>
                </a:solidFill>
                <a:latin typeface="Times New Roman"/>
                <a:cs typeface="Times New Roman"/>
              </a:rPr>
              <a:t> account where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derivation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rule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 used</a:t>
            </a:r>
            <a:endParaRPr sz="1800">
              <a:latin typeface="Times New Roman"/>
              <a:cs typeface="Times New Roman"/>
            </a:endParaRPr>
          </a:p>
          <a:p>
            <a:pPr marL="231775">
              <a:lnSpc>
                <a:spcPct val="100000"/>
              </a:lnSpc>
              <a:spcBef>
                <a:spcPts val="9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Example: the</a:t>
            </a:r>
            <a:r>
              <a:rPr sz="1800" spc="5" dirty="0">
                <a:solidFill>
                  <a:srgbClr val="595959"/>
                </a:solidFill>
                <a:latin typeface="Times New Roman"/>
                <a:cs typeface="Times New Roman"/>
              </a:rPr>
              <a:t> </a:t>
            </a:r>
            <a:r>
              <a:rPr sz="1800" dirty="0">
                <a:solidFill>
                  <a:srgbClr val="595959"/>
                </a:solidFill>
                <a:latin typeface="Times New Roman"/>
                <a:cs typeface="Times New Roman"/>
              </a:rPr>
              <a:t>parent of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non-terminal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derivation</a:t>
            </a:r>
            <a:endParaRPr sz="1800">
              <a:latin typeface="Times New Roman"/>
              <a:cs typeface="Times New Roman"/>
            </a:endParaRPr>
          </a:p>
          <a:p>
            <a:pPr marL="368935" marR="215900" indent="-137160">
              <a:lnSpc>
                <a:spcPct val="101899"/>
              </a:lnSpc>
              <a:spcBef>
                <a:spcPts val="100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Most</a:t>
            </a:r>
            <a:r>
              <a:rPr sz="1800" dirty="0">
                <a:solidFill>
                  <a:srgbClr val="595959"/>
                </a:solidFill>
                <a:latin typeface="Times New Roman"/>
                <a:cs typeface="Times New Roman"/>
              </a:rPr>
              <a:t> </a:t>
            </a:r>
            <a:r>
              <a:rPr sz="1800" spc="-5" dirty="0">
                <a:solidFill>
                  <a:srgbClr val="595959"/>
                </a:solidFill>
                <a:latin typeface="Times New Roman"/>
                <a:cs typeface="Times New Roman"/>
              </a:rPr>
              <a:t>probable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isn’t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usually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right</a:t>
            </a:r>
            <a:r>
              <a:rPr sz="1800" spc="5" dirty="0">
                <a:solidFill>
                  <a:srgbClr val="595959"/>
                </a:solidFill>
                <a:latin typeface="Times New Roman"/>
                <a:cs typeface="Times New Roman"/>
              </a:rPr>
              <a:t> </a:t>
            </a:r>
            <a:r>
              <a:rPr sz="1800" dirty="0">
                <a:solidFill>
                  <a:srgbClr val="595959"/>
                </a:solidFill>
                <a:latin typeface="Times New Roman"/>
                <a:cs typeface="Times New Roman"/>
              </a:rPr>
              <a:t>one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one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treebank</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test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set)</a:t>
            </a:r>
            <a:endParaRPr sz="1800">
              <a:latin typeface="Times New Roman"/>
              <a:cs typeface="Times New Roman"/>
            </a:endParaRPr>
          </a:p>
          <a:p>
            <a:pPr marL="12700">
              <a:lnSpc>
                <a:spcPct val="100000"/>
              </a:lnSpc>
              <a:spcBef>
                <a:spcPts val="940"/>
              </a:spcBef>
            </a:pPr>
            <a:r>
              <a:rPr sz="2000" spc="-5" dirty="0">
                <a:solidFill>
                  <a:srgbClr val="595959"/>
                </a:solidFill>
                <a:latin typeface="Times New Roman"/>
                <a:cs typeface="Times New Roman"/>
              </a:rPr>
              <a:t>Collect</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statistics</a:t>
            </a:r>
            <a:r>
              <a:rPr sz="2000" spc="-5" dirty="0">
                <a:solidFill>
                  <a:srgbClr val="595959"/>
                </a:solidFill>
                <a:latin typeface="Times New Roman"/>
                <a:cs typeface="Times New Roman"/>
              </a:rPr>
              <a:t> and use them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better </a:t>
            </a:r>
            <a:r>
              <a:rPr sz="2000" spc="-35" dirty="0">
                <a:solidFill>
                  <a:srgbClr val="595959"/>
                </a:solidFill>
                <a:latin typeface="Times New Roman"/>
                <a:cs typeface="Times New Roman"/>
              </a:rPr>
              <a:t>way.</a:t>
            </a:r>
            <a:endParaRPr sz="20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4540" y="5026177"/>
            <a:ext cx="5328920" cy="1300480"/>
          </a:xfrm>
          <a:prstGeom prst="rect">
            <a:avLst/>
          </a:prstGeom>
        </p:spPr>
        <p:txBody>
          <a:bodyPr vert="horz" wrap="square" lIns="0" tIns="30480" rIns="0" bIns="0" rtlCol="0">
            <a:spAutoFit/>
          </a:bodyPr>
          <a:lstStyle/>
          <a:p>
            <a:pPr marL="12700" marR="5080" indent="3350895">
              <a:lnSpc>
                <a:spcPts val="5000"/>
              </a:lnSpc>
              <a:spcBef>
                <a:spcPts val="240"/>
              </a:spcBef>
            </a:pPr>
            <a:r>
              <a:rPr sz="4200" spc="170" dirty="0">
                <a:solidFill>
                  <a:srgbClr val="EE5612"/>
                </a:solidFill>
                <a:latin typeface="Times New Roman"/>
                <a:cs typeface="Times New Roman"/>
              </a:rPr>
              <a:t>Parsing: </a:t>
            </a:r>
            <a:r>
              <a:rPr sz="4200" spc="-1035" dirty="0">
                <a:solidFill>
                  <a:srgbClr val="EE5612"/>
                </a:solidFill>
                <a:latin typeface="Times New Roman"/>
                <a:cs typeface="Times New Roman"/>
              </a:rPr>
              <a:t> </a:t>
            </a:r>
            <a:r>
              <a:rPr sz="4200" spc="175" dirty="0">
                <a:solidFill>
                  <a:srgbClr val="EE5612"/>
                </a:solidFill>
                <a:latin typeface="Times New Roman"/>
                <a:cs typeface="Times New Roman"/>
              </a:rPr>
              <a:t>Lexicalized</a:t>
            </a:r>
            <a:r>
              <a:rPr sz="4200" spc="345" dirty="0">
                <a:solidFill>
                  <a:srgbClr val="EE5612"/>
                </a:solidFill>
                <a:latin typeface="Times New Roman"/>
                <a:cs typeface="Times New Roman"/>
              </a:rPr>
              <a:t> </a:t>
            </a:r>
            <a:r>
              <a:rPr sz="4200" spc="195" dirty="0">
                <a:solidFill>
                  <a:srgbClr val="EE5612"/>
                </a:solidFill>
                <a:latin typeface="Times New Roman"/>
                <a:cs typeface="Times New Roman"/>
              </a:rPr>
              <a:t>Statistical</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77303"/>
            <a:ext cx="5959475" cy="574040"/>
          </a:xfrm>
          <a:prstGeom prst="rect">
            <a:avLst/>
          </a:prstGeom>
        </p:spPr>
        <p:txBody>
          <a:bodyPr vert="horz" wrap="square" lIns="0" tIns="12700" rIns="0" bIns="0" rtlCol="0">
            <a:spAutoFit/>
          </a:bodyPr>
          <a:lstStyle/>
          <a:p>
            <a:pPr marL="12700">
              <a:lnSpc>
                <a:spcPct val="100000"/>
              </a:lnSpc>
              <a:spcBef>
                <a:spcPts val="100"/>
              </a:spcBef>
            </a:pPr>
            <a:r>
              <a:rPr sz="3600" spc="90" dirty="0"/>
              <a:t>Lexicalized</a:t>
            </a:r>
            <a:r>
              <a:rPr sz="3600" spc="170" dirty="0"/>
              <a:t> </a:t>
            </a:r>
            <a:r>
              <a:rPr sz="3600" spc="90" dirty="0"/>
              <a:t>Statistical</a:t>
            </a:r>
            <a:r>
              <a:rPr sz="3600" spc="175" dirty="0"/>
              <a:t> </a:t>
            </a:r>
            <a:r>
              <a:rPr sz="3600" spc="95" dirty="0"/>
              <a:t>Parsing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771593" y="1626803"/>
            <a:ext cx="7489190" cy="465963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Add</a:t>
            </a:r>
            <a:r>
              <a:rPr sz="2200" dirty="0">
                <a:solidFill>
                  <a:srgbClr val="595959"/>
                </a:solidFill>
                <a:latin typeface="Times New Roman"/>
                <a:cs typeface="Times New Roman"/>
              </a:rPr>
              <a:t> </a:t>
            </a:r>
            <a:r>
              <a:rPr sz="2200" spc="-5" dirty="0">
                <a:solidFill>
                  <a:srgbClr val="595959"/>
                </a:solidFill>
                <a:latin typeface="Times New Roman"/>
                <a:cs typeface="Times New Roman"/>
              </a:rPr>
              <a:t>lexical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dependencies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scheme</a:t>
            </a:r>
            <a:r>
              <a:rPr sz="2200" dirty="0">
                <a:solidFill>
                  <a:srgbClr val="595959"/>
                </a:solidFill>
                <a:latin typeface="Times New Roman"/>
                <a:cs typeface="Times New Roman"/>
              </a:rPr>
              <a:t> of </a:t>
            </a:r>
            <a:r>
              <a:rPr sz="2200" spc="-5" dirty="0">
                <a:solidFill>
                  <a:srgbClr val="595959"/>
                </a:solidFill>
                <a:latin typeface="Times New Roman"/>
                <a:cs typeface="Times New Roman"/>
              </a:rPr>
              <a:t>probabilities</a:t>
            </a:r>
            <a:endParaRPr sz="2200">
              <a:latin typeface="Times New Roman"/>
              <a:cs typeface="Times New Roman"/>
            </a:endParaRPr>
          </a:p>
          <a:p>
            <a:pPr marL="186055" marR="5080" indent="-137160">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Integrate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preferences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particular</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into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derivation.</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condition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rule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probabilities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actual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words.</a:t>
            </a:r>
            <a:endParaRPr sz="2000">
              <a:latin typeface="Times New Roman"/>
              <a:cs typeface="Times New Roman"/>
            </a:endParaRPr>
          </a:p>
          <a:p>
            <a:pPr marL="12700">
              <a:lnSpc>
                <a:spcPct val="100000"/>
              </a:lnSpc>
              <a:spcBef>
                <a:spcPts val="1000"/>
              </a:spcBef>
            </a:pPr>
            <a:r>
              <a:rPr sz="2200" spc="-75"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do</a:t>
            </a:r>
            <a:r>
              <a:rPr sz="2200" spc="-5" dirty="0">
                <a:solidFill>
                  <a:srgbClr val="595959"/>
                </a:solidFill>
                <a:latin typeface="Times New Roman"/>
                <a:cs typeface="Times New Roman"/>
              </a:rPr>
              <a:t> 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use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dirty="0">
                <a:solidFill>
                  <a:srgbClr val="595959"/>
                </a:solidFill>
                <a:latin typeface="Times New Roman"/>
                <a:cs typeface="Times New Roman"/>
              </a:rPr>
              <a:t>notion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head</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phrase</a:t>
            </a:r>
            <a:endParaRPr sz="2200">
              <a:latin typeface="Times New Roman"/>
              <a:cs typeface="Times New Roman"/>
            </a:endParaRPr>
          </a:p>
          <a:p>
            <a:pPr marL="48895">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head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 </a:t>
            </a:r>
            <a:r>
              <a:rPr sz="2000" dirty="0">
                <a:solidFill>
                  <a:srgbClr val="595959"/>
                </a:solidFill>
                <a:latin typeface="Times New Roman"/>
                <a:cs typeface="Times New Roman"/>
              </a:rPr>
              <a:t>NP</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its </a:t>
            </a:r>
            <a:r>
              <a:rPr sz="2000" dirty="0">
                <a:solidFill>
                  <a:srgbClr val="595959"/>
                </a:solidFill>
                <a:latin typeface="Times New Roman"/>
                <a:cs typeface="Times New Roman"/>
              </a:rPr>
              <a:t>noun.</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head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45" dirty="0">
                <a:solidFill>
                  <a:srgbClr val="595959"/>
                </a:solidFill>
                <a:latin typeface="Times New Roman"/>
                <a:cs typeface="Times New Roman"/>
              </a:rPr>
              <a:t> </a:t>
            </a:r>
            <a:r>
              <a:rPr sz="2000" dirty="0">
                <a:solidFill>
                  <a:srgbClr val="595959"/>
                </a:solidFill>
                <a:latin typeface="Times New Roman"/>
                <a:cs typeface="Times New Roman"/>
              </a:rPr>
              <a:t>VP</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its </a:t>
            </a:r>
            <a:r>
              <a:rPr sz="2000" spc="-5" dirty="0">
                <a:solidFill>
                  <a:srgbClr val="595959"/>
                </a:solidFill>
                <a:latin typeface="Times New Roman"/>
                <a:cs typeface="Times New Roman"/>
              </a:rPr>
              <a:t>verb.</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head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dirty="0">
                <a:solidFill>
                  <a:srgbClr val="595959"/>
                </a:solidFill>
                <a:latin typeface="Times New Roman"/>
                <a:cs typeface="Times New Roman"/>
              </a:rPr>
              <a:t>PP</a:t>
            </a:r>
            <a:r>
              <a:rPr sz="2000" spc="-7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its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preposition.</a:t>
            </a:r>
            <a:endParaRPr sz="2000">
              <a:latin typeface="Times New Roman"/>
              <a:cs typeface="Times New Roman"/>
            </a:endParaRPr>
          </a:p>
          <a:p>
            <a:pPr marL="48895">
              <a:lnSpc>
                <a:spcPct val="100000"/>
              </a:lnSpc>
              <a:spcBef>
                <a:spcPts val="100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(It’s </a:t>
            </a:r>
            <a:r>
              <a:rPr sz="1800" spc="-5" dirty="0">
                <a:solidFill>
                  <a:srgbClr val="595959"/>
                </a:solidFill>
                <a:latin typeface="Times New Roman"/>
                <a:cs typeface="Times New Roman"/>
              </a:rPr>
              <a:t>really</a:t>
            </a:r>
            <a:r>
              <a:rPr sz="1800"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dirty="0">
                <a:solidFill>
                  <a:srgbClr val="595959"/>
                </a:solidFill>
                <a:latin typeface="Times New Roman"/>
                <a:cs typeface="Times New Roman"/>
              </a:rPr>
              <a:t> </a:t>
            </a:r>
            <a:r>
              <a:rPr sz="1800" spc="-5" dirty="0">
                <a:solidFill>
                  <a:srgbClr val="595959"/>
                </a:solidFill>
                <a:latin typeface="Times New Roman"/>
                <a:cs typeface="Times New Roman"/>
              </a:rPr>
              <a:t>complicated</a:t>
            </a:r>
            <a:r>
              <a:rPr sz="1800" dirty="0">
                <a:solidFill>
                  <a:srgbClr val="595959"/>
                </a:solidFill>
                <a:latin typeface="Times New Roman"/>
                <a:cs typeface="Times New Roman"/>
              </a:rPr>
              <a:t> </a:t>
            </a:r>
            <a:r>
              <a:rPr sz="1800" spc="-5" dirty="0">
                <a:solidFill>
                  <a:srgbClr val="595959"/>
                </a:solidFill>
                <a:latin typeface="Times New Roman"/>
                <a:cs typeface="Times New Roman"/>
              </a:rPr>
              <a:t>than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but</a:t>
            </a:r>
            <a:r>
              <a:rPr sz="1800" spc="-5" dirty="0">
                <a:solidFill>
                  <a:srgbClr val="595959"/>
                </a:solidFill>
                <a:latin typeface="Times New Roman"/>
                <a:cs typeface="Times New Roman"/>
              </a:rPr>
              <a:t> 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will </a:t>
            </a:r>
            <a:r>
              <a:rPr sz="1800" dirty="0">
                <a:solidFill>
                  <a:srgbClr val="595959"/>
                </a:solidFill>
                <a:latin typeface="Times New Roman"/>
                <a:cs typeface="Times New Roman"/>
              </a:rPr>
              <a:t>do.)</a:t>
            </a:r>
            <a:endParaRPr sz="1800">
              <a:latin typeface="Times New Roman"/>
              <a:cs typeface="Times New Roman"/>
            </a:endParaRPr>
          </a:p>
          <a:p>
            <a:pPr marL="12700">
              <a:lnSpc>
                <a:spcPct val="100000"/>
              </a:lnSpc>
              <a:spcBef>
                <a:spcPts val="1040"/>
              </a:spcBef>
            </a:pPr>
            <a:r>
              <a:rPr sz="2200" spc="-5" dirty="0">
                <a:solidFill>
                  <a:srgbClr val="595959"/>
                </a:solidFill>
                <a:latin typeface="Times New Roman"/>
                <a:cs typeface="Times New Roman"/>
              </a:rPr>
              <a:t>Main parsing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breakthrough</a:t>
            </a:r>
            <a:r>
              <a:rPr sz="2200" dirty="0">
                <a:solidFill>
                  <a:srgbClr val="595959"/>
                </a:solidFill>
                <a:latin typeface="Times New Roman"/>
                <a:cs typeface="Times New Roman"/>
              </a:rPr>
              <a:t> </a:t>
            </a:r>
            <a:r>
              <a:rPr sz="2200" spc="-5" dirty="0">
                <a:solidFill>
                  <a:srgbClr val="595959"/>
                </a:solidFill>
                <a:latin typeface="Times New Roman"/>
                <a:cs typeface="Times New Roman"/>
              </a:rPr>
              <a:t>idea </a:t>
            </a:r>
            <a:r>
              <a:rPr sz="2200" dirty="0">
                <a:solidFill>
                  <a:srgbClr val="595959"/>
                </a:solidFill>
                <a:latin typeface="Times New Roman"/>
                <a:cs typeface="Times New Roman"/>
              </a:rPr>
              <a:t>of the</a:t>
            </a:r>
            <a:r>
              <a:rPr sz="2200" spc="-10" dirty="0">
                <a:solidFill>
                  <a:srgbClr val="595959"/>
                </a:solidFill>
                <a:latin typeface="Times New Roman"/>
                <a:cs typeface="Times New Roman"/>
              </a:rPr>
              <a:t> </a:t>
            </a:r>
            <a:r>
              <a:rPr sz="2200" dirty="0">
                <a:solidFill>
                  <a:srgbClr val="595959"/>
                </a:solidFill>
                <a:latin typeface="Times New Roman"/>
                <a:cs typeface="Times New Roman"/>
              </a:rPr>
              <a:t>1990s</a:t>
            </a:r>
            <a:endParaRPr sz="2200">
              <a:latin typeface="Times New Roman"/>
              <a:cs typeface="Times New Roman"/>
            </a:endParaRPr>
          </a:p>
          <a:p>
            <a:pPr marL="12700">
              <a:lnSpc>
                <a:spcPct val="100000"/>
              </a:lnSpc>
              <a:spcBef>
                <a:spcPts val="760"/>
              </a:spcBef>
            </a:pPr>
            <a:r>
              <a:rPr sz="2200" dirty="0">
                <a:solidFill>
                  <a:srgbClr val="595959"/>
                </a:solidFill>
                <a:latin typeface="Times New Roman"/>
                <a:cs typeface="Times New Roman"/>
              </a:rPr>
              <a:t>Expand the</a:t>
            </a:r>
            <a:r>
              <a:rPr sz="2200" spc="-5" dirty="0">
                <a:solidFill>
                  <a:srgbClr val="595959"/>
                </a:solidFill>
                <a:latin typeface="Times New Roman"/>
                <a:cs typeface="Times New Roman"/>
              </a:rPr>
              <a:t> set</a:t>
            </a:r>
            <a:r>
              <a:rPr sz="2200" dirty="0">
                <a:solidFill>
                  <a:srgbClr val="595959"/>
                </a:solidFill>
                <a:latin typeface="Times New Roman"/>
                <a:cs typeface="Times New Roman"/>
              </a:rPr>
              <a:t> of </a:t>
            </a:r>
            <a:r>
              <a:rPr sz="2200" spc="-5" dirty="0">
                <a:solidFill>
                  <a:srgbClr val="595959"/>
                </a:solidFill>
                <a:latin typeface="Times New Roman"/>
                <a:cs typeface="Times New Roman"/>
              </a:rPr>
              <a:t>phrase types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 type/word</a:t>
            </a:r>
            <a:endParaRPr sz="22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5992" y="1958600"/>
            <a:ext cx="7303134" cy="113157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Should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attach</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prepositional</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head</a:t>
            </a:r>
            <a:r>
              <a:rPr sz="2200" dirty="0">
                <a:solidFill>
                  <a:srgbClr val="595959"/>
                </a:solidFill>
                <a:latin typeface="Times New Roman"/>
                <a:cs typeface="Times New Roman"/>
              </a:rPr>
              <a:t> </a:t>
            </a:r>
            <a:r>
              <a:rPr sz="2200" spc="-5" dirty="0">
                <a:solidFill>
                  <a:srgbClr val="595959"/>
                </a:solidFill>
                <a:latin typeface="Times New Roman"/>
                <a:cs typeface="Times New Roman"/>
              </a:rPr>
              <a:t>“into”</a:t>
            </a:r>
            <a:r>
              <a:rPr sz="2200" dirty="0">
                <a:solidFill>
                  <a:srgbClr val="595959"/>
                </a:solidFill>
                <a:latin typeface="Times New Roman"/>
                <a:cs typeface="Times New Roman"/>
              </a:rPr>
              <a:t> to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verb “dumped”?</a:t>
            </a:r>
            <a:endParaRPr sz="2200">
              <a:latin typeface="Times New Roman"/>
              <a:cs typeface="Times New Roman"/>
            </a:endParaRPr>
          </a:p>
          <a:p>
            <a:pPr marL="1913255">
              <a:lnSpc>
                <a:spcPct val="100000"/>
              </a:lnSpc>
              <a:spcBef>
                <a:spcPts val="1445"/>
              </a:spcBef>
            </a:pPr>
            <a:r>
              <a:rPr sz="1600" dirty="0">
                <a:solidFill>
                  <a:srgbClr val="595959"/>
                </a:solidFill>
                <a:latin typeface="Times New Roman"/>
                <a:cs typeface="Times New Roman"/>
              </a:rPr>
              <a:t>S(dumped)</a:t>
            </a:r>
            <a:endParaRPr sz="1600">
              <a:latin typeface="Times New Roman"/>
              <a:cs typeface="Times New Roman"/>
            </a:endParaRPr>
          </a:p>
        </p:txBody>
      </p:sp>
      <p:sp>
        <p:nvSpPr>
          <p:cNvPr id="3" name="object 3"/>
          <p:cNvSpPr txBox="1"/>
          <p:nvPr/>
        </p:nvSpPr>
        <p:spPr>
          <a:xfrm>
            <a:off x="695992" y="5730499"/>
            <a:ext cx="7494905" cy="7035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In this </a:t>
            </a:r>
            <a:r>
              <a:rPr sz="2200" spc="-5" dirty="0">
                <a:solidFill>
                  <a:srgbClr val="595959"/>
                </a:solidFill>
                <a:latin typeface="Times New Roman"/>
                <a:cs typeface="Times New Roman"/>
              </a:rPr>
              <a:t>tree, each phrase type, such as NP </a:t>
            </a:r>
            <a:r>
              <a:rPr sz="2200" dirty="0">
                <a:solidFill>
                  <a:srgbClr val="595959"/>
                </a:solidFill>
                <a:latin typeface="Times New Roman"/>
                <a:cs typeface="Times New Roman"/>
              </a:rPr>
              <a:t>or </a:t>
            </a:r>
            <a:r>
              <a:rPr sz="2200" spc="-85" dirty="0">
                <a:solidFill>
                  <a:srgbClr val="595959"/>
                </a:solidFill>
                <a:latin typeface="Times New Roman"/>
                <a:cs typeface="Times New Roman"/>
              </a:rPr>
              <a:t>VP, </a:t>
            </a:r>
            <a:r>
              <a:rPr sz="2200" dirty="0">
                <a:solidFill>
                  <a:srgbClr val="595959"/>
                </a:solidFill>
                <a:latin typeface="Times New Roman"/>
                <a:cs typeface="Times New Roman"/>
              </a:rPr>
              <a:t>is </a:t>
            </a:r>
            <a:r>
              <a:rPr sz="2200" spc="-5" dirty="0">
                <a:solidFill>
                  <a:srgbClr val="595959"/>
                </a:solidFill>
                <a:latin typeface="Times New Roman"/>
                <a:cs typeface="Times New Roman"/>
              </a:rPr>
              <a:t>also shown with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its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attached</a:t>
            </a:r>
            <a:r>
              <a:rPr sz="2200" dirty="0">
                <a:solidFill>
                  <a:srgbClr val="595959"/>
                </a:solidFill>
                <a:latin typeface="Times New Roman"/>
                <a:cs typeface="Times New Roman"/>
              </a:rPr>
              <a:t> </a:t>
            </a:r>
            <a:r>
              <a:rPr sz="2200" spc="-5" dirty="0">
                <a:solidFill>
                  <a:srgbClr val="595959"/>
                </a:solidFill>
                <a:latin typeface="Times New Roman"/>
                <a:cs typeface="Times New Roman"/>
              </a:rPr>
              <a:t>head</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a:t>
            </a:r>
            <a:endParaRPr sz="2200">
              <a:latin typeface="Times New Roman"/>
              <a:cs typeface="Times New Roman"/>
            </a:endParaRPr>
          </a:p>
        </p:txBody>
      </p:sp>
      <p:sp>
        <p:nvSpPr>
          <p:cNvPr id="4" name="object 4"/>
          <p:cNvSpPr txBox="1">
            <a:spLocks noGrp="1"/>
          </p:cNvSpPr>
          <p:nvPr>
            <p:ph type="title"/>
          </p:nvPr>
        </p:nvSpPr>
        <p:spPr>
          <a:xfrm>
            <a:off x="846836" y="989584"/>
            <a:ext cx="3783965" cy="66548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140" dirty="0"/>
              <a:t> </a:t>
            </a:r>
            <a:r>
              <a:rPr spc="95" dirty="0"/>
              <a:t>(Right)</a:t>
            </a:r>
          </a:p>
        </p:txBody>
      </p:sp>
      <p:grpSp>
        <p:nvGrpSpPr>
          <p:cNvPr id="5" name="object 5"/>
          <p:cNvGrpSpPr/>
          <p:nvPr/>
        </p:nvGrpSpPr>
        <p:grpSpPr>
          <a:xfrm>
            <a:off x="2070099" y="3111500"/>
            <a:ext cx="2421890" cy="407670"/>
            <a:chOff x="2070099" y="3111500"/>
            <a:chExt cx="2421890" cy="407670"/>
          </a:xfrm>
        </p:grpSpPr>
        <p:sp>
          <p:nvSpPr>
            <p:cNvPr id="6" name="object 6"/>
            <p:cNvSpPr/>
            <p:nvPr/>
          </p:nvSpPr>
          <p:spPr>
            <a:xfrm>
              <a:off x="2076449" y="3117850"/>
              <a:ext cx="988694" cy="394970"/>
            </a:xfrm>
            <a:custGeom>
              <a:avLst/>
              <a:gdLst/>
              <a:ahLst/>
              <a:cxnLst/>
              <a:rect l="l" t="t" r="r" b="b"/>
              <a:pathLst>
                <a:path w="988694" h="394970">
                  <a:moveTo>
                    <a:pt x="988158" y="0"/>
                  </a:moveTo>
                  <a:lnTo>
                    <a:pt x="0" y="394892"/>
                  </a:lnTo>
                </a:path>
              </a:pathLst>
            </a:custGeom>
            <a:ln w="12700">
              <a:solidFill>
                <a:srgbClr val="595959"/>
              </a:solidFill>
            </a:ln>
          </p:spPr>
          <p:txBody>
            <a:bodyPr wrap="square" lIns="0" tIns="0" rIns="0" bIns="0" rtlCol="0"/>
            <a:lstStyle/>
            <a:p>
              <a:endParaRPr/>
            </a:p>
          </p:txBody>
        </p:sp>
        <p:sp>
          <p:nvSpPr>
            <p:cNvPr id="7" name="object 7"/>
            <p:cNvSpPr/>
            <p:nvPr/>
          </p:nvSpPr>
          <p:spPr>
            <a:xfrm>
              <a:off x="3067050" y="3117850"/>
              <a:ext cx="1418590" cy="382905"/>
            </a:xfrm>
            <a:custGeom>
              <a:avLst/>
              <a:gdLst/>
              <a:ahLst/>
              <a:cxnLst/>
              <a:rect l="l" t="t" r="r" b="b"/>
              <a:pathLst>
                <a:path w="1418589" h="382904">
                  <a:moveTo>
                    <a:pt x="0" y="0"/>
                  </a:moveTo>
                  <a:lnTo>
                    <a:pt x="1418222" y="382467"/>
                  </a:lnTo>
                </a:path>
              </a:pathLst>
            </a:custGeom>
            <a:ln w="12700">
              <a:solidFill>
                <a:srgbClr val="595959"/>
              </a:solidFill>
            </a:ln>
          </p:spPr>
          <p:txBody>
            <a:bodyPr wrap="square" lIns="0" tIns="0" rIns="0" bIns="0" rtlCol="0"/>
            <a:lstStyle/>
            <a:p>
              <a:endParaRPr/>
            </a:p>
          </p:txBody>
        </p:sp>
      </p:grpSp>
      <p:sp>
        <p:nvSpPr>
          <p:cNvPr id="8" name="object 8"/>
          <p:cNvSpPr txBox="1"/>
          <p:nvPr/>
        </p:nvSpPr>
        <p:spPr>
          <a:xfrm>
            <a:off x="1535950" y="3492603"/>
            <a:ext cx="107569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NP(workers)</a:t>
            </a:r>
            <a:endParaRPr sz="1600">
              <a:latin typeface="Times New Roman"/>
              <a:cs typeface="Times New Roman"/>
            </a:endParaRPr>
          </a:p>
        </p:txBody>
      </p:sp>
      <p:sp>
        <p:nvSpPr>
          <p:cNvPr id="9" name="object 9"/>
          <p:cNvSpPr txBox="1"/>
          <p:nvPr/>
        </p:nvSpPr>
        <p:spPr>
          <a:xfrm>
            <a:off x="4230589" y="3492603"/>
            <a:ext cx="107569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VP(dumped)</a:t>
            </a:r>
            <a:endParaRPr sz="1600">
              <a:latin typeface="Times New Roman"/>
              <a:cs typeface="Times New Roman"/>
            </a:endParaRPr>
          </a:p>
        </p:txBody>
      </p:sp>
      <p:sp>
        <p:nvSpPr>
          <p:cNvPr id="10" name="object 10"/>
          <p:cNvSpPr/>
          <p:nvPr/>
        </p:nvSpPr>
        <p:spPr>
          <a:xfrm>
            <a:off x="2051050" y="3778250"/>
            <a:ext cx="0" cy="164465"/>
          </a:xfrm>
          <a:custGeom>
            <a:avLst/>
            <a:gdLst/>
            <a:ahLst/>
            <a:cxnLst/>
            <a:rect l="l" t="t" r="r" b="b"/>
            <a:pathLst>
              <a:path h="164464">
                <a:moveTo>
                  <a:pt x="0" y="0"/>
                </a:moveTo>
                <a:lnTo>
                  <a:pt x="0" y="163898"/>
                </a:lnTo>
              </a:path>
            </a:pathLst>
          </a:custGeom>
          <a:ln w="12700">
            <a:solidFill>
              <a:srgbClr val="595959"/>
            </a:solidFill>
          </a:ln>
        </p:spPr>
        <p:txBody>
          <a:bodyPr wrap="square" lIns="0" tIns="0" rIns="0" bIns="0" rtlCol="0"/>
          <a:lstStyle/>
          <a:p>
            <a:endParaRPr/>
          </a:p>
        </p:txBody>
      </p:sp>
      <p:sp>
        <p:nvSpPr>
          <p:cNvPr id="11" name="object 11"/>
          <p:cNvSpPr txBox="1"/>
          <p:nvPr/>
        </p:nvSpPr>
        <p:spPr>
          <a:xfrm>
            <a:off x="1462924" y="3899048"/>
            <a:ext cx="122174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NNS(workers)</a:t>
            </a:r>
            <a:endParaRPr sz="1600">
              <a:latin typeface="Times New Roman"/>
              <a:cs typeface="Times New Roman"/>
            </a:endParaRPr>
          </a:p>
        </p:txBody>
      </p:sp>
      <p:sp>
        <p:nvSpPr>
          <p:cNvPr id="12" name="object 12"/>
          <p:cNvSpPr/>
          <p:nvPr/>
        </p:nvSpPr>
        <p:spPr>
          <a:xfrm>
            <a:off x="2076450" y="4197350"/>
            <a:ext cx="0" cy="1129030"/>
          </a:xfrm>
          <a:custGeom>
            <a:avLst/>
            <a:gdLst/>
            <a:ahLst/>
            <a:cxnLst/>
            <a:rect l="l" t="t" r="r" b="b"/>
            <a:pathLst>
              <a:path h="1129029">
                <a:moveTo>
                  <a:pt x="0" y="0"/>
                </a:moveTo>
                <a:lnTo>
                  <a:pt x="0" y="1128968"/>
                </a:lnTo>
              </a:path>
            </a:pathLst>
          </a:custGeom>
          <a:ln w="12700">
            <a:solidFill>
              <a:srgbClr val="595959"/>
            </a:solidFill>
          </a:ln>
        </p:spPr>
        <p:txBody>
          <a:bodyPr wrap="square" lIns="0" tIns="0" rIns="0" bIns="0" rtlCol="0"/>
          <a:lstStyle/>
          <a:p>
            <a:endParaRPr/>
          </a:p>
        </p:txBody>
      </p:sp>
      <p:sp>
        <p:nvSpPr>
          <p:cNvPr id="13" name="object 13"/>
          <p:cNvSpPr txBox="1"/>
          <p:nvPr/>
        </p:nvSpPr>
        <p:spPr>
          <a:xfrm>
            <a:off x="2948760" y="4033188"/>
            <a:ext cx="124396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VBD(dumped)</a:t>
            </a:r>
            <a:endParaRPr sz="1600">
              <a:latin typeface="Times New Roman"/>
              <a:cs typeface="Times New Roman"/>
            </a:endParaRPr>
          </a:p>
        </p:txBody>
      </p:sp>
      <p:sp>
        <p:nvSpPr>
          <p:cNvPr id="14" name="object 14"/>
          <p:cNvSpPr/>
          <p:nvPr/>
        </p:nvSpPr>
        <p:spPr>
          <a:xfrm>
            <a:off x="3613149" y="3790950"/>
            <a:ext cx="973455" cy="246379"/>
          </a:xfrm>
          <a:custGeom>
            <a:avLst/>
            <a:gdLst/>
            <a:ahLst/>
            <a:cxnLst/>
            <a:rect l="l" t="t" r="r" b="b"/>
            <a:pathLst>
              <a:path w="973454" h="246379">
                <a:moveTo>
                  <a:pt x="972916" y="0"/>
                </a:moveTo>
                <a:lnTo>
                  <a:pt x="0" y="246166"/>
                </a:lnTo>
              </a:path>
            </a:pathLst>
          </a:custGeom>
          <a:ln w="12700">
            <a:solidFill>
              <a:srgbClr val="595959"/>
            </a:solidFill>
          </a:ln>
        </p:spPr>
        <p:txBody>
          <a:bodyPr wrap="square" lIns="0" tIns="0" rIns="0" bIns="0" rtlCol="0"/>
          <a:lstStyle/>
          <a:p>
            <a:endParaRPr/>
          </a:p>
        </p:txBody>
      </p:sp>
      <p:grpSp>
        <p:nvGrpSpPr>
          <p:cNvPr id="15" name="object 15"/>
          <p:cNvGrpSpPr/>
          <p:nvPr/>
        </p:nvGrpSpPr>
        <p:grpSpPr>
          <a:xfrm>
            <a:off x="4800600" y="3784600"/>
            <a:ext cx="1182370" cy="259079"/>
            <a:chOff x="4800600" y="3784600"/>
            <a:chExt cx="1182370" cy="259079"/>
          </a:xfrm>
        </p:grpSpPr>
        <p:sp>
          <p:nvSpPr>
            <p:cNvPr id="16" name="object 16"/>
            <p:cNvSpPr/>
            <p:nvPr/>
          </p:nvSpPr>
          <p:spPr>
            <a:xfrm>
              <a:off x="4819648" y="3790950"/>
              <a:ext cx="0" cy="246379"/>
            </a:xfrm>
            <a:custGeom>
              <a:avLst/>
              <a:gdLst/>
              <a:ahLst/>
              <a:cxnLst/>
              <a:rect l="l" t="t" r="r" b="b"/>
              <a:pathLst>
                <a:path h="246379">
                  <a:moveTo>
                    <a:pt x="1" y="0"/>
                  </a:moveTo>
                  <a:lnTo>
                    <a:pt x="0" y="246166"/>
                  </a:lnTo>
                </a:path>
              </a:pathLst>
            </a:custGeom>
            <a:ln w="12700">
              <a:solidFill>
                <a:srgbClr val="595959"/>
              </a:solidFill>
            </a:ln>
          </p:spPr>
          <p:txBody>
            <a:bodyPr wrap="square" lIns="0" tIns="0" rIns="0" bIns="0" rtlCol="0"/>
            <a:lstStyle/>
            <a:p>
              <a:endParaRPr/>
            </a:p>
          </p:txBody>
        </p:sp>
        <p:sp>
          <p:nvSpPr>
            <p:cNvPr id="17" name="object 17"/>
            <p:cNvSpPr/>
            <p:nvPr/>
          </p:nvSpPr>
          <p:spPr>
            <a:xfrm>
              <a:off x="4806950" y="3790950"/>
              <a:ext cx="1169670" cy="246379"/>
            </a:xfrm>
            <a:custGeom>
              <a:avLst/>
              <a:gdLst/>
              <a:ahLst/>
              <a:cxnLst/>
              <a:rect l="l" t="t" r="r" b="b"/>
              <a:pathLst>
                <a:path w="1169670" h="246379">
                  <a:moveTo>
                    <a:pt x="0" y="0"/>
                  </a:moveTo>
                  <a:lnTo>
                    <a:pt x="1169523" y="246166"/>
                  </a:lnTo>
                </a:path>
              </a:pathLst>
            </a:custGeom>
            <a:ln w="12700">
              <a:solidFill>
                <a:srgbClr val="595959"/>
              </a:solidFill>
            </a:ln>
          </p:spPr>
          <p:txBody>
            <a:bodyPr wrap="square" lIns="0" tIns="0" rIns="0" bIns="0" rtlCol="0"/>
            <a:lstStyle/>
            <a:p>
              <a:endParaRPr/>
            </a:p>
          </p:txBody>
        </p:sp>
      </p:grpSp>
      <p:sp>
        <p:nvSpPr>
          <p:cNvPr id="18" name="object 18"/>
          <p:cNvSpPr/>
          <p:nvPr/>
        </p:nvSpPr>
        <p:spPr>
          <a:xfrm>
            <a:off x="3625850" y="4273550"/>
            <a:ext cx="0" cy="1044575"/>
          </a:xfrm>
          <a:custGeom>
            <a:avLst/>
            <a:gdLst/>
            <a:ahLst/>
            <a:cxnLst/>
            <a:rect l="l" t="t" r="r" b="b"/>
            <a:pathLst>
              <a:path h="1044575">
                <a:moveTo>
                  <a:pt x="0" y="0"/>
                </a:moveTo>
                <a:lnTo>
                  <a:pt x="1" y="1044000"/>
                </a:lnTo>
              </a:path>
            </a:pathLst>
          </a:custGeom>
          <a:ln w="12700">
            <a:solidFill>
              <a:srgbClr val="595959"/>
            </a:solidFill>
          </a:ln>
        </p:spPr>
        <p:txBody>
          <a:bodyPr wrap="square" lIns="0" tIns="0" rIns="0" bIns="0" rtlCol="0"/>
          <a:lstStyle/>
          <a:p>
            <a:endParaRPr/>
          </a:p>
        </p:txBody>
      </p:sp>
      <p:sp>
        <p:nvSpPr>
          <p:cNvPr id="19" name="object 19"/>
          <p:cNvSpPr txBox="1"/>
          <p:nvPr/>
        </p:nvSpPr>
        <p:spPr>
          <a:xfrm>
            <a:off x="5579668" y="4052770"/>
            <a:ext cx="70485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PP</a:t>
            </a:r>
            <a:r>
              <a:rPr sz="1600" dirty="0">
                <a:solidFill>
                  <a:srgbClr val="595959"/>
                </a:solidFill>
                <a:latin typeface="Times New Roman"/>
                <a:cs typeface="Times New Roman"/>
              </a:rPr>
              <a:t>(</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sp>
        <p:nvSpPr>
          <p:cNvPr id="20" name="object 20"/>
          <p:cNvSpPr/>
          <p:nvPr/>
        </p:nvSpPr>
        <p:spPr>
          <a:xfrm>
            <a:off x="4591050" y="4273550"/>
            <a:ext cx="0" cy="164465"/>
          </a:xfrm>
          <a:custGeom>
            <a:avLst/>
            <a:gdLst/>
            <a:ahLst/>
            <a:cxnLst/>
            <a:rect l="l" t="t" r="r" b="b"/>
            <a:pathLst>
              <a:path h="164464">
                <a:moveTo>
                  <a:pt x="0" y="0"/>
                </a:moveTo>
                <a:lnTo>
                  <a:pt x="1" y="163898"/>
                </a:lnTo>
              </a:path>
            </a:pathLst>
          </a:custGeom>
          <a:ln w="12700">
            <a:solidFill>
              <a:srgbClr val="595959"/>
            </a:solidFill>
          </a:ln>
        </p:spPr>
        <p:txBody>
          <a:bodyPr wrap="square" lIns="0" tIns="0" rIns="0" bIns="0" rtlCol="0"/>
          <a:lstStyle/>
          <a:p>
            <a:endParaRPr/>
          </a:p>
        </p:txBody>
      </p:sp>
      <p:sp>
        <p:nvSpPr>
          <p:cNvPr id="21" name="object 21"/>
          <p:cNvSpPr txBox="1"/>
          <p:nvPr/>
        </p:nvSpPr>
        <p:spPr>
          <a:xfrm>
            <a:off x="4303524" y="4025733"/>
            <a:ext cx="1007744" cy="676910"/>
          </a:xfrm>
          <a:prstGeom prst="rect">
            <a:avLst/>
          </a:prstGeom>
        </p:spPr>
        <p:txBody>
          <a:bodyPr vert="horz" wrap="square" lIns="0" tIns="12700" rIns="0" bIns="0" rtlCol="0">
            <a:spAutoFit/>
          </a:bodyPr>
          <a:lstStyle/>
          <a:p>
            <a:pPr marL="85725">
              <a:lnSpc>
                <a:spcPct val="100000"/>
              </a:lnSpc>
              <a:spcBef>
                <a:spcPts val="100"/>
              </a:spcBef>
            </a:pPr>
            <a:r>
              <a:rPr sz="1600" spc="-5" dirty="0">
                <a:solidFill>
                  <a:srgbClr val="595959"/>
                </a:solidFill>
                <a:latin typeface="Times New Roman"/>
                <a:cs typeface="Times New Roman"/>
              </a:rPr>
              <a:t>NP(sacks)</a:t>
            </a:r>
            <a:endParaRPr sz="1600">
              <a:latin typeface="Times New Roman"/>
              <a:cs typeface="Times New Roman"/>
            </a:endParaRPr>
          </a:p>
          <a:p>
            <a:pPr marL="12700">
              <a:lnSpc>
                <a:spcPct val="100000"/>
              </a:lnSpc>
              <a:spcBef>
                <a:spcPts val="1285"/>
              </a:spcBef>
            </a:pPr>
            <a:r>
              <a:rPr sz="1600" spc="-5" dirty="0">
                <a:solidFill>
                  <a:srgbClr val="595959"/>
                </a:solidFill>
                <a:latin typeface="Times New Roman"/>
                <a:cs typeface="Times New Roman"/>
              </a:rPr>
              <a:t>NNS(sacks)</a:t>
            </a:r>
            <a:endParaRPr sz="1600">
              <a:latin typeface="Times New Roman"/>
              <a:cs typeface="Times New Roman"/>
            </a:endParaRPr>
          </a:p>
        </p:txBody>
      </p:sp>
      <p:sp>
        <p:nvSpPr>
          <p:cNvPr id="22" name="object 22"/>
          <p:cNvSpPr/>
          <p:nvPr/>
        </p:nvSpPr>
        <p:spPr>
          <a:xfrm>
            <a:off x="4819650" y="4667250"/>
            <a:ext cx="0" cy="661035"/>
          </a:xfrm>
          <a:custGeom>
            <a:avLst/>
            <a:gdLst/>
            <a:ahLst/>
            <a:cxnLst/>
            <a:rect l="l" t="t" r="r" b="b"/>
            <a:pathLst>
              <a:path h="661035">
                <a:moveTo>
                  <a:pt x="0" y="0"/>
                </a:moveTo>
                <a:lnTo>
                  <a:pt x="1" y="660886"/>
                </a:lnTo>
              </a:path>
            </a:pathLst>
          </a:custGeom>
          <a:ln w="12700">
            <a:solidFill>
              <a:srgbClr val="595959"/>
            </a:solidFill>
          </a:ln>
        </p:spPr>
        <p:txBody>
          <a:bodyPr wrap="square" lIns="0" tIns="0" rIns="0" bIns="0" rtlCol="0"/>
          <a:lstStyle/>
          <a:p>
            <a:endParaRPr/>
          </a:p>
        </p:txBody>
      </p:sp>
      <p:grpSp>
        <p:nvGrpSpPr>
          <p:cNvPr id="23" name="object 23"/>
          <p:cNvGrpSpPr/>
          <p:nvPr/>
        </p:nvGrpSpPr>
        <p:grpSpPr>
          <a:xfrm>
            <a:off x="6007099" y="4343400"/>
            <a:ext cx="1078865" cy="196850"/>
            <a:chOff x="6007099" y="4343400"/>
            <a:chExt cx="1078865" cy="196850"/>
          </a:xfrm>
        </p:grpSpPr>
        <p:sp>
          <p:nvSpPr>
            <p:cNvPr id="24" name="object 24"/>
            <p:cNvSpPr/>
            <p:nvPr/>
          </p:nvSpPr>
          <p:spPr>
            <a:xfrm>
              <a:off x="6013449" y="4349750"/>
              <a:ext cx="534035" cy="184150"/>
            </a:xfrm>
            <a:custGeom>
              <a:avLst/>
              <a:gdLst/>
              <a:ahLst/>
              <a:cxnLst/>
              <a:rect l="l" t="t" r="r" b="b"/>
              <a:pathLst>
                <a:path w="534034" h="184150">
                  <a:moveTo>
                    <a:pt x="533920" y="0"/>
                  </a:moveTo>
                  <a:lnTo>
                    <a:pt x="0" y="184068"/>
                  </a:lnTo>
                </a:path>
              </a:pathLst>
            </a:custGeom>
            <a:ln w="12700">
              <a:solidFill>
                <a:srgbClr val="595959"/>
              </a:solidFill>
            </a:ln>
          </p:spPr>
          <p:txBody>
            <a:bodyPr wrap="square" lIns="0" tIns="0" rIns="0" bIns="0" rtlCol="0"/>
            <a:lstStyle/>
            <a:p>
              <a:endParaRPr/>
            </a:p>
          </p:txBody>
        </p:sp>
        <p:sp>
          <p:nvSpPr>
            <p:cNvPr id="25" name="object 25"/>
            <p:cNvSpPr/>
            <p:nvPr/>
          </p:nvSpPr>
          <p:spPr>
            <a:xfrm>
              <a:off x="6546849" y="4349750"/>
              <a:ext cx="532765" cy="184150"/>
            </a:xfrm>
            <a:custGeom>
              <a:avLst/>
              <a:gdLst/>
              <a:ahLst/>
              <a:cxnLst/>
              <a:rect l="l" t="t" r="r" b="b"/>
              <a:pathLst>
                <a:path w="532765" h="184150">
                  <a:moveTo>
                    <a:pt x="0" y="0"/>
                  </a:moveTo>
                  <a:lnTo>
                    <a:pt x="532316" y="184068"/>
                  </a:lnTo>
                </a:path>
              </a:pathLst>
            </a:custGeom>
            <a:ln w="12700">
              <a:solidFill>
                <a:srgbClr val="595959"/>
              </a:solidFill>
            </a:ln>
          </p:spPr>
          <p:txBody>
            <a:bodyPr wrap="square" lIns="0" tIns="0" rIns="0" bIns="0" rtlCol="0"/>
            <a:lstStyle/>
            <a:p>
              <a:endParaRPr/>
            </a:p>
          </p:txBody>
        </p:sp>
      </p:grpSp>
      <p:sp>
        <p:nvSpPr>
          <p:cNvPr id="26" name="object 26"/>
          <p:cNvSpPr txBox="1"/>
          <p:nvPr/>
        </p:nvSpPr>
        <p:spPr>
          <a:xfrm>
            <a:off x="5556610" y="4484663"/>
            <a:ext cx="5918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sp>
        <p:nvSpPr>
          <p:cNvPr id="27" name="object 27"/>
          <p:cNvSpPr txBox="1"/>
          <p:nvPr/>
        </p:nvSpPr>
        <p:spPr>
          <a:xfrm>
            <a:off x="6805475" y="4494232"/>
            <a:ext cx="6807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NP(bin)</a:t>
            </a:r>
            <a:endParaRPr sz="1600">
              <a:latin typeface="Times New Roman"/>
              <a:cs typeface="Times New Roman"/>
            </a:endParaRPr>
          </a:p>
        </p:txBody>
      </p:sp>
      <p:sp>
        <p:nvSpPr>
          <p:cNvPr id="28" name="object 28"/>
          <p:cNvSpPr/>
          <p:nvPr/>
        </p:nvSpPr>
        <p:spPr>
          <a:xfrm>
            <a:off x="6076950" y="4794250"/>
            <a:ext cx="0" cy="538480"/>
          </a:xfrm>
          <a:custGeom>
            <a:avLst/>
            <a:gdLst/>
            <a:ahLst/>
            <a:cxnLst/>
            <a:rect l="l" t="t" r="r" b="b"/>
            <a:pathLst>
              <a:path h="538479">
                <a:moveTo>
                  <a:pt x="0" y="0"/>
                </a:moveTo>
                <a:lnTo>
                  <a:pt x="1" y="537927"/>
                </a:lnTo>
              </a:path>
            </a:pathLst>
          </a:custGeom>
          <a:ln w="12700">
            <a:solidFill>
              <a:srgbClr val="595959"/>
            </a:solidFill>
          </a:ln>
        </p:spPr>
        <p:txBody>
          <a:bodyPr wrap="square" lIns="0" tIns="0" rIns="0" bIns="0" rtlCol="0"/>
          <a:lstStyle/>
          <a:p>
            <a:endParaRPr/>
          </a:p>
        </p:txBody>
      </p:sp>
      <p:sp>
        <p:nvSpPr>
          <p:cNvPr id="29" name="object 29"/>
          <p:cNvSpPr txBox="1"/>
          <p:nvPr/>
        </p:nvSpPr>
        <p:spPr>
          <a:xfrm>
            <a:off x="1733593" y="5292599"/>
            <a:ext cx="4512945" cy="269240"/>
          </a:xfrm>
          <a:prstGeom prst="rect">
            <a:avLst/>
          </a:prstGeom>
        </p:spPr>
        <p:txBody>
          <a:bodyPr vert="horz" wrap="square" lIns="0" tIns="12700" rIns="0" bIns="0" rtlCol="0">
            <a:spAutoFit/>
          </a:bodyPr>
          <a:lstStyle/>
          <a:p>
            <a:pPr marL="12700">
              <a:lnSpc>
                <a:spcPct val="100000"/>
              </a:lnSpc>
              <a:spcBef>
                <a:spcPts val="100"/>
              </a:spcBef>
              <a:tabLst>
                <a:tab pos="1598295" algn="l"/>
                <a:tab pos="2853055" algn="l"/>
                <a:tab pos="4182110" algn="l"/>
              </a:tabLst>
            </a:pPr>
            <a:r>
              <a:rPr sz="1600" spc="-10" dirty="0">
                <a:solidFill>
                  <a:srgbClr val="595959"/>
                </a:solidFill>
                <a:latin typeface="Times New Roman"/>
                <a:cs typeface="Times New Roman"/>
              </a:rPr>
              <a:t>w</a:t>
            </a:r>
            <a:r>
              <a:rPr sz="1600" dirty="0">
                <a:solidFill>
                  <a:srgbClr val="595959"/>
                </a:solidFill>
                <a:latin typeface="Times New Roman"/>
                <a:cs typeface="Times New Roman"/>
              </a:rPr>
              <a:t>orkers	du</a:t>
            </a:r>
            <a:r>
              <a:rPr sz="1600" spc="5" dirty="0">
                <a:solidFill>
                  <a:srgbClr val="595959"/>
                </a:solidFill>
                <a:latin typeface="Times New Roman"/>
                <a:cs typeface="Times New Roman"/>
              </a:rPr>
              <a:t>m</a:t>
            </a:r>
            <a:r>
              <a:rPr sz="1600" dirty="0">
                <a:solidFill>
                  <a:srgbClr val="595959"/>
                </a:solidFill>
                <a:latin typeface="Times New Roman"/>
                <a:cs typeface="Times New Roman"/>
              </a:rPr>
              <a:t>ped	sacks	</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grpSp>
        <p:nvGrpSpPr>
          <p:cNvPr id="30" name="object 30"/>
          <p:cNvGrpSpPr/>
          <p:nvPr/>
        </p:nvGrpSpPr>
        <p:grpSpPr>
          <a:xfrm>
            <a:off x="6705600" y="4775200"/>
            <a:ext cx="829310" cy="104775"/>
            <a:chOff x="6705600" y="4775200"/>
            <a:chExt cx="829310" cy="104775"/>
          </a:xfrm>
        </p:grpSpPr>
        <p:sp>
          <p:nvSpPr>
            <p:cNvPr id="31" name="object 31"/>
            <p:cNvSpPr/>
            <p:nvPr/>
          </p:nvSpPr>
          <p:spPr>
            <a:xfrm>
              <a:off x="6711950" y="4781550"/>
              <a:ext cx="445134" cy="81280"/>
            </a:xfrm>
            <a:custGeom>
              <a:avLst/>
              <a:gdLst/>
              <a:ahLst/>
              <a:cxnLst/>
              <a:rect l="l" t="t" r="r" b="b"/>
              <a:pathLst>
                <a:path w="445134" h="81279">
                  <a:moveTo>
                    <a:pt x="445044" y="0"/>
                  </a:moveTo>
                  <a:lnTo>
                    <a:pt x="0" y="80964"/>
                  </a:lnTo>
                </a:path>
              </a:pathLst>
            </a:custGeom>
            <a:ln w="12700">
              <a:solidFill>
                <a:srgbClr val="595959"/>
              </a:solidFill>
            </a:ln>
          </p:spPr>
          <p:txBody>
            <a:bodyPr wrap="square" lIns="0" tIns="0" rIns="0" bIns="0" rtlCol="0"/>
            <a:lstStyle/>
            <a:p>
              <a:endParaRPr/>
            </a:p>
          </p:txBody>
        </p:sp>
        <p:sp>
          <p:nvSpPr>
            <p:cNvPr id="32" name="object 32"/>
            <p:cNvSpPr/>
            <p:nvPr/>
          </p:nvSpPr>
          <p:spPr>
            <a:xfrm>
              <a:off x="7156450" y="4781550"/>
              <a:ext cx="372110" cy="92075"/>
            </a:xfrm>
            <a:custGeom>
              <a:avLst/>
              <a:gdLst/>
              <a:ahLst/>
              <a:cxnLst/>
              <a:rect l="l" t="t" r="r" b="b"/>
              <a:pathLst>
                <a:path w="372109" h="92075">
                  <a:moveTo>
                    <a:pt x="0" y="0"/>
                  </a:moveTo>
                  <a:lnTo>
                    <a:pt x="372071" y="91574"/>
                  </a:lnTo>
                </a:path>
              </a:pathLst>
            </a:custGeom>
            <a:ln w="12700">
              <a:solidFill>
                <a:srgbClr val="595959"/>
              </a:solidFill>
            </a:ln>
          </p:spPr>
          <p:txBody>
            <a:bodyPr wrap="square" lIns="0" tIns="0" rIns="0" bIns="0" rtlCol="0"/>
            <a:lstStyle/>
            <a:p>
              <a:endParaRPr/>
            </a:p>
          </p:txBody>
        </p:sp>
      </p:grpSp>
      <p:sp>
        <p:nvSpPr>
          <p:cNvPr id="33" name="object 33"/>
          <p:cNvSpPr/>
          <p:nvPr/>
        </p:nvSpPr>
        <p:spPr>
          <a:xfrm>
            <a:off x="6724650" y="5149850"/>
            <a:ext cx="0" cy="164465"/>
          </a:xfrm>
          <a:custGeom>
            <a:avLst/>
            <a:gdLst/>
            <a:ahLst/>
            <a:cxnLst/>
            <a:rect l="l" t="t" r="r" b="b"/>
            <a:pathLst>
              <a:path h="164464">
                <a:moveTo>
                  <a:pt x="0" y="0"/>
                </a:moveTo>
                <a:lnTo>
                  <a:pt x="0" y="163899"/>
                </a:lnTo>
              </a:path>
            </a:pathLst>
          </a:custGeom>
          <a:ln w="12700">
            <a:solidFill>
              <a:srgbClr val="595959"/>
            </a:solidFill>
          </a:ln>
        </p:spPr>
        <p:txBody>
          <a:bodyPr wrap="square" lIns="0" tIns="0" rIns="0" bIns="0" rtlCol="0"/>
          <a:lstStyle/>
          <a:p>
            <a:endParaRPr/>
          </a:p>
        </p:txBody>
      </p:sp>
      <p:sp>
        <p:nvSpPr>
          <p:cNvPr id="34" name="object 34"/>
          <p:cNvSpPr txBox="1"/>
          <p:nvPr/>
        </p:nvSpPr>
        <p:spPr>
          <a:xfrm>
            <a:off x="6453841" y="4881191"/>
            <a:ext cx="1433195" cy="680720"/>
          </a:xfrm>
          <a:prstGeom prst="rect">
            <a:avLst/>
          </a:prstGeom>
        </p:spPr>
        <p:txBody>
          <a:bodyPr vert="horz" wrap="square" lIns="0" tIns="12700" rIns="0" bIns="0" rtlCol="0">
            <a:spAutoFit/>
          </a:bodyPr>
          <a:lstStyle/>
          <a:p>
            <a:pPr algn="ctr">
              <a:lnSpc>
                <a:spcPct val="100000"/>
              </a:lnSpc>
              <a:spcBef>
                <a:spcPts val="100"/>
              </a:spcBef>
              <a:tabLst>
                <a:tab pos="718820" algn="l"/>
              </a:tabLst>
            </a:pPr>
            <a:r>
              <a:rPr sz="1600" spc="-5" dirty="0">
                <a:solidFill>
                  <a:srgbClr val="595959"/>
                </a:solidFill>
                <a:latin typeface="Times New Roman"/>
                <a:cs typeface="Times New Roman"/>
              </a:rPr>
              <a:t>DT(a)	NN(bin)</a:t>
            </a:r>
            <a:endParaRPr sz="1600">
              <a:latin typeface="Times New Roman"/>
              <a:cs typeface="Times New Roman"/>
            </a:endParaRPr>
          </a:p>
          <a:p>
            <a:pPr marR="2540" algn="ctr">
              <a:lnSpc>
                <a:spcPct val="100000"/>
              </a:lnSpc>
              <a:spcBef>
                <a:spcPts val="1320"/>
              </a:spcBef>
              <a:tabLst>
                <a:tab pos="730250" algn="l"/>
              </a:tabLst>
            </a:pPr>
            <a:r>
              <a:rPr sz="1600" dirty="0">
                <a:solidFill>
                  <a:srgbClr val="595959"/>
                </a:solidFill>
                <a:latin typeface="Times New Roman"/>
                <a:cs typeface="Times New Roman"/>
              </a:rPr>
              <a:t>a	bin</a:t>
            </a:r>
            <a:endParaRPr sz="1600">
              <a:latin typeface="Times New Roman"/>
              <a:cs typeface="Times New Roman"/>
            </a:endParaRPr>
          </a:p>
        </p:txBody>
      </p:sp>
      <p:sp>
        <p:nvSpPr>
          <p:cNvPr id="35" name="object 35"/>
          <p:cNvSpPr/>
          <p:nvPr/>
        </p:nvSpPr>
        <p:spPr>
          <a:xfrm>
            <a:off x="7537450" y="5149850"/>
            <a:ext cx="0" cy="164465"/>
          </a:xfrm>
          <a:custGeom>
            <a:avLst/>
            <a:gdLst/>
            <a:ahLst/>
            <a:cxnLst/>
            <a:rect l="l" t="t" r="r" b="b"/>
            <a:pathLst>
              <a:path h="164464">
                <a:moveTo>
                  <a:pt x="0" y="0"/>
                </a:moveTo>
                <a:lnTo>
                  <a:pt x="0" y="163899"/>
                </a:lnTo>
              </a:path>
            </a:pathLst>
          </a:custGeom>
          <a:ln w="12700">
            <a:solidFill>
              <a:srgbClr val="595959"/>
            </a:solidFill>
          </a:ln>
        </p:spPr>
        <p:txBody>
          <a:bodyPr wrap="square" lIns="0" tIns="0" rIns="0" bIns="0" rtlCol="0"/>
          <a:lstStyle/>
          <a:p>
            <a:endParaRPr/>
          </a:p>
        </p:txBody>
      </p:sp>
      <p:sp>
        <p:nvSpPr>
          <p:cNvPr id="36" name="object 3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7" name="object 3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58920" cy="66548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114" dirty="0"/>
              <a:t> </a:t>
            </a:r>
            <a:r>
              <a:rPr spc="75" dirty="0"/>
              <a:t>(Wrong)</a:t>
            </a:r>
          </a:p>
        </p:txBody>
      </p:sp>
      <p:sp>
        <p:nvSpPr>
          <p:cNvPr id="3" name="object 3"/>
          <p:cNvSpPr txBox="1"/>
          <p:nvPr/>
        </p:nvSpPr>
        <p:spPr>
          <a:xfrm>
            <a:off x="847194" y="2034192"/>
            <a:ext cx="7209155" cy="116205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should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attach</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prepositional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phrase</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head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“into”</a:t>
            </a:r>
            <a:r>
              <a:rPr sz="2200" dirty="0">
                <a:solidFill>
                  <a:srgbClr val="595959"/>
                </a:solidFill>
                <a:latin typeface="Times New Roman"/>
                <a:cs typeface="Times New Roman"/>
              </a:rPr>
              <a:t> to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dirty="0">
                <a:solidFill>
                  <a:srgbClr val="595959"/>
                </a:solidFill>
                <a:latin typeface="Times New Roman"/>
                <a:cs typeface="Times New Roman"/>
              </a:rPr>
              <a:t>noun </a:t>
            </a:r>
            <a:r>
              <a:rPr sz="2200" spc="-5" dirty="0">
                <a:solidFill>
                  <a:srgbClr val="595959"/>
                </a:solidFill>
                <a:latin typeface="Times New Roman"/>
                <a:cs typeface="Times New Roman"/>
              </a:rPr>
              <a:t>“sacks”?</a:t>
            </a:r>
            <a:endParaRPr sz="2200">
              <a:latin typeface="Times New Roman"/>
              <a:cs typeface="Times New Roman"/>
            </a:endParaRPr>
          </a:p>
          <a:p>
            <a:pPr marL="1520190">
              <a:lnSpc>
                <a:spcPct val="100000"/>
              </a:lnSpc>
              <a:spcBef>
                <a:spcPts val="1685"/>
              </a:spcBef>
            </a:pPr>
            <a:r>
              <a:rPr sz="1600" dirty="0">
                <a:solidFill>
                  <a:srgbClr val="595959"/>
                </a:solidFill>
                <a:latin typeface="Times New Roman"/>
                <a:cs typeface="Times New Roman"/>
              </a:rPr>
              <a:t>S(dumped)</a:t>
            </a:r>
            <a:endParaRPr sz="1600">
              <a:latin typeface="Times New Roman"/>
              <a:cs typeface="Times New Roman"/>
            </a:endParaRPr>
          </a:p>
        </p:txBody>
      </p:sp>
      <p:grpSp>
        <p:nvGrpSpPr>
          <p:cNvPr id="4" name="object 4"/>
          <p:cNvGrpSpPr/>
          <p:nvPr/>
        </p:nvGrpSpPr>
        <p:grpSpPr>
          <a:xfrm>
            <a:off x="2019299" y="3213100"/>
            <a:ext cx="2231390" cy="407670"/>
            <a:chOff x="2019299" y="3213100"/>
            <a:chExt cx="2231390" cy="407670"/>
          </a:xfrm>
        </p:grpSpPr>
        <p:sp>
          <p:nvSpPr>
            <p:cNvPr id="5" name="object 5"/>
            <p:cNvSpPr/>
            <p:nvPr/>
          </p:nvSpPr>
          <p:spPr>
            <a:xfrm>
              <a:off x="2025649" y="3219450"/>
              <a:ext cx="798195" cy="394970"/>
            </a:xfrm>
            <a:custGeom>
              <a:avLst/>
              <a:gdLst/>
              <a:ahLst/>
              <a:cxnLst/>
              <a:rect l="l" t="t" r="r" b="b"/>
              <a:pathLst>
                <a:path w="798194" h="394970">
                  <a:moveTo>
                    <a:pt x="797658" y="0"/>
                  </a:moveTo>
                  <a:lnTo>
                    <a:pt x="0" y="394892"/>
                  </a:lnTo>
                </a:path>
              </a:pathLst>
            </a:custGeom>
            <a:ln w="12700">
              <a:solidFill>
                <a:srgbClr val="595959"/>
              </a:solidFill>
            </a:ln>
          </p:spPr>
          <p:txBody>
            <a:bodyPr wrap="square" lIns="0" tIns="0" rIns="0" bIns="0" rtlCol="0"/>
            <a:lstStyle/>
            <a:p>
              <a:endParaRPr/>
            </a:p>
          </p:txBody>
        </p:sp>
        <p:sp>
          <p:nvSpPr>
            <p:cNvPr id="6" name="object 6"/>
            <p:cNvSpPr/>
            <p:nvPr/>
          </p:nvSpPr>
          <p:spPr>
            <a:xfrm>
              <a:off x="2825750" y="3219450"/>
              <a:ext cx="1418590" cy="382905"/>
            </a:xfrm>
            <a:custGeom>
              <a:avLst/>
              <a:gdLst/>
              <a:ahLst/>
              <a:cxnLst/>
              <a:rect l="l" t="t" r="r" b="b"/>
              <a:pathLst>
                <a:path w="1418589" h="382904">
                  <a:moveTo>
                    <a:pt x="0" y="0"/>
                  </a:moveTo>
                  <a:lnTo>
                    <a:pt x="1418222" y="382467"/>
                  </a:lnTo>
                </a:path>
              </a:pathLst>
            </a:custGeom>
            <a:ln w="12700">
              <a:solidFill>
                <a:srgbClr val="595959"/>
              </a:solidFill>
            </a:ln>
          </p:spPr>
          <p:txBody>
            <a:bodyPr wrap="square" lIns="0" tIns="0" rIns="0" bIns="0" rtlCol="0"/>
            <a:lstStyle/>
            <a:p>
              <a:endParaRPr/>
            </a:p>
          </p:txBody>
        </p:sp>
      </p:grpSp>
      <p:sp>
        <p:nvSpPr>
          <p:cNvPr id="7" name="object 7"/>
          <p:cNvSpPr txBox="1"/>
          <p:nvPr/>
        </p:nvSpPr>
        <p:spPr>
          <a:xfrm>
            <a:off x="3766420" y="3598429"/>
            <a:ext cx="107569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VP(dumped)</a:t>
            </a:r>
            <a:endParaRPr sz="1600">
              <a:latin typeface="Times New Roman"/>
              <a:cs typeface="Times New Roman"/>
            </a:endParaRPr>
          </a:p>
        </p:txBody>
      </p:sp>
      <p:sp>
        <p:nvSpPr>
          <p:cNvPr id="8" name="object 8"/>
          <p:cNvSpPr/>
          <p:nvPr/>
        </p:nvSpPr>
        <p:spPr>
          <a:xfrm>
            <a:off x="2025650" y="3879850"/>
            <a:ext cx="0" cy="164465"/>
          </a:xfrm>
          <a:custGeom>
            <a:avLst/>
            <a:gdLst/>
            <a:ahLst/>
            <a:cxnLst/>
            <a:rect l="l" t="t" r="r" b="b"/>
            <a:pathLst>
              <a:path h="164464">
                <a:moveTo>
                  <a:pt x="0" y="0"/>
                </a:moveTo>
                <a:lnTo>
                  <a:pt x="0" y="163898"/>
                </a:lnTo>
              </a:path>
            </a:pathLst>
          </a:custGeom>
          <a:ln w="12700">
            <a:solidFill>
              <a:srgbClr val="595959"/>
            </a:solidFill>
          </a:ln>
        </p:spPr>
        <p:txBody>
          <a:bodyPr wrap="square" lIns="0" tIns="0" rIns="0" bIns="0" rtlCol="0"/>
          <a:lstStyle/>
          <a:p>
            <a:endParaRPr/>
          </a:p>
        </p:txBody>
      </p:sp>
      <p:sp>
        <p:nvSpPr>
          <p:cNvPr id="9" name="object 9"/>
          <p:cNvSpPr txBox="1"/>
          <p:nvPr/>
        </p:nvSpPr>
        <p:spPr>
          <a:xfrm>
            <a:off x="1411504" y="3598429"/>
            <a:ext cx="1221740" cy="676275"/>
          </a:xfrm>
          <a:prstGeom prst="rect">
            <a:avLst/>
          </a:prstGeom>
        </p:spPr>
        <p:txBody>
          <a:bodyPr vert="horz" wrap="square" lIns="0" tIns="12700" rIns="0" bIns="0" rtlCol="0">
            <a:spAutoFit/>
          </a:bodyPr>
          <a:lstStyle/>
          <a:p>
            <a:pPr marL="85725">
              <a:lnSpc>
                <a:spcPct val="100000"/>
              </a:lnSpc>
              <a:spcBef>
                <a:spcPts val="100"/>
              </a:spcBef>
            </a:pPr>
            <a:r>
              <a:rPr sz="1600" spc="-5" dirty="0">
                <a:solidFill>
                  <a:srgbClr val="595959"/>
                </a:solidFill>
                <a:latin typeface="Times New Roman"/>
                <a:cs typeface="Times New Roman"/>
              </a:rPr>
              <a:t>NP(workers)</a:t>
            </a:r>
            <a:endParaRPr sz="1600">
              <a:latin typeface="Times New Roman"/>
              <a:cs typeface="Times New Roman"/>
            </a:endParaRPr>
          </a:p>
          <a:p>
            <a:pPr marL="12700">
              <a:lnSpc>
                <a:spcPct val="100000"/>
              </a:lnSpc>
              <a:spcBef>
                <a:spcPts val="1280"/>
              </a:spcBef>
            </a:pPr>
            <a:r>
              <a:rPr sz="1600" spc="-5" dirty="0">
                <a:solidFill>
                  <a:srgbClr val="595959"/>
                </a:solidFill>
                <a:latin typeface="Times New Roman"/>
                <a:cs typeface="Times New Roman"/>
              </a:rPr>
              <a:t>NNS(workers)</a:t>
            </a:r>
            <a:endParaRPr sz="1600">
              <a:latin typeface="Times New Roman"/>
              <a:cs typeface="Times New Roman"/>
            </a:endParaRPr>
          </a:p>
        </p:txBody>
      </p:sp>
      <p:sp>
        <p:nvSpPr>
          <p:cNvPr id="10" name="object 10"/>
          <p:cNvSpPr/>
          <p:nvPr/>
        </p:nvSpPr>
        <p:spPr>
          <a:xfrm>
            <a:off x="2025650" y="4298950"/>
            <a:ext cx="0" cy="1129030"/>
          </a:xfrm>
          <a:custGeom>
            <a:avLst/>
            <a:gdLst/>
            <a:ahLst/>
            <a:cxnLst/>
            <a:rect l="l" t="t" r="r" b="b"/>
            <a:pathLst>
              <a:path h="1129029">
                <a:moveTo>
                  <a:pt x="0" y="0"/>
                </a:moveTo>
                <a:lnTo>
                  <a:pt x="0" y="1128968"/>
                </a:lnTo>
              </a:path>
            </a:pathLst>
          </a:custGeom>
          <a:ln w="12700">
            <a:solidFill>
              <a:srgbClr val="595959"/>
            </a:solidFill>
          </a:ln>
        </p:spPr>
        <p:txBody>
          <a:bodyPr wrap="square" lIns="0" tIns="0" rIns="0" bIns="0" rtlCol="0"/>
          <a:lstStyle/>
          <a:p>
            <a:endParaRPr/>
          </a:p>
        </p:txBody>
      </p:sp>
      <p:sp>
        <p:nvSpPr>
          <p:cNvPr id="11" name="object 11"/>
          <p:cNvSpPr txBox="1"/>
          <p:nvPr/>
        </p:nvSpPr>
        <p:spPr>
          <a:xfrm>
            <a:off x="1682173" y="5398425"/>
            <a:ext cx="6807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workers</a:t>
            </a:r>
            <a:endParaRPr sz="1600">
              <a:latin typeface="Times New Roman"/>
              <a:cs typeface="Times New Roman"/>
            </a:endParaRPr>
          </a:p>
        </p:txBody>
      </p:sp>
      <p:sp>
        <p:nvSpPr>
          <p:cNvPr id="12" name="object 12"/>
          <p:cNvSpPr txBox="1"/>
          <p:nvPr/>
        </p:nvSpPr>
        <p:spPr>
          <a:xfrm>
            <a:off x="2770341" y="4139014"/>
            <a:ext cx="1243965"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VBD(dumped)</a:t>
            </a:r>
            <a:endParaRPr sz="1600">
              <a:latin typeface="Times New Roman"/>
              <a:cs typeface="Times New Roman"/>
            </a:endParaRPr>
          </a:p>
        </p:txBody>
      </p:sp>
      <p:grpSp>
        <p:nvGrpSpPr>
          <p:cNvPr id="13" name="object 13"/>
          <p:cNvGrpSpPr/>
          <p:nvPr/>
        </p:nvGrpSpPr>
        <p:grpSpPr>
          <a:xfrm>
            <a:off x="3365499" y="3886200"/>
            <a:ext cx="2160270" cy="259079"/>
            <a:chOff x="3365499" y="3886200"/>
            <a:chExt cx="2160270" cy="259079"/>
          </a:xfrm>
        </p:grpSpPr>
        <p:sp>
          <p:nvSpPr>
            <p:cNvPr id="14" name="object 14"/>
            <p:cNvSpPr/>
            <p:nvPr/>
          </p:nvSpPr>
          <p:spPr>
            <a:xfrm>
              <a:off x="3371849" y="3892550"/>
              <a:ext cx="973455" cy="246379"/>
            </a:xfrm>
            <a:custGeom>
              <a:avLst/>
              <a:gdLst/>
              <a:ahLst/>
              <a:cxnLst/>
              <a:rect l="l" t="t" r="r" b="b"/>
              <a:pathLst>
                <a:path w="973454" h="246379">
                  <a:moveTo>
                    <a:pt x="972916" y="0"/>
                  </a:moveTo>
                  <a:lnTo>
                    <a:pt x="0" y="246166"/>
                  </a:lnTo>
                </a:path>
              </a:pathLst>
            </a:custGeom>
            <a:ln w="12700">
              <a:solidFill>
                <a:srgbClr val="595959"/>
              </a:solidFill>
            </a:ln>
          </p:spPr>
          <p:txBody>
            <a:bodyPr wrap="square" lIns="0" tIns="0" rIns="0" bIns="0" rtlCol="0"/>
            <a:lstStyle/>
            <a:p>
              <a:endParaRPr/>
            </a:p>
          </p:txBody>
        </p:sp>
        <p:sp>
          <p:nvSpPr>
            <p:cNvPr id="15" name="object 15"/>
            <p:cNvSpPr/>
            <p:nvPr/>
          </p:nvSpPr>
          <p:spPr>
            <a:xfrm>
              <a:off x="4349750" y="3892550"/>
              <a:ext cx="1169670" cy="246379"/>
            </a:xfrm>
            <a:custGeom>
              <a:avLst/>
              <a:gdLst/>
              <a:ahLst/>
              <a:cxnLst/>
              <a:rect l="l" t="t" r="r" b="b"/>
              <a:pathLst>
                <a:path w="1169670" h="246379">
                  <a:moveTo>
                    <a:pt x="0" y="0"/>
                  </a:moveTo>
                  <a:lnTo>
                    <a:pt x="1169523" y="246166"/>
                  </a:lnTo>
                </a:path>
              </a:pathLst>
            </a:custGeom>
            <a:ln w="12700">
              <a:solidFill>
                <a:srgbClr val="595959"/>
              </a:solidFill>
            </a:ln>
          </p:spPr>
          <p:txBody>
            <a:bodyPr wrap="square" lIns="0" tIns="0" rIns="0" bIns="0" rtlCol="0"/>
            <a:lstStyle/>
            <a:p>
              <a:endParaRPr/>
            </a:p>
          </p:txBody>
        </p:sp>
      </p:grpSp>
      <p:sp>
        <p:nvSpPr>
          <p:cNvPr id="16" name="object 16"/>
          <p:cNvSpPr/>
          <p:nvPr/>
        </p:nvSpPr>
        <p:spPr>
          <a:xfrm>
            <a:off x="3371850" y="4375150"/>
            <a:ext cx="0" cy="1044575"/>
          </a:xfrm>
          <a:custGeom>
            <a:avLst/>
            <a:gdLst/>
            <a:ahLst/>
            <a:cxnLst/>
            <a:rect l="l" t="t" r="r" b="b"/>
            <a:pathLst>
              <a:path h="1044575">
                <a:moveTo>
                  <a:pt x="0" y="0"/>
                </a:moveTo>
                <a:lnTo>
                  <a:pt x="1" y="1044000"/>
                </a:lnTo>
              </a:path>
            </a:pathLst>
          </a:custGeom>
          <a:ln w="12700">
            <a:solidFill>
              <a:srgbClr val="595959"/>
            </a:solidFill>
          </a:ln>
        </p:spPr>
        <p:txBody>
          <a:bodyPr wrap="square" lIns="0" tIns="0" rIns="0" bIns="0" rtlCol="0"/>
          <a:lstStyle/>
          <a:p>
            <a:endParaRPr/>
          </a:p>
        </p:txBody>
      </p:sp>
      <p:sp>
        <p:nvSpPr>
          <p:cNvPr id="17" name="object 17"/>
          <p:cNvSpPr txBox="1"/>
          <p:nvPr/>
        </p:nvSpPr>
        <p:spPr>
          <a:xfrm>
            <a:off x="3077782" y="5398425"/>
            <a:ext cx="6813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du</a:t>
            </a:r>
            <a:r>
              <a:rPr sz="1600" spc="5" dirty="0">
                <a:solidFill>
                  <a:srgbClr val="595959"/>
                </a:solidFill>
                <a:latin typeface="Times New Roman"/>
                <a:cs typeface="Times New Roman"/>
              </a:rPr>
              <a:t>m</a:t>
            </a:r>
            <a:r>
              <a:rPr sz="1600" dirty="0">
                <a:solidFill>
                  <a:srgbClr val="595959"/>
                </a:solidFill>
                <a:latin typeface="Times New Roman"/>
                <a:cs typeface="Times New Roman"/>
              </a:rPr>
              <a:t>ped</a:t>
            </a:r>
            <a:endParaRPr sz="1600">
              <a:latin typeface="Times New Roman"/>
              <a:cs typeface="Times New Roman"/>
            </a:endParaRPr>
          </a:p>
        </p:txBody>
      </p:sp>
      <p:sp>
        <p:nvSpPr>
          <p:cNvPr id="18" name="object 18"/>
          <p:cNvSpPr txBox="1"/>
          <p:nvPr/>
        </p:nvSpPr>
        <p:spPr>
          <a:xfrm>
            <a:off x="5931427" y="4636898"/>
            <a:ext cx="70485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PP</a:t>
            </a:r>
            <a:r>
              <a:rPr sz="1600" dirty="0">
                <a:solidFill>
                  <a:srgbClr val="595959"/>
                </a:solidFill>
                <a:latin typeface="Times New Roman"/>
                <a:cs typeface="Times New Roman"/>
              </a:rPr>
              <a:t>(</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sp>
        <p:nvSpPr>
          <p:cNvPr id="19" name="object 19"/>
          <p:cNvSpPr/>
          <p:nvPr/>
        </p:nvSpPr>
        <p:spPr>
          <a:xfrm>
            <a:off x="4375150" y="4933950"/>
            <a:ext cx="0" cy="164465"/>
          </a:xfrm>
          <a:custGeom>
            <a:avLst/>
            <a:gdLst/>
            <a:ahLst/>
            <a:cxnLst/>
            <a:rect l="l" t="t" r="r" b="b"/>
            <a:pathLst>
              <a:path h="164464">
                <a:moveTo>
                  <a:pt x="0" y="0"/>
                </a:moveTo>
                <a:lnTo>
                  <a:pt x="1" y="163898"/>
                </a:lnTo>
              </a:path>
            </a:pathLst>
          </a:custGeom>
          <a:ln w="12700">
            <a:solidFill>
              <a:srgbClr val="595959"/>
            </a:solidFill>
          </a:ln>
        </p:spPr>
        <p:txBody>
          <a:bodyPr wrap="square" lIns="0" tIns="0" rIns="0" bIns="0" rtlCol="0"/>
          <a:lstStyle/>
          <a:p>
            <a:endParaRPr/>
          </a:p>
        </p:txBody>
      </p:sp>
      <p:sp>
        <p:nvSpPr>
          <p:cNvPr id="20" name="object 20"/>
          <p:cNvSpPr txBox="1"/>
          <p:nvPr/>
        </p:nvSpPr>
        <p:spPr>
          <a:xfrm>
            <a:off x="3867490" y="4694271"/>
            <a:ext cx="1007744" cy="676910"/>
          </a:xfrm>
          <a:prstGeom prst="rect">
            <a:avLst/>
          </a:prstGeom>
        </p:spPr>
        <p:txBody>
          <a:bodyPr vert="horz" wrap="square" lIns="0" tIns="12700" rIns="0" bIns="0" rtlCol="0">
            <a:spAutoFit/>
          </a:bodyPr>
          <a:lstStyle/>
          <a:p>
            <a:pPr marL="85725">
              <a:lnSpc>
                <a:spcPct val="100000"/>
              </a:lnSpc>
              <a:spcBef>
                <a:spcPts val="100"/>
              </a:spcBef>
            </a:pPr>
            <a:r>
              <a:rPr sz="1600" spc="-5" dirty="0">
                <a:solidFill>
                  <a:srgbClr val="595959"/>
                </a:solidFill>
                <a:latin typeface="Times New Roman"/>
                <a:cs typeface="Times New Roman"/>
              </a:rPr>
              <a:t>NP(sacks)</a:t>
            </a:r>
            <a:endParaRPr sz="1600">
              <a:latin typeface="Times New Roman"/>
              <a:cs typeface="Times New Roman"/>
            </a:endParaRPr>
          </a:p>
          <a:p>
            <a:pPr marL="12700">
              <a:lnSpc>
                <a:spcPct val="100000"/>
              </a:lnSpc>
              <a:spcBef>
                <a:spcPts val="1285"/>
              </a:spcBef>
            </a:pPr>
            <a:r>
              <a:rPr sz="1600" spc="-5" dirty="0">
                <a:solidFill>
                  <a:srgbClr val="595959"/>
                </a:solidFill>
                <a:latin typeface="Times New Roman"/>
                <a:cs typeface="Times New Roman"/>
              </a:rPr>
              <a:t>NNS(sacks)</a:t>
            </a:r>
            <a:endParaRPr sz="1600">
              <a:latin typeface="Times New Roman"/>
              <a:cs typeface="Times New Roman"/>
            </a:endParaRPr>
          </a:p>
        </p:txBody>
      </p:sp>
      <p:sp>
        <p:nvSpPr>
          <p:cNvPr id="21" name="object 21"/>
          <p:cNvSpPr/>
          <p:nvPr/>
        </p:nvSpPr>
        <p:spPr>
          <a:xfrm>
            <a:off x="4375150" y="5340350"/>
            <a:ext cx="0" cy="661035"/>
          </a:xfrm>
          <a:custGeom>
            <a:avLst/>
            <a:gdLst/>
            <a:ahLst/>
            <a:cxnLst/>
            <a:rect l="l" t="t" r="r" b="b"/>
            <a:pathLst>
              <a:path h="661035">
                <a:moveTo>
                  <a:pt x="0" y="0"/>
                </a:moveTo>
                <a:lnTo>
                  <a:pt x="1" y="660886"/>
                </a:lnTo>
              </a:path>
            </a:pathLst>
          </a:custGeom>
          <a:ln w="12700">
            <a:solidFill>
              <a:srgbClr val="595959"/>
            </a:solidFill>
          </a:ln>
        </p:spPr>
        <p:txBody>
          <a:bodyPr wrap="square" lIns="0" tIns="0" rIns="0" bIns="0" rtlCol="0"/>
          <a:lstStyle/>
          <a:p>
            <a:endParaRPr/>
          </a:p>
        </p:txBody>
      </p:sp>
      <p:sp>
        <p:nvSpPr>
          <p:cNvPr id="22" name="object 22"/>
          <p:cNvSpPr txBox="1"/>
          <p:nvPr/>
        </p:nvSpPr>
        <p:spPr>
          <a:xfrm>
            <a:off x="4138157" y="5961138"/>
            <a:ext cx="46672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sacks</a:t>
            </a:r>
            <a:endParaRPr sz="1600">
              <a:latin typeface="Times New Roman"/>
              <a:cs typeface="Times New Roman"/>
            </a:endParaRPr>
          </a:p>
        </p:txBody>
      </p:sp>
      <p:grpSp>
        <p:nvGrpSpPr>
          <p:cNvPr id="23" name="object 23"/>
          <p:cNvGrpSpPr/>
          <p:nvPr/>
        </p:nvGrpSpPr>
        <p:grpSpPr>
          <a:xfrm>
            <a:off x="5753099" y="4927600"/>
            <a:ext cx="1078865" cy="196850"/>
            <a:chOff x="5753099" y="4927600"/>
            <a:chExt cx="1078865" cy="196850"/>
          </a:xfrm>
        </p:grpSpPr>
        <p:sp>
          <p:nvSpPr>
            <p:cNvPr id="24" name="object 24"/>
            <p:cNvSpPr/>
            <p:nvPr/>
          </p:nvSpPr>
          <p:spPr>
            <a:xfrm>
              <a:off x="5759449" y="4933950"/>
              <a:ext cx="534035" cy="184150"/>
            </a:xfrm>
            <a:custGeom>
              <a:avLst/>
              <a:gdLst/>
              <a:ahLst/>
              <a:cxnLst/>
              <a:rect l="l" t="t" r="r" b="b"/>
              <a:pathLst>
                <a:path w="534035" h="184150">
                  <a:moveTo>
                    <a:pt x="533920" y="0"/>
                  </a:moveTo>
                  <a:lnTo>
                    <a:pt x="0" y="184068"/>
                  </a:lnTo>
                </a:path>
              </a:pathLst>
            </a:custGeom>
            <a:ln w="12700">
              <a:solidFill>
                <a:srgbClr val="595959"/>
              </a:solidFill>
            </a:ln>
          </p:spPr>
          <p:txBody>
            <a:bodyPr wrap="square" lIns="0" tIns="0" rIns="0" bIns="0" rtlCol="0"/>
            <a:lstStyle/>
            <a:p>
              <a:endParaRPr/>
            </a:p>
          </p:txBody>
        </p:sp>
        <p:sp>
          <p:nvSpPr>
            <p:cNvPr id="25" name="object 25"/>
            <p:cNvSpPr/>
            <p:nvPr/>
          </p:nvSpPr>
          <p:spPr>
            <a:xfrm>
              <a:off x="6292849" y="4933950"/>
              <a:ext cx="532765" cy="184150"/>
            </a:xfrm>
            <a:custGeom>
              <a:avLst/>
              <a:gdLst/>
              <a:ahLst/>
              <a:cxnLst/>
              <a:rect l="l" t="t" r="r" b="b"/>
              <a:pathLst>
                <a:path w="532765" h="184150">
                  <a:moveTo>
                    <a:pt x="0" y="0"/>
                  </a:moveTo>
                  <a:lnTo>
                    <a:pt x="532316" y="184068"/>
                  </a:lnTo>
                </a:path>
              </a:pathLst>
            </a:custGeom>
            <a:ln w="12700">
              <a:solidFill>
                <a:srgbClr val="595959"/>
              </a:solidFill>
            </a:ln>
          </p:spPr>
          <p:txBody>
            <a:bodyPr wrap="square" lIns="0" tIns="0" rIns="0" bIns="0" rtlCol="0"/>
            <a:lstStyle/>
            <a:p>
              <a:endParaRPr/>
            </a:p>
          </p:txBody>
        </p:sp>
      </p:grpSp>
      <p:sp>
        <p:nvSpPr>
          <p:cNvPr id="26" name="object 26"/>
          <p:cNvSpPr txBox="1"/>
          <p:nvPr/>
        </p:nvSpPr>
        <p:spPr>
          <a:xfrm>
            <a:off x="5527370" y="5068790"/>
            <a:ext cx="5918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a:t>
            </a: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sp>
        <p:nvSpPr>
          <p:cNvPr id="27" name="object 27"/>
          <p:cNvSpPr txBox="1"/>
          <p:nvPr/>
        </p:nvSpPr>
        <p:spPr>
          <a:xfrm>
            <a:off x="6553985" y="5078361"/>
            <a:ext cx="6807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NP(bin)</a:t>
            </a:r>
            <a:endParaRPr sz="1600">
              <a:latin typeface="Times New Roman"/>
              <a:cs typeface="Times New Roman"/>
            </a:endParaRPr>
          </a:p>
        </p:txBody>
      </p:sp>
      <p:sp>
        <p:nvSpPr>
          <p:cNvPr id="28" name="object 28"/>
          <p:cNvSpPr/>
          <p:nvPr/>
        </p:nvSpPr>
        <p:spPr>
          <a:xfrm>
            <a:off x="5835650" y="5378450"/>
            <a:ext cx="0" cy="538480"/>
          </a:xfrm>
          <a:custGeom>
            <a:avLst/>
            <a:gdLst/>
            <a:ahLst/>
            <a:cxnLst/>
            <a:rect l="l" t="t" r="r" b="b"/>
            <a:pathLst>
              <a:path h="538479">
                <a:moveTo>
                  <a:pt x="0" y="0"/>
                </a:moveTo>
                <a:lnTo>
                  <a:pt x="1" y="537927"/>
                </a:lnTo>
              </a:path>
            </a:pathLst>
          </a:custGeom>
          <a:ln w="12700">
            <a:solidFill>
              <a:srgbClr val="595959"/>
            </a:solidFill>
          </a:ln>
        </p:spPr>
        <p:txBody>
          <a:bodyPr wrap="square" lIns="0" tIns="0" rIns="0" bIns="0" rtlCol="0"/>
          <a:lstStyle/>
          <a:p>
            <a:endParaRPr/>
          </a:p>
        </p:txBody>
      </p:sp>
      <p:sp>
        <p:nvSpPr>
          <p:cNvPr id="29" name="object 29"/>
          <p:cNvSpPr txBox="1"/>
          <p:nvPr/>
        </p:nvSpPr>
        <p:spPr>
          <a:xfrm>
            <a:off x="5651987" y="5876727"/>
            <a:ext cx="34290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i</a:t>
            </a:r>
            <a:r>
              <a:rPr sz="1600" dirty="0">
                <a:solidFill>
                  <a:srgbClr val="595959"/>
                </a:solidFill>
                <a:latin typeface="Times New Roman"/>
                <a:cs typeface="Times New Roman"/>
              </a:rPr>
              <a:t>n</a:t>
            </a:r>
            <a:r>
              <a:rPr sz="1600" spc="5" dirty="0">
                <a:solidFill>
                  <a:srgbClr val="595959"/>
                </a:solidFill>
                <a:latin typeface="Times New Roman"/>
                <a:cs typeface="Times New Roman"/>
              </a:rPr>
              <a:t>t</a:t>
            </a:r>
            <a:r>
              <a:rPr sz="1600" dirty="0">
                <a:solidFill>
                  <a:srgbClr val="595959"/>
                </a:solidFill>
                <a:latin typeface="Times New Roman"/>
                <a:cs typeface="Times New Roman"/>
              </a:rPr>
              <a:t>o</a:t>
            </a:r>
            <a:endParaRPr sz="1600">
              <a:latin typeface="Times New Roman"/>
              <a:cs typeface="Times New Roman"/>
            </a:endParaRPr>
          </a:p>
        </p:txBody>
      </p:sp>
      <p:grpSp>
        <p:nvGrpSpPr>
          <p:cNvPr id="30" name="object 30"/>
          <p:cNvGrpSpPr/>
          <p:nvPr/>
        </p:nvGrpSpPr>
        <p:grpSpPr>
          <a:xfrm>
            <a:off x="6451600" y="5359400"/>
            <a:ext cx="829310" cy="104775"/>
            <a:chOff x="6451600" y="5359400"/>
            <a:chExt cx="829310" cy="104775"/>
          </a:xfrm>
        </p:grpSpPr>
        <p:sp>
          <p:nvSpPr>
            <p:cNvPr id="31" name="object 31"/>
            <p:cNvSpPr/>
            <p:nvPr/>
          </p:nvSpPr>
          <p:spPr>
            <a:xfrm>
              <a:off x="6457950" y="5365750"/>
              <a:ext cx="445134" cy="81280"/>
            </a:xfrm>
            <a:custGeom>
              <a:avLst/>
              <a:gdLst/>
              <a:ahLst/>
              <a:cxnLst/>
              <a:rect l="l" t="t" r="r" b="b"/>
              <a:pathLst>
                <a:path w="445134" h="81279">
                  <a:moveTo>
                    <a:pt x="445044" y="0"/>
                  </a:moveTo>
                  <a:lnTo>
                    <a:pt x="0" y="80963"/>
                  </a:lnTo>
                </a:path>
              </a:pathLst>
            </a:custGeom>
            <a:ln w="12700">
              <a:solidFill>
                <a:srgbClr val="595959"/>
              </a:solidFill>
            </a:ln>
          </p:spPr>
          <p:txBody>
            <a:bodyPr wrap="square" lIns="0" tIns="0" rIns="0" bIns="0" rtlCol="0"/>
            <a:lstStyle/>
            <a:p>
              <a:endParaRPr/>
            </a:p>
          </p:txBody>
        </p:sp>
        <p:sp>
          <p:nvSpPr>
            <p:cNvPr id="32" name="object 32"/>
            <p:cNvSpPr/>
            <p:nvPr/>
          </p:nvSpPr>
          <p:spPr>
            <a:xfrm>
              <a:off x="6902450" y="5365750"/>
              <a:ext cx="372110" cy="92075"/>
            </a:xfrm>
            <a:custGeom>
              <a:avLst/>
              <a:gdLst/>
              <a:ahLst/>
              <a:cxnLst/>
              <a:rect l="l" t="t" r="r" b="b"/>
              <a:pathLst>
                <a:path w="372109" h="92075">
                  <a:moveTo>
                    <a:pt x="0" y="0"/>
                  </a:moveTo>
                  <a:lnTo>
                    <a:pt x="372071" y="91573"/>
                  </a:lnTo>
                </a:path>
              </a:pathLst>
            </a:custGeom>
            <a:ln w="12700">
              <a:solidFill>
                <a:srgbClr val="595959"/>
              </a:solidFill>
            </a:ln>
          </p:spPr>
          <p:txBody>
            <a:bodyPr wrap="square" lIns="0" tIns="0" rIns="0" bIns="0" rtlCol="0"/>
            <a:lstStyle/>
            <a:p>
              <a:endParaRPr/>
            </a:p>
          </p:txBody>
        </p:sp>
      </p:grpSp>
      <p:sp>
        <p:nvSpPr>
          <p:cNvPr id="33" name="object 33"/>
          <p:cNvSpPr/>
          <p:nvPr/>
        </p:nvSpPr>
        <p:spPr>
          <a:xfrm>
            <a:off x="6470650" y="5734050"/>
            <a:ext cx="0" cy="164465"/>
          </a:xfrm>
          <a:custGeom>
            <a:avLst/>
            <a:gdLst/>
            <a:ahLst/>
            <a:cxnLst/>
            <a:rect l="l" t="t" r="r" b="b"/>
            <a:pathLst>
              <a:path h="164464">
                <a:moveTo>
                  <a:pt x="0" y="0"/>
                </a:moveTo>
                <a:lnTo>
                  <a:pt x="1" y="163899"/>
                </a:lnTo>
              </a:path>
            </a:pathLst>
          </a:custGeom>
          <a:ln w="12700">
            <a:solidFill>
              <a:srgbClr val="595959"/>
            </a:solidFill>
          </a:ln>
        </p:spPr>
        <p:txBody>
          <a:bodyPr wrap="square" lIns="0" tIns="0" rIns="0" bIns="0" rtlCol="0"/>
          <a:lstStyle/>
          <a:p>
            <a:endParaRPr/>
          </a:p>
        </p:txBody>
      </p:sp>
      <p:sp>
        <p:nvSpPr>
          <p:cNvPr id="34" name="object 34"/>
          <p:cNvSpPr txBox="1"/>
          <p:nvPr/>
        </p:nvSpPr>
        <p:spPr>
          <a:xfrm>
            <a:off x="6202351" y="5465319"/>
            <a:ext cx="1433195" cy="680720"/>
          </a:xfrm>
          <a:prstGeom prst="rect">
            <a:avLst/>
          </a:prstGeom>
        </p:spPr>
        <p:txBody>
          <a:bodyPr vert="horz" wrap="square" lIns="0" tIns="12700" rIns="0" bIns="0" rtlCol="0">
            <a:spAutoFit/>
          </a:bodyPr>
          <a:lstStyle/>
          <a:p>
            <a:pPr algn="ctr">
              <a:lnSpc>
                <a:spcPct val="100000"/>
              </a:lnSpc>
              <a:spcBef>
                <a:spcPts val="100"/>
              </a:spcBef>
              <a:tabLst>
                <a:tab pos="718820" algn="l"/>
              </a:tabLst>
            </a:pPr>
            <a:r>
              <a:rPr sz="1600" spc="-5" dirty="0">
                <a:solidFill>
                  <a:srgbClr val="595959"/>
                </a:solidFill>
                <a:latin typeface="Times New Roman"/>
                <a:cs typeface="Times New Roman"/>
              </a:rPr>
              <a:t>DT(a)	NN(bin)</a:t>
            </a:r>
            <a:endParaRPr sz="1600">
              <a:latin typeface="Times New Roman"/>
              <a:cs typeface="Times New Roman"/>
            </a:endParaRPr>
          </a:p>
          <a:p>
            <a:pPr marR="2540" algn="ctr">
              <a:lnSpc>
                <a:spcPct val="100000"/>
              </a:lnSpc>
              <a:spcBef>
                <a:spcPts val="1320"/>
              </a:spcBef>
              <a:tabLst>
                <a:tab pos="730250" algn="l"/>
              </a:tabLst>
            </a:pPr>
            <a:r>
              <a:rPr sz="1600" dirty="0">
                <a:solidFill>
                  <a:srgbClr val="595959"/>
                </a:solidFill>
                <a:latin typeface="Times New Roman"/>
                <a:cs typeface="Times New Roman"/>
              </a:rPr>
              <a:t>a	bin</a:t>
            </a:r>
            <a:endParaRPr sz="1600">
              <a:latin typeface="Times New Roman"/>
              <a:cs typeface="Times New Roman"/>
            </a:endParaRPr>
          </a:p>
        </p:txBody>
      </p:sp>
      <p:sp>
        <p:nvSpPr>
          <p:cNvPr id="35" name="object 35"/>
          <p:cNvSpPr/>
          <p:nvPr/>
        </p:nvSpPr>
        <p:spPr>
          <a:xfrm>
            <a:off x="7283450" y="5734050"/>
            <a:ext cx="0" cy="164465"/>
          </a:xfrm>
          <a:custGeom>
            <a:avLst/>
            <a:gdLst/>
            <a:ahLst/>
            <a:cxnLst/>
            <a:rect l="l" t="t" r="r" b="b"/>
            <a:pathLst>
              <a:path h="164464">
                <a:moveTo>
                  <a:pt x="0" y="0"/>
                </a:moveTo>
                <a:lnTo>
                  <a:pt x="0" y="163899"/>
                </a:lnTo>
              </a:path>
            </a:pathLst>
          </a:custGeom>
          <a:ln w="12700">
            <a:solidFill>
              <a:srgbClr val="595959"/>
            </a:solidFill>
          </a:ln>
        </p:spPr>
        <p:txBody>
          <a:bodyPr wrap="square" lIns="0" tIns="0" rIns="0" bIns="0" rtlCol="0"/>
          <a:lstStyle/>
          <a:p>
            <a:endParaRPr/>
          </a:p>
        </p:txBody>
      </p:sp>
      <p:grpSp>
        <p:nvGrpSpPr>
          <p:cNvPr id="36" name="object 36"/>
          <p:cNvGrpSpPr/>
          <p:nvPr/>
        </p:nvGrpSpPr>
        <p:grpSpPr>
          <a:xfrm>
            <a:off x="4457699" y="4432300"/>
            <a:ext cx="1789430" cy="259079"/>
            <a:chOff x="4457699" y="4432300"/>
            <a:chExt cx="1789430" cy="259079"/>
          </a:xfrm>
        </p:grpSpPr>
        <p:sp>
          <p:nvSpPr>
            <p:cNvPr id="37" name="object 37"/>
            <p:cNvSpPr/>
            <p:nvPr/>
          </p:nvSpPr>
          <p:spPr>
            <a:xfrm>
              <a:off x="4464049" y="4438650"/>
              <a:ext cx="973455" cy="246379"/>
            </a:xfrm>
            <a:custGeom>
              <a:avLst/>
              <a:gdLst/>
              <a:ahLst/>
              <a:cxnLst/>
              <a:rect l="l" t="t" r="r" b="b"/>
              <a:pathLst>
                <a:path w="973454" h="246379">
                  <a:moveTo>
                    <a:pt x="972916" y="0"/>
                  </a:moveTo>
                  <a:lnTo>
                    <a:pt x="0" y="246166"/>
                  </a:lnTo>
                </a:path>
              </a:pathLst>
            </a:custGeom>
            <a:ln w="12700">
              <a:solidFill>
                <a:srgbClr val="595959"/>
              </a:solidFill>
            </a:ln>
          </p:spPr>
          <p:txBody>
            <a:bodyPr wrap="square" lIns="0" tIns="0" rIns="0" bIns="0" rtlCol="0"/>
            <a:lstStyle/>
            <a:p>
              <a:endParaRPr/>
            </a:p>
          </p:txBody>
        </p:sp>
        <p:sp>
          <p:nvSpPr>
            <p:cNvPr id="38" name="object 38"/>
            <p:cNvSpPr/>
            <p:nvPr/>
          </p:nvSpPr>
          <p:spPr>
            <a:xfrm>
              <a:off x="5441950" y="4438650"/>
              <a:ext cx="798830" cy="179070"/>
            </a:xfrm>
            <a:custGeom>
              <a:avLst/>
              <a:gdLst/>
              <a:ahLst/>
              <a:cxnLst/>
              <a:rect l="l" t="t" r="r" b="b"/>
              <a:pathLst>
                <a:path w="798829" h="179070">
                  <a:moveTo>
                    <a:pt x="0" y="0"/>
                  </a:moveTo>
                  <a:lnTo>
                    <a:pt x="798524" y="178465"/>
                  </a:lnTo>
                </a:path>
              </a:pathLst>
            </a:custGeom>
            <a:ln w="12700">
              <a:solidFill>
                <a:srgbClr val="595959"/>
              </a:solidFill>
            </a:ln>
          </p:spPr>
          <p:txBody>
            <a:bodyPr wrap="square" lIns="0" tIns="0" rIns="0" bIns="0" rtlCol="0"/>
            <a:lstStyle/>
            <a:p>
              <a:endParaRPr/>
            </a:p>
          </p:txBody>
        </p:sp>
      </p:grpSp>
      <p:sp>
        <p:nvSpPr>
          <p:cNvPr id="39" name="object 39"/>
          <p:cNvSpPr txBox="1"/>
          <p:nvPr/>
        </p:nvSpPr>
        <p:spPr>
          <a:xfrm>
            <a:off x="5036916" y="4158595"/>
            <a:ext cx="861694"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NP(sacks)</a:t>
            </a:r>
            <a:endParaRPr sz="1600">
              <a:latin typeface="Times New Roman"/>
              <a:cs typeface="Times New Roman"/>
            </a:endParaRPr>
          </a:p>
        </p:txBody>
      </p:sp>
      <p:sp>
        <p:nvSpPr>
          <p:cNvPr id="40" name="object 40"/>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1" name="object 41"/>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640330" cy="665480"/>
          </a:xfrm>
          <a:prstGeom prst="rect">
            <a:avLst/>
          </a:prstGeom>
        </p:spPr>
        <p:txBody>
          <a:bodyPr vert="horz" wrap="square" lIns="0" tIns="12700" rIns="0" bIns="0" rtlCol="0">
            <a:spAutoFit/>
          </a:bodyPr>
          <a:lstStyle/>
          <a:p>
            <a:pPr marL="12700">
              <a:lnSpc>
                <a:spcPct val="100000"/>
              </a:lnSpc>
              <a:spcBef>
                <a:spcPts val="100"/>
              </a:spcBef>
            </a:pPr>
            <a:r>
              <a:rPr spc="85" dirty="0"/>
              <a:t>Preferences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635509" y="1822537"/>
            <a:ext cx="8158480" cy="4318000"/>
          </a:xfrm>
          <a:prstGeom prst="rect">
            <a:avLst/>
          </a:prstGeom>
        </p:spPr>
        <p:txBody>
          <a:bodyPr vert="horz" wrap="square" lIns="0" tIns="5080" rIns="0" bIns="0" rtlCol="0">
            <a:spAutoFit/>
          </a:bodyPr>
          <a:lstStyle/>
          <a:p>
            <a:pPr marL="12700" marR="66675">
              <a:lnSpc>
                <a:spcPct val="102299"/>
              </a:lnSpc>
              <a:spcBef>
                <a:spcPts val="40"/>
              </a:spcBef>
            </a:pP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issue here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attachment</a:t>
            </a:r>
            <a:r>
              <a:rPr sz="2200" dirty="0">
                <a:solidFill>
                  <a:srgbClr val="595959"/>
                </a:solidFill>
                <a:latin typeface="Times New Roman"/>
                <a:cs typeface="Times New Roman"/>
              </a:rPr>
              <a:t> of the</a:t>
            </a:r>
            <a:r>
              <a:rPr sz="2200" spc="-10" dirty="0">
                <a:solidFill>
                  <a:srgbClr val="595959"/>
                </a:solidFill>
                <a:latin typeface="Times New Roman"/>
                <a:cs typeface="Times New Roman"/>
              </a:rPr>
              <a:t> </a:t>
            </a:r>
            <a:r>
              <a:rPr sz="2200" spc="-85" dirty="0">
                <a:solidFill>
                  <a:srgbClr val="595959"/>
                </a:solidFill>
                <a:latin typeface="Times New Roman"/>
                <a:cs typeface="Times New Roman"/>
              </a:rPr>
              <a:t>PP.</a:t>
            </a:r>
            <a:r>
              <a:rPr sz="2200" dirty="0">
                <a:solidFill>
                  <a:srgbClr val="595959"/>
                </a:solidFill>
                <a:latin typeface="Times New Roman"/>
                <a:cs typeface="Times New Roman"/>
              </a:rPr>
              <a:t> So, the</a:t>
            </a:r>
            <a:r>
              <a:rPr sz="2200" spc="-5" dirty="0">
                <a:solidFill>
                  <a:srgbClr val="595959"/>
                </a:solidFill>
                <a:latin typeface="Times New Roman"/>
                <a:cs typeface="Times New Roman"/>
              </a:rPr>
              <a:t> affinities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we care </a:t>
            </a:r>
            <a:r>
              <a:rPr sz="220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ones between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“dumped”</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“into”</a:t>
            </a:r>
            <a:r>
              <a:rPr sz="2200" dirty="0">
                <a:solidFill>
                  <a:srgbClr val="595959"/>
                </a:solidFill>
                <a:latin typeface="Times New Roman"/>
                <a:cs typeface="Times New Roman"/>
              </a:rPr>
              <a:t> </a:t>
            </a:r>
            <a:r>
              <a:rPr sz="2200" spc="-5" dirty="0">
                <a:solidFill>
                  <a:srgbClr val="595959"/>
                </a:solidFill>
                <a:latin typeface="Times New Roman"/>
                <a:cs typeface="Times New Roman"/>
              </a:rPr>
              <a:t>vs.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“sacks”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“into.”</a:t>
            </a:r>
            <a:endParaRPr sz="2200">
              <a:latin typeface="Times New Roman"/>
              <a:cs typeface="Times New Roman"/>
            </a:endParaRPr>
          </a:p>
          <a:p>
            <a:pPr marL="186690" marR="5080" indent="-137160">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So, </a:t>
            </a:r>
            <a:r>
              <a:rPr sz="2000" spc="-5" dirty="0">
                <a:solidFill>
                  <a:srgbClr val="595959"/>
                </a:solidFill>
                <a:latin typeface="Times New Roman"/>
                <a:cs typeface="Times New Roman"/>
              </a:rPr>
              <a:t>count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places where</a:t>
            </a:r>
            <a:r>
              <a:rPr sz="2000" dirty="0">
                <a:solidFill>
                  <a:srgbClr val="595959"/>
                </a:solidFill>
                <a:latin typeface="Times New Roman"/>
                <a:cs typeface="Times New Roman"/>
              </a:rPr>
              <a:t> </a:t>
            </a:r>
            <a:r>
              <a:rPr sz="2000" spc="-5" dirty="0">
                <a:solidFill>
                  <a:srgbClr val="595959"/>
                </a:solidFill>
                <a:latin typeface="Times New Roman"/>
                <a:cs typeface="Times New Roman"/>
              </a:rPr>
              <a:t>“dumped” is the head</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a </a:t>
            </a:r>
            <a:r>
              <a:rPr sz="2000" spc="-5" dirty="0">
                <a:solidFill>
                  <a:srgbClr val="595959"/>
                </a:solidFill>
                <a:latin typeface="Times New Roman"/>
                <a:cs typeface="Times New Roman"/>
              </a:rPr>
              <a:t>constituent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has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dirty="0">
                <a:solidFill>
                  <a:srgbClr val="595959"/>
                </a:solidFill>
                <a:latin typeface="Times New Roman"/>
                <a:cs typeface="Times New Roman"/>
              </a:rPr>
              <a:t>PP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child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“into” as </a:t>
            </a:r>
            <a:r>
              <a:rPr sz="2000" spc="-10" dirty="0">
                <a:solidFill>
                  <a:srgbClr val="595959"/>
                </a:solidFill>
                <a:latin typeface="Times New Roman"/>
                <a:cs typeface="Times New Roman"/>
              </a:rPr>
              <a:t>its</a:t>
            </a:r>
            <a:r>
              <a:rPr sz="2000" spc="-5" dirty="0">
                <a:solidFill>
                  <a:srgbClr val="595959"/>
                </a:solidFill>
                <a:latin typeface="Times New Roman"/>
                <a:cs typeface="Times New Roman"/>
              </a:rPr>
              <a:t> head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normalize</a:t>
            </a:r>
            <a:endParaRPr sz="2000">
              <a:latin typeface="Times New Roman"/>
              <a:cs typeface="Times New Roman"/>
            </a:endParaRPr>
          </a:p>
          <a:p>
            <a:pPr marL="186690" marR="3492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40" dirty="0">
                <a:solidFill>
                  <a:srgbClr val="595959"/>
                </a:solidFill>
                <a:latin typeface="Times New Roman"/>
                <a:cs typeface="Times New Roman"/>
              </a:rPr>
              <a:t>Versus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situation </a:t>
            </a:r>
            <a:r>
              <a:rPr sz="2000" spc="-5" dirty="0">
                <a:solidFill>
                  <a:srgbClr val="595959"/>
                </a:solidFill>
                <a:latin typeface="Times New Roman"/>
                <a:cs typeface="Times New Roman"/>
              </a:rPr>
              <a:t>where “sacks”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constituent with “into” as the head </a:t>
            </a:r>
            <a:r>
              <a:rPr sz="2000" dirty="0">
                <a:solidFill>
                  <a:srgbClr val="595959"/>
                </a:solidFill>
                <a:latin typeface="Times New Roman"/>
                <a:cs typeface="Times New Roman"/>
              </a:rPr>
              <a:t>of a </a:t>
            </a:r>
            <a:r>
              <a:rPr sz="2000" spc="-484" dirty="0">
                <a:solidFill>
                  <a:srgbClr val="595959"/>
                </a:solidFill>
                <a:latin typeface="Times New Roman"/>
                <a:cs typeface="Times New Roman"/>
              </a:rPr>
              <a:t> </a:t>
            </a:r>
            <a:r>
              <a:rPr sz="2000" dirty="0">
                <a:solidFill>
                  <a:srgbClr val="595959"/>
                </a:solidFill>
                <a:latin typeface="Times New Roman"/>
                <a:cs typeface="Times New Roman"/>
              </a:rPr>
              <a:t>PP</a:t>
            </a:r>
            <a:r>
              <a:rPr sz="2000" spc="-80" dirty="0">
                <a:solidFill>
                  <a:srgbClr val="595959"/>
                </a:solidFill>
                <a:latin typeface="Times New Roman"/>
                <a:cs typeface="Times New Roman"/>
              </a:rPr>
              <a:t> </a:t>
            </a:r>
            <a:r>
              <a:rPr sz="2000" spc="-5" dirty="0">
                <a:solidFill>
                  <a:srgbClr val="595959"/>
                </a:solidFill>
                <a:latin typeface="Times New Roman"/>
                <a:cs typeface="Times New Roman"/>
              </a:rPr>
              <a:t>child</a:t>
            </a:r>
            <a:endParaRPr sz="2000">
              <a:latin typeface="Times New Roman"/>
              <a:cs typeface="Times New Roman"/>
            </a:endParaRPr>
          </a:p>
          <a:p>
            <a:pPr marL="12700">
              <a:lnSpc>
                <a:spcPct val="100000"/>
              </a:lnSpc>
              <a:spcBef>
                <a:spcPts val="1000"/>
              </a:spcBef>
            </a:pPr>
            <a:r>
              <a:rPr sz="2200" dirty="0">
                <a:solidFill>
                  <a:srgbClr val="595959"/>
                </a:solidFill>
                <a:latin typeface="Times New Roman"/>
                <a:cs typeface="Times New Roman"/>
              </a:rPr>
              <a:t>In </a:t>
            </a:r>
            <a:r>
              <a:rPr sz="2200" spc="-5" dirty="0">
                <a:solidFill>
                  <a:srgbClr val="595959"/>
                </a:solidFill>
                <a:latin typeface="Times New Roman"/>
                <a:cs typeface="Times New Roman"/>
              </a:rPr>
              <a:t>general,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collect</a:t>
            </a:r>
            <a:r>
              <a:rPr sz="2200" dirty="0">
                <a:solidFill>
                  <a:srgbClr val="595959"/>
                </a:solidFill>
                <a:latin typeface="Times New Roman"/>
                <a:cs typeface="Times New Roman"/>
              </a:rPr>
              <a:t> </a:t>
            </a:r>
            <a:r>
              <a:rPr sz="2200" spc="-5" dirty="0">
                <a:solidFill>
                  <a:srgbClr val="595959"/>
                </a:solidFill>
                <a:latin typeface="Times New Roman"/>
                <a:cs typeface="Times New Roman"/>
              </a:rPr>
              <a:t>statistics </a:t>
            </a:r>
            <a:r>
              <a:rPr sz="2200" dirty="0">
                <a:solidFill>
                  <a:srgbClr val="595959"/>
                </a:solidFill>
                <a:latin typeface="Times New Roman"/>
                <a:cs typeface="Times New Roman"/>
              </a:rPr>
              <a:t>on </a:t>
            </a:r>
            <a:r>
              <a:rPr sz="2200" spc="-5" dirty="0">
                <a:solidFill>
                  <a:srgbClr val="595959"/>
                </a:solidFill>
                <a:latin typeface="Times New Roman"/>
                <a:cs typeface="Times New Roman"/>
              </a:rPr>
              <a:t>preferences (a.k.a.</a:t>
            </a:r>
            <a:r>
              <a:rPr sz="2200" dirty="0">
                <a:solidFill>
                  <a:srgbClr val="595959"/>
                </a:solidFill>
                <a:latin typeface="Times New Roman"/>
                <a:cs typeface="Times New Roman"/>
              </a:rPr>
              <a:t> </a:t>
            </a:r>
            <a:r>
              <a:rPr sz="2200" spc="-5" dirty="0">
                <a:solidFill>
                  <a:srgbClr val="595959"/>
                </a:solidFill>
                <a:latin typeface="Times New Roman"/>
                <a:cs typeface="Times New Roman"/>
              </a:rPr>
              <a:t>affinities).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0" dirty="0">
                <a:solidFill>
                  <a:srgbClr val="002060"/>
                </a:solidFill>
                <a:latin typeface="Impact"/>
                <a:cs typeface="Impact"/>
              </a:rPr>
              <a:t> </a:t>
            </a:r>
            <a:r>
              <a:rPr sz="2000" dirty="0">
                <a:solidFill>
                  <a:srgbClr val="595959"/>
                </a:solidFill>
                <a:latin typeface="Times New Roman"/>
                <a:cs typeface="Times New Roman"/>
              </a:rPr>
              <a:t>Use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verb</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sub-categorization</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Particular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affinities </a:t>
            </a:r>
            <a:r>
              <a:rPr sz="2000" spc="-5" dirty="0">
                <a:solidFill>
                  <a:srgbClr val="595959"/>
                </a:solidFill>
                <a:latin typeface="Times New Roman"/>
                <a:cs typeface="Times New Roman"/>
              </a:rPr>
              <a:t>for particular</a:t>
            </a:r>
            <a:r>
              <a:rPr sz="2000" spc="-45" dirty="0">
                <a:solidFill>
                  <a:srgbClr val="595959"/>
                </a:solidFill>
                <a:latin typeface="Times New Roman"/>
                <a:cs typeface="Times New Roman"/>
              </a:rPr>
              <a:t> </a:t>
            </a:r>
            <a:r>
              <a:rPr sz="2000" dirty="0">
                <a:solidFill>
                  <a:srgbClr val="595959"/>
                </a:solidFill>
                <a:latin typeface="Times New Roman"/>
                <a:cs typeface="Times New Roman"/>
              </a:rPr>
              <a:t>VPs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Objects </a:t>
            </a:r>
            <a:r>
              <a:rPr sz="2000" spc="-10" dirty="0">
                <a:solidFill>
                  <a:srgbClr val="595959"/>
                </a:solidFill>
                <a:latin typeface="Times New Roman"/>
                <a:cs typeface="Times New Roman"/>
              </a:rPr>
              <a:t>affinities</a:t>
            </a:r>
            <a:r>
              <a:rPr sz="2000" spc="-5" dirty="0">
                <a:solidFill>
                  <a:srgbClr val="595959"/>
                </a:solidFill>
                <a:latin typeface="Times New Roman"/>
                <a:cs typeface="Times New Roman"/>
              </a:rPr>
              <a:t> for their</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a:t>
            </a:r>
            <a:r>
              <a:rPr sz="2000" dirty="0">
                <a:solidFill>
                  <a:srgbClr val="595959"/>
                </a:solidFill>
                <a:latin typeface="Times New Roman"/>
                <a:cs typeface="Times New Roman"/>
              </a:rPr>
              <a:t> </a:t>
            </a:r>
            <a:r>
              <a:rPr sz="2000" spc="-10" dirty="0">
                <a:solidFill>
                  <a:srgbClr val="595959"/>
                </a:solidFill>
                <a:latin typeface="Times New Roman"/>
                <a:cs typeface="Times New Roman"/>
              </a:rPr>
              <a:t>mostly</a:t>
            </a:r>
            <a:r>
              <a:rPr sz="2000" dirty="0">
                <a:solidFill>
                  <a:srgbClr val="595959"/>
                </a:solidFill>
                <a:latin typeface="Times New Roman"/>
                <a:cs typeface="Times New Roman"/>
              </a:rPr>
              <a:t> </a:t>
            </a:r>
            <a:r>
              <a:rPr sz="2000" spc="-5" dirty="0">
                <a:solidFill>
                  <a:srgbClr val="595959"/>
                </a:solidFill>
                <a:latin typeface="Times New Roman"/>
                <a:cs typeface="Times New Roman"/>
              </a:rPr>
              <a:t>their parents and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grandparents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objects fit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better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 than others</a:t>
            </a:r>
            <a:endParaRPr sz="20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67655" cy="665480"/>
          </a:xfrm>
          <a:prstGeom prst="rect">
            <a:avLst/>
          </a:prstGeom>
        </p:spPr>
        <p:txBody>
          <a:bodyPr vert="horz" wrap="square" lIns="0" tIns="12700" rIns="0" bIns="0" rtlCol="0">
            <a:spAutoFit/>
          </a:bodyPr>
          <a:lstStyle/>
          <a:p>
            <a:pPr marL="12700">
              <a:lnSpc>
                <a:spcPct val="100000"/>
              </a:lnSpc>
              <a:spcBef>
                <a:spcPts val="100"/>
              </a:spcBef>
            </a:pPr>
            <a:r>
              <a:rPr spc="85" dirty="0"/>
              <a:t>Preference</a:t>
            </a:r>
            <a:r>
              <a:rPr spc="170" dirty="0"/>
              <a:t> </a:t>
            </a:r>
            <a:r>
              <a:rPr spc="75" dirty="0"/>
              <a:t>Example</a:t>
            </a:r>
            <a:r>
              <a:rPr spc="185" dirty="0"/>
              <a:t> </a:t>
            </a:r>
            <a:r>
              <a:rPr spc="100" dirty="0"/>
              <a:t>(1)</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741352" y="2034994"/>
            <a:ext cx="7494270" cy="289433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Consider</a:t>
            </a:r>
            <a:r>
              <a:rPr sz="2200" spc="-1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5" dirty="0">
                <a:solidFill>
                  <a:srgbClr val="595959"/>
                </a:solidFill>
                <a:latin typeface="Times New Roman"/>
                <a:cs typeface="Times New Roman"/>
              </a:rPr>
              <a:t> </a:t>
            </a:r>
            <a:r>
              <a:rPr sz="2200" spc="-5" dirty="0">
                <a:solidFill>
                  <a:srgbClr val="595959"/>
                </a:solidFill>
                <a:latin typeface="Times New Roman"/>
                <a:cs typeface="Times New Roman"/>
              </a:rPr>
              <a:t>VPs.</a:t>
            </a:r>
            <a:endParaRPr sz="2200">
              <a:latin typeface="Times New Roman"/>
              <a:cs typeface="Times New Roman"/>
            </a:endParaRPr>
          </a:p>
          <a:p>
            <a:pPr marL="48895">
              <a:lnSpc>
                <a:spcPct val="100000"/>
              </a:lnSpc>
              <a:spcBef>
                <a:spcPts val="860"/>
              </a:spcBef>
              <a:tabLst>
                <a:tab pos="499109" algn="l"/>
              </a:tabLst>
            </a:pPr>
            <a:r>
              <a:rPr sz="2000" spc="-15" dirty="0">
                <a:solidFill>
                  <a:srgbClr val="002060"/>
                </a:solidFill>
                <a:latin typeface="Impact"/>
                <a:cs typeface="Impact"/>
              </a:rPr>
              <a:t>­	</a:t>
            </a:r>
            <a:r>
              <a:rPr sz="2000" i="1" spc="-5" dirty="0">
                <a:solidFill>
                  <a:srgbClr val="595959"/>
                </a:solidFill>
                <a:latin typeface="Times New Roman"/>
                <a:cs typeface="Times New Roman"/>
              </a:rPr>
              <a:t>Ate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spaghetti</a:t>
            </a:r>
            <a:r>
              <a:rPr sz="2000" i="1" spc="-20" dirty="0">
                <a:solidFill>
                  <a:srgbClr val="595959"/>
                </a:solidFill>
                <a:latin typeface="Times New Roman"/>
                <a:cs typeface="Times New Roman"/>
              </a:rPr>
              <a:t> </a:t>
            </a:r>
            <a:r>
              <a:rPr sz="2000" i="1" spc="-5" dirty="0">
                <a:solidFill>
                  <a:srgbClr val="595959"/>
                </a:solidFill>
                <a:latin typeface="Times New Roman"/>
                <a:cs typeface="Times New Roman"/>
              </a:rPr>
              <a:t>with</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gusto</a:t>
            </a:r>
            <a:endParaRPr sz="2000">
              <a:latin typeface="Times New Roman"/>
              <a:cs typeface="Times New Roman"/>
            </a:endParaRPr>
          </a:p>
          <a:p>
            <a:pPr marL="48895">
              <a:lnSpc>
                <a:spcPct val="100000"/>
              </a:lnSpc>
              <a:spcBef>
                <a:spcPts val="1000"/>
              </a:spcBef>
              <a:tabLst>
                <a:tab pos="499109" algn="l"/>
              </a:tabLst>
            </a:pPr>
            <a:r>
              <a:rPr sz="2000" spc="-15" dirty="0">
                <a:solidFill>
                  <a:srgbClr val="002060"/>
                </a:solidFill>
                <a:latin typeface="Impact"/>
                <a:cs typeface="Impact"/>
              </a:rPr>
              <a:t>­	</a:t>
            </a:r>
            <a:r>
              <a:rPr sz="2000" i="1" spc="-5" dirty="0">
                <a:solidFill>
                  <a:srgbClr val="595959"/>
                </a:solidFill>
                <a:latin typeface="Times New Roman"/>
                <a:cs typeface="Times New Roman"/>
              </a:rPr>
              <a:t>Ate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spaghetti</a:t>
            </a:r>
            <a:r>
              <a:rPr sz="2000" i="1" spc="-20" dirty="0">
                <a:solidFill>
                  <a:srgbClr val="595959"/>
                </a:solidFill>
                <a:latin typeface="Times New Roman"/>
                <a:cs typeface="Times New Roman"/>
              </a:rPr>
              <a:t> </a:t>
            </a:r>
            <a:r>
              <a:rPr sz="2000" i="1" spc="-5" dirty="0">
                <a:solidFill>
                  <a:srgbClr val="595959"/>
                </a:solidFill>
                <a:latin typeface="Times New Roman"/>
                <a:cs typeface="Times New Roman"/>
              </a:rPr>
              <a:t>with marinara</a:t>
            </a:r>
            <a:endParaRPr sz="2000">
              <a:latin typeface="Times New Roman"/>
              <a:cs typeface="Times New Roman"/>
            </a:endParaRPr>
          </a:p>
          <a:p>
            <a:pPr marL="12700" marR="52069">
              <a:lnSpc>
                <a:spcPts val="2600"/>
              </a:lnSpc>
              <a:spcBef>
                <a:spcPts val="112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affinity </a:t>
            </a:r>
            <a:r>
              <a:rPr sz="2200" dirty="0">
                <a:solidFill>
                  <a:srgbClr val="595959"/>
                </a:solidFill>
                <a:latin typeface="Times New Roman"/>
                <a:cs typeface="Times New Roman"/>
              </a:rPr>
              <a:t>of </a:t>
            </a:r>
            <a:r>
              <a:rPr sz="2200" spc="-5" dirty="0">
                <a:solidFill>
                  <a:srgbClr val="595959"/>
                </a:solidFill>
                <a:latin typeface="Times New Roman"/>
                <a:cs typeface="Times New Roman"/>
              </a:rPr>
              <a:t>“gusto”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“eat” </a:t>
            </a:r>
            <a:r>
              <a:rPr sz="2200" dirty="0">
                <a:solidFill>
                  <a:srgbClr val="595959"/>
                </a:solidFill>
                <a:latin typeface="Times New Roman"/>
                <a:cs typeface="Times New Roman"/>
              </a:rPr>
              <a:t>is </a:t>
            </a:r>
            <a:r>
              <a:rPr sz="2200" spc="-5" dirty="0">
                <a:solidFill>
                  <a:srgbClr val="595959"/>
                </a:solidFill>
                <a:latin typeface="Times New Roman"/>
                <a:cs typeface="Times New Roman"/>
              </a:rPr>
              <a:t>much </a:t>
            </a:r>
            <a:r>
              <a:rPr sz="2200" spc="-10" dirty="0">
                <a:solidFill>
                  <a:srgbClr val="595959"/>
                </a:solidFill>
                <a:latin typeface="Times New Roman"/>
                <a:cs typeface="Times New Roman"/>
              </a:rPr>
              <a:t>larger </a:t>
            </a:r>
            <a:r>
              <a:rPr sz="2200" spc="-5" dirty="0">
                <a:solidFill>
                  <a:srgbClr val="595959"/>
                </a:solidFill>
                <a:latin typeface="Times New Roman"/>
                <a:cs typeface="Times New Roman"/>
              </a:rPr>
              <a:t>than </a:t>
            </a:r>
            <a:r>
              <a:rPr sz="2200" dirty="0">
                <a:solidFill>
                  <a:srgbClr val="595959"/>
                </a:solidFill>
                <a:latin typeface="Times New Roman"/>
                <a:cs typeface="Times New Roman"/>
              </a:rPr>
              <a:t>its </a:t>
            </a:r>
            <a:r>
              <a:rPr sz="2200" spc="-5" dirty="0">
                <a:solidFill>
                  <a:srgbClr val="595959"/>
                </a:solidFill>
                <a:latin typeface="Times New Roman"/>
                <a:cs typeface="Times New Roman"/>
              </a:rPr>
              <a:t>affinity </a:t>
            </a:r>
            <a:r>
              <a:rPr sz="2200" dirty="0">
                <a:solidFill>
                  <a:srgbClr val="595959"/>
                </a:solidFill>
                <a:latin typeface="Times New Roman"/>
                <a:cs typeface="Times New Roman"/>
              </a:rPr>
              <a:t>for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“spaghetti.”</a:t>
            </a:r>
            <a:endParaRPr sz="2200">
              <a:latin typeface="Times New Roman"/>
              <a:cs typeface="Times New Roman"/>
            </a:endParaRPr>
          </a:p>
          <a:p>
            <a:pPr marL="12700" marR="5080">
              <a:lnSpc>
                <a:spcPct val="102299"/>
              </a:lnSpc>
              <a:spcBef>
                <a:spcPts val="620"/>
              </a:spcBef>
            </a:pPr>
            <a:r>
              <a:rPr sz="2200" spc="-5" dirty="0">
                <a:solidFill>
                  <a:srgbClr val="595959"/>
                </a:solidFill>
                <a:latin typeface="Times New Roman"/>
                <a:cs typeface="Times New Roman"/>
              </a:rPr>
              <a:t>And,</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affinity</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“marinara”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“spaghetti”</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higher</a:t>
            </a:r>
            <a:r>
              <a:rPr sz="2200" dirty="0">
                <a:solidFill>
                  <a:srgbClr val="595959"/>
                </a:solidFill>
                <a:latin typeface="Times New Roman"/>
                <a:cs typeface="Times New Roman"/>
              </a:rPr>
              <a:t> </a:t>
            </a:r>
            <a:r>
              <a:rPr sz="2200" spc="-5" dirty="0">
                <a:solidFill>
                  <a:srgbClr val="595959"/>
                </a:solidFill>
                <a:latin typeface="Times New Roman"/>
                <a:cs typeface="Times New Roman"/>
              </a:rPr>
              <a:t>than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its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affinity</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“ate.”</a:t>
            </a:r>
            <a:endParaRPr sz="22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490210" cy="665480"/>
          </a:xfrm>
          <a:prstGeom prst="rect">
            <a:avLst/>
          </a:prstGeom>
        </p:spPr>
        <p:txBody>
          <a:bodyPr vert="horz" wrap="square" lIns="0" tIns="12700" rIns="0" bIns="0" rtlCol="0">
            <a:spAutoFit/>
          </a:bodyPr>
          <a:lstStyle/>
          <a:p>
            <a:pPr marL="12700">
              <a:lnSpc>
                <a:spcPct val="100000"/>
              </a:lnSpc>
              <a:spcBef>
                <a:spcPts val="100"/>
              </a:spcBef>
            </a:pPr>
            <a:r>
              <a:rPr spc="85" dirty="0"/>
              <a:t>Context-Free</a:t>
            </a:r>
            <a:r>
              <a:rPr spc="150" dirty="0"/>
              <a:t> </a:t>
            </a:r>
            <a:r>
              <a:rPr spc="95" dirty="0"/>
              <a:t>Grammars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8</a:t>
            </a:fld>
            <a:endParaRPr dirty="0"/>
          </a:p>
        </p:txBody>
      </p:sp>
      <p:sp>
        <p:nvSpPr>
          <p:cNvPr id="3" name="object 3"/>
          <p:cNvSpPr txBox="1"/>
          <p:nvPr/>
        </p:nvSpPr>
        <p:spPr>
          <a:xfrm>
            <a:off x="847733" y="1873025"/>
            <a:ext cx="7552055" cy="4419600"/>
          </a:xfrm>
          <a:prstGeom prst="rect">
            <a:avLst/>
          </a:prstGeom>
        </p:spPr>
        <p:txBody>
          <a:bodyPr vert="horz" wrap="square" lIns="0" tIns="5080" rIns="0" bIns="0" rtlCol="0">
            <a:spAutoFit/>
          </a:bodyPr>
          <a:lstStyle/>
          <a:p>
            <a:pPr marL="12700" marR="351155">
              <a:lnSpc>
                <a:spcPct val="102299"/>
              </a:lnSpc>
              <a:spcBef>
                <a:spcPts val="40"/>
              </a:spcBef>
            </a:pP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type</a:t>
            </a:r>
            <a:r>
              <a:rPr sz="2200" spc="-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formal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grammar</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widely</a:t>
            </a:r>
            <a:r>
              <a:rPr sz="220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natural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language</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0" dirty="0">
                <a:solidFill>
                  <a:srgbClr val="595959"/>
                </a:solidFill>
                <a:latin typeface="Times New Roman"/>
                <a:cs typeface="Times New Roman"/>
              </a:rPr>
              <a:t>Later,</a:t>
            </a:r>
            <a:r>
              <a:rPr sz="2000" spc="-5" dirty="0">
                <a:solidFill>
                  <a:srgbClr val="595959"/>
                </a:solidFill>
                <a:latin typeface="Times New Roman"/>
                <a:cs typeface="Times New Roman"/>
              </a:rPr>
              <a:t> </a:t>
            </a:r>
            <a:r>
              <a:rPr sz="2000" dirty="0">
                <a:solidFill>
                  <a:srgbClr val="595959"/>
                </a:solidFill>
                <a:latin typeface="Times New Roman"/>
                <a:cs typeface="Times New Roman"/>
              </a:rPr>
              <a:t>we</a:t>
            </a:r>
            <a:r>
              <a:rPr sz="2000" spc="-5" dirty="0">
                <a:solidFill>
                  <a:srgbClr val="595959"/>
                </a:solidFill>
                <a:latin typeface="Times New Roman"/>
                <a:cs typeface="Times New Roman"/>
              </a:rPr>
              <a:t> will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discuss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grammars</a:t>
            </a:r>
            <a:endParaRPr sz="2000">
              <a:latin typeface="Times New Roman"/>
              <a:cs typeface="Times New Roman"/>
            </a:endParaRPr>
          </a:p>
          <a:p>
            <a:pPr marL="12700" marR="5080">
              <a:lnSpc>
                <a:spcPts val="2600"/>
              </a:lnSpc>
              <a:spcBef>
                <a:spcPts val="1320"/>
              </a:spcBef>
            </a:pPr>
            <a:r>
              <a:rPr sz="2200" spc="-5" dirty="0">
                <a:solidFill>
                  <a:srgbClr val="595959"/>
                </a:solidFill>
                <a:latin typeface="Times New Roman"/>
                <a:cs typeface="Times New Roman"/>
              </a:rPr>
              <a:t>CFGs describe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structure</a:t>
            </a:r>
            <a:r>
              <a:rPr sz="2200" dirty="0">
                <a:solidFill>
                  <a:srgbClr val="595959"/>
                </a:solidFill>
                <a:latin typeface="Times New Roman"/>
                <a:cs typeface="Times New Roman"/>
              </a:rPr>
              <a:t> 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by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capturing</a:t>
            </a:r>
            <a:r>
              <a:rPr sz="2200" spc="5" dirty="0">
                <a:solidFill>
                  <a:srgbClr val="595959"/>
                </a:solidFill>
                <a:latin typeface="Times New Roman"/>
                <a:cs typeface="Times New Roman"/>
              </a:rPr>
              <a:t> </a:t>
            </a:r>
            <a:r>
              <a:rPr sz="2200" b="1" spc="-5" dirty="0">
                <a:solidFill>
                  <a:srgbClr val="595959"/>
                </a:solidFill>
                <a:latin typeface="Times New Roman"/>
                <a:cs typeface="Times New Roman"/>
              </a:rPr>
              <a:t>constituency </a:t>
            </a:r>
            <a:r>
              <a:rPr sz="2200" b="1" spc="-535" dirty="0">
                <a:solidFill>
                  <a:srgbClr val="595959"/>
                </a:solidFill>
                <a:latin typeface="Times New Roman"/>
                <a:cs typeface="Times New Roman"/>
              </a:rPr>
              <a:t> </a:t>
            </a:r>
            <a:r>
              <a:rPr sz="2200" b="1" dirty="0">
                <a:solidFill>
                  <a:srgbClr val="595959"/>
                </a:solidFill>
                <a:latin typeface="Times New Roman"/>
                <a:cs typeface="Times New Roman"/>
              </a:rPr>
              <a:t>and</a:t>
            </a:r>
            <a:r>
              <a:rPr sz="2200" b="1" spc="-5" dirty="0">
                <a:solidFill>
                  <a:srgbClr val="595959"/>
                </a:solidFill>
                <a:latin typeface="Times New Roman"/>
                <a:cs typeface="Times New Roman"/>
              </a:rPr>
              <a:t> ordering</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Ordering</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endParaRPr sz="2000">
              <a:latin typeface="Times New Roman"/>
              <a:cs typeface="Times New Roman"/>
            </a:endParaRPr>
          </a:p>
          <a:p>
            <a:pPr marL="368935" marR="42799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rules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govern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ordering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bigger units in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language</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Constituency</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endParaRPr sz="2000">
              <a:latin typeface="Times New Roman"/>
              <a:cs typeface="Times New Roman"/>
            </a:endParaRPr>
          </a:p>
          <a:p>
            <a:pPr marL="368935" marR="26543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group</a:t>
            </a:r>
            <a:r>
              <a:rPr sz="2000" dirty="0">
                <a:solidFill>
                  <a:srgbClr val="595959"/>
                </a:solidFill>
                <a:latin typeface="Times New Roman"/>
                <a:cs typeface="Times New Roman"/>
              </a:rPr>
              <a:t> </a:t>
            </a:r>
            <a:r>
              <a:rPr sz="2000" spc="-5" dirty="0">
                <a:solidFill>
                  <a:srgbClr val="595959"/>
                </a:solidFill>
                <a:latin typeface="Times New Roman"/>
                <a:cs typeface="Times New Roman"/>
              </a:rPr>
              <a:t>into</a:t>
            </a:r>
            <a:r>
              <a:rPr sz="2000" dirty="0">
                <a:solidFill>
                  <a:srgbClr val="595959"/>
                </a:solidFill>
                <a:latin typeface="Times New Roman"/>
                <a:cs typeface="Times New Roman"/>
              </a:rPr>
              <a:t> </a:t>
            </a:r>
            <a:r>
              <a:rPr sz="2000" spc="-5" dirty="0">
                <a:solidFill>
                  <a:srgbClr val="595959"/>
                </a:solidFill>
                <a:latin typeface="Times New Roman"/>
                <a:cs typeface="Times New Roman"/>
              </a:rPr>
              <a:t>units and</a:t>
            </a:r>
            <a:r>
              <a:rPr sz="2000" dirty="0">
                <a:solidFill>
                  <a:srgbClr val="595959"/>
                </a:solidFill>
                <a:latin typeface="Times New Roman"/>
                <a:cs typeface="Times New Roman"/>
              </a:rPr>
              <a:t> what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we</a:t>
            </a:r>
            <a:r>
              <a:rPr sz="2000" spc="-5" dirty="0">
                <a:solidFill>
                  <a:srgbClr val="595959"/>
                </a:solidFill>
                <a:latin typeface="Times New Roman"/>
                <a:cs typeface="Times New Roman"/>
              </a:rPr>
              <a:t> say</a:t>
            </a:r>
            <a:r>
              <a:rPr sz="200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the various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kinds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units behave</a:t>
            </a:r>
            <a:endParaRPr sz="2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53685" cy="665480"/>
          </a:xfrm>
          <a:prstGeom prst="rect">
            <a:avLst/>
          </a:prstGeom>
        </p:spPr>
        <p:txBody>
          <a:bodyPr vert="horz" wrap="square" lIns="0" tIns="12700" rIns="0" bIns="0" rtlCol="0">
            <a:spAutoFit/>
          </a:bodyPr>
          <a:lstStyle/>
          <a:p>
            <a:pPr marL="12700">
              <a:lnSpc>
                <a:spcPct val="100000"/>
              </a:lnSpc>
              <a:spcBef>
                <a:spcPts val="100"/>
              </a:spcBef>
            </a:pPr>
            <a:r>
              <a:rPr spc="85" dirty="0"/>
              <a:t>Preference</a:t>
            </a:r>
            <a:r>
              <a:rPr spc="170" dirty="0"/>
              <a:t> </a:t>
            </a:r>
            <a:r>
              <a:rPr spc="75" dirty="0"/>
              <a:t>Example</a:t>
            </a:r>
            <a:r>
              <a:rPr spc="175" dirty="0"/>
              <a:t> </a:t>
            </a:r>
            <a:r>
              <a:rPr spc="65" dirty="0"/>
              <a:t>(2)</a:t>
            </a:r>
          </a:p>
        </p:txBody>
      </p:sp>
      <p:sp>
        <p:nvSpPr>
          <p:cNvPr id="3" name="object 3"/>
          <p:cNvSpPr/>
          <p:nvPr/>
        </p:nvSpPr>
        <p:spPr>
          <a:xfrm>
            <a:off x="1149350" y="4743450"/>
            <a:ext cx="393700" cy="520700"/>
          </a:xfrm>
          <a:custGeom>
            <a:avLst/>
            <a:gdLst/>
            <a:ahLst/>
            <a:cxnLst/>
            <a:rect l="l" t="t" r="r" b="b"/>
            <a:pathLst>
              <a:path w="393700" h="520700">
                <a:moveTo>
                  <a:pt x="0" y="520700"/>
                </a:moveTo>
                <a:lnTo>
                  <a:pt x="393700" y="0"/>
                </a:lnTo>
              </a:path>
            </a:pathLst>
          </a:custGeom>
          <a:ln w="12700">
            <a:solidFill>
              <a:srgbClr val="000000"/>
            </a:solidFill>
          </a:ln>
        </p:spPr>
        <p:txBody>
          <a:bodyPr wrap="square" lIns="0" tIns="0" rIns="0" bIns="0" rtlCol="0"/>
          <a:lstStyle/>
          <a:p>
            <a:endParaRPr/>
          </a:p>
        </p:txBody>
      </p:sp>
      <p:grpSp>
        <p:nvGrpSpPr>
          <p:cNvPr id="4" name="object 4"/>
          <p:cNvGrpSpPr/>
          <p:nvPr/>
        </p:nvGrpSpPr>
        <p:grpSpPr>
          <a:xfrm>
            <a:off x="2971800" y="4737100"/>
            <a:ext cx="838200" cy="952500"/>
            <a:chOff x="2971800" y="4737100"/>
            <a:chExt cx="838200" cy="952500"/>
          </a:xfrm>
        </p:grpSpPr>
        <p:sp>
          <p:nvSpPr>
            <p:cNvPr id="5" name="object 5"/>
            <p:cNvSpPr/>
            <p:nvPr/>
          </p:nvSpPr>
          <p:spPr>
            <a:xfrm>
              <a:off x="2978150" y="4756150"/>
              <a:ext cx="177800" cy="876300"/>
            </a:xfrm>
            <a:custGeom>
              <a:avLst/>
              <a:gdLst/>
              <a:ahLst/>
              <a:cxnLst/>
              <a:rect l="l" t="t" r="r" b="b"/>
              <a:pathLst>
                <a:path w="177800" h="876300">
                  <a:moveTo>
                    <a:pt x="0" y="876300"/>
                  </a:moveTo>
                  <a:lnTo>
                    <a:pt x="177800" y="0"/>
                  </a:lnTo>
                </a:path>
              </a:pathLst>
            </a:custGeom>
            <a:ln w="12700">
              <a:solidFill>
                <a:srgbClr val="000000"/>
              </a:solidFill>
            </a:ln>
          </p:spPr>
          <p:txBody>
            <a:bodyPr wrap="square" lIns="0" tIns="0" rIns="0" bIns="0" rtlCol="0"/>
            <a:lstStyle/>
            <a:p>
              <a:endParaRPr/>
            </a:p>
          </p:txBody>
        </p:sp>
        <p:sp>
          <p:nvSpPr>
            <p:cNvPr id="6" name="object 6"/>
            <p:cNvSpPr/>
            <p:nvPr/>
          </p:nvSpPr>
          <p:spPr>
            <a:xfrm>
              <a:off x="3155949" y="4743450"/>
              <a:ext cx="647700" cy="939800"/>
            </a:xfrm>
            <a:custGeom>
              <a:avLst/>
              <a:gdLst/>
              <a:ahLst/>
              <a:cxnLst/>
              <a:rect l="l" t="t" r="r" b="b"/>
              <a:pathLst>
                <a:path w="647700" h="939800">
                  <a:moveTo>
                    <a:pt x="647700" y="939800"/>
                  </a:moveTo>
                  <a:lnTo>
                    <a:pt x="0" y="0"/>
                  </a:lnTo>
                </a:path>
              </a:pathLst>
            </a:custGeom>
            <a:ln w="12700">
              <a:solidFill>
                <a:srgbClr val="000000"/>
              </a:solidFill>
            </a:ln>
          </p:spPr>
          <p:txBody>
            <a:bodyPr wrap="square" lIns="0" tIns="0" rIns="0" bIns="0" rtlCol="0"/>
            <a:lstStyle/>
            <a:p>
              <a:endParaRPr/>
            </a:p>
          </p:txBody>
        </p:sp>
      </p:grpSp>
      <p:grpSp>
        <p:nvGrpSpPr>
          <p:cNvPr id="7" name="object 7"/>
          <p:cNvGrpSpPr/>
          <p:nvPr/>
        </p:nvGrpSpPr>
        <p:grpSpPr>
          <a:xfrm>
            <a:off x="1790700" y="3797300"/>
            <a:ext cx="1104900" cy="647700"/>
            <a:chOff x="1790700" y="3797300"/>
            <a:chExt cx="1104900" cy="647700"/>
          </a:xfrm>
        </p:grpSpPr>
        <p:sp>
          <p:nvSpPr>
            <p:cNvPr id="8" name="object 8"/>
            <p:cNvSpPr/>
            <p:nvPr/>
          </p:nvSpPr>
          <p:spPr>
            <a:xfrm>
              <a:off x="1797050" y="3803650"/>
              <a:ext cx="546100" cy="635000"/>
            </a:xfrm>
            <a:custGeom>
              <a:avLst/>
              <a:gdLst/>
              <a:ahLst/>
              <a:cxnLst/>
              <a:rect l="l" t="t" r="r" b="b"/>
              <a:pathLst>
                <a:path w="546100" h="635000">
                  <a:moveTo>
                    <a:pt x="0" y="635000"/>
                  </a:moveTo>
                  <a:lnTo>
                    <a:pt x="546100" y="0"/>
                  </a:lnTo>
                </a:path>
              </a:pathLst>
            </a:custGeom>
            <a:ln w="12700">
              <a:solidFill>
                <a:srgbClr val="000000"/>
              </a:solidFill>
            </a:ln>
          </p:spPr>
          <p:txBody>
            <a:bodyPr wrap="square" lIns="0" tIns="0" rIns="0" bIns="0" rtlCol="0"/>
            <a:lstStyle/>
            <a:p>
              <a:endParaRPr/>
            </a:p>
          </p:txBody>
        </p:sp>
        <p:sp>
          <p:nvSpPr>
            <p:cNvPr id="9" name="object 9"/>
            <p:cNvSpPr/>
            <p:nvPr/>
          </p:nvSpPr>
          <p:spPr>
            <a:xfrm>
              <a:off x="2343150" y="3803650"/>
              <a:ext cx="546100" cy="546100"/>
            </a:xfrm>
            <a:custGeom>
              <a:avLst/>
              <a:gdLst/>
              <a:ahLst/>
              <a:cxnLst/>
              <a:rect l="l" t="t" r="r" b="b"/>
              <a:pathLst>
                <a:path w="546100" h="546100">
                  <a:moveTo>
                    <a:pt x="546100" y="546100"/>
                  </a:moveTo>
                  <a:lnTo>
                    <a:pt x="0" y="0"/>
                  </a:lnTo>
                </a:path>
              </a:pathLst>
            </a:custGeom>
            <a:ln w="12700">
              <a:solidFill>
                <a:srgbClr val="000000"/>
              </a:solidFill>
            </a:ln>
          </p:spPr>
          <p:txBody>
            <a:bodyPr wrap="square" lIns="0" tIns="0" rIns="0" bIns="0" rtlCol="0"/>
            <a:lstStyle/>
            <a:p>
              <a:endParaRPr/>
            </a:p>
          </p:txBody>
        </p:sp>
      </p:grpSp>
      <p:sp>
        <p:nvSpPr>
          <p:cNvPr id="10" name="object 10"/>
          <p:cNvSpPr txBox="1"/>
          <p:nvPr/>
        </p:nvSpPr>
        <p:spPr>
          <a:xfrm>
            <a:off x="771593" y="1913247"/>
            <a:ext cx="7391400" cy="1881505"/>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Note 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relationship</a:t>
            </a:r>
            <a:r>
              <a:rPr sz="2200" dirty="0">
                <a:solidFill>
                  <a:srgbClr val="595959"/>
                </a:solidFill>
                <a:latin typeface="Times New Roman"/>
                <a:cs typeface="Times New Roman"/>
              </a:rPr>
              <a:t> </a:t>
            </a:r>
            <a:r>
              <a:rPr sz="2200" spc="-5" dirty="0">
                <a:solidFill>
                  <a:srgbClr val="595959"/>
                </a:solidFill>
                <a:latin typeface="Times New Roman"/>
                <a:cs typeface="Times New Roman"/>
              </a:rPr>
              <a:t>here</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distant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doesn’t</a:t>
            </a:r>
            <a:r>
              <a:rPr sz="2200" dirty="0">
                <a:solidFill>
                  <a:srgbClr val="595959"/>
                </a:solidFill>
                <a:latin typeface="Times New Roman"/>
                <a:cs typeface="Times New Roman"/>
              </a:rPr>
              <a:t> involve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headword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since</a:t>
            </a:r>
            <a:r>
              <a:rPr sz="2200" dirty="0">
                <a:solidFill>
                  <a:srgbClr val="595959"/>
                </a:solidFill>
                <a:latin typeface="Times New Roman"/>
                <a:cs typeface="Times New Roman"/>
              </a:rPr>
              <a:t> </a:t>
            </a:r>
            <a:r>
              <a:rPr sz="2200" spc="-5" dirty="0">
                <a:solidFill>
                  <a:srgbClr val="595959"/>
                </a:solidFill>
                <a:latin typeface="Times New Roman"/>
                <a:cs typeface="Times New Roman"/>
              </a:rPr>
              <a:t>“gusto”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“marinara”</a:t>
            </a:r>
            <a:r>
              <a:rPr sz="2200" dirty="0">
                <a:solidFill>
                  <a:srgbClr val="595959"/>
                </a:solidFill>
                <a:latin typeface="Times New Roman"/>
                <a:cs typeface="Times New Roman"/>
              </a:rPr>
              <a:t> </a:t>
            </a:r>
            <a:r>
              <a:rPr sz="2200" spc="-10" dirty="0">
                <a:solidFill>
                  <a:srgbClr val="595959"/>
                </a:solidFill>
                <a:latin typeface="Times New Roman"/>
                <a:cs typeface="Times New Roman"/>
              </a:rPr>
              <a:t>aren’t</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heads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PPs.</a:t>
            </a:r>
            <a:endParaRPr sz="2200">
              <a:latin typeface="Times New Roman"/>
              <a:cs typeface="Times New Roman"/>
            </a:endParaRPr>
          </a:p>
          <a:p>
            <a:pPr>
              <a:lnSpc>
                <a:spcPct val="100000"/>
              </a:lnSpc>
              <a:spcBef>
                <a:spcPts val="55"/>
              </a:spcBef>
            </a:pPr>
            <a:endParaRPr sz="3250">
              <a:latin typeface="Times New Roman"/>
              <a:cs typeface="Times New Roman"/>
            </a:endParaRPr>
          </a:p>
          <a:p>
            <a:pPr marR="611505" algn="ctr">
              <a:lnSpc>
                <a:spcPct val="100000"/>
              </a:lnSpc>
              <a:tabLst>
                <a:tab pos="3656965" algn="l"/>
              </a:tabLst>
            </a:pPr>
            <a:r>
              <a:rPr sz="2400" spc="-5" dirty="0">
                <a:solidFill>
                  <a:srgbClr val="CC0000"/>
                </a:solidFill>
                <a:latin typeface="Times New Roman"/>
                <a:cs typeface="Times New Roman"/>
              </a:rPr>
              <a:t>Vp(ate)	Vp(ate)</a:t>
            </a:r>
            <a:endParaRPr sz="2400">
              <a:latin typeface="Times New Roman"/>
              <a:cs typeface="Times New Roman"/>
            </a:endParaRPr>
          </a:p>
        </p:txBody>
      </p:sp>
      <p:grpSp>
        <p:nvGrpSpPr>
          <p:cNvPr id="11" name="object 11"/>
          <p:cNvGrpSpPr/>
          <p:nvPr/>
        </p:nvGrpSpPr>
        <p:grpSpPr>
          <a:xfrm>
            <a:off x="5067300" y="3797300"/>
            <a:ext cx="1358900" cy="1193800"/>
            <a:chOff x="5067300" y="3797300"/>
            <a:chExt cx="1358900" cy="1193800"/>
          </a:xfrm>
        </p:grpSpPr>
        <p:sp>
          <p:nvSpPr>
            <p:cNvPr id="12" name="object 12"/>
            <p:cNvSpPr/>
            <p:nvPr/>
          </p:nvSpPr>
          <p:spPr>
            <a:xfrm>
              <a:off x="6000750" y="4489450"/>
              <a:ext cx="419100" cy="495300"/>
            </a:xfrm>
            <a:custGeom>
              <a:avLst/>
              <a:gdLst/>
              <a:ahLst/>
              <a:cxnLst/>
              <a:rect l="l" t="t" r="r" b="b"/>
              <a:pathLst>
                <a:path w="419100" h="495300">
                  <a:moveTo>
                    <a:pt x="0" y="495300"/>
                  </a:moveTo>
                  <a:lnTo>
                    <a:pt x="419100" y="0"/>
                  </a:lnTo>
                </a:path>
              </a:pathLst>
            </a:custGeom>
            <a:ln w="12700">
              <a:solidFill>
                <a:srgbClr val="000000"/>
              </a:solidFill>
            </a:ln>
          </p:spPr>
          <p:txBody>
            <a:bodyPr wrap="square" lIns="0" tIns="0" rIns="0" bIns="0" rtlCol="0"/>
            <a:lstStyle/>
            <a:p>
              <a:endParaRPr/>
            </a:p>
          </p:txBody>
        </p:sp>
        <p:sp>
          <p:nvSpPr>
            <p:cNvPr id="13" name="object 13"/>
            <p:cNvSpPr/>
            <p:nvPr/>
          </p:nvSpPr>
          <p:spPr>
            <a:xfrm>
              <a:off x="5073650" y="3803650"/>
              <a:ext cx="914400" cy="1130300"/>
            </a:xfrm>
            <a:custGeom>
              <a:avLst/>
              <a:gdLst/>
              <a:ahLst/>
              <a:cxnLst/>
              <a:rect l="l" t="t" r="r" b="b"/>
              <a:pathLst>
                <a:path w="914400" h="1130300">
                  <a:moveTo>
                    <a:pt x="0" y="1130300"/>
                  </a:moveTo>
                  <a:lnTo>
                    <a:pt x="914400" y="0"/>
                  </a:lnTo>
                </a:path>
              </a:pathLst>
            </a:custGeom>
            <a:ln w="12700">
              <a:solidFill>
                <a:srgbClr val="000000"/>
              </a:solidFill>
            </a:ln>
          </p:spPr>
          <p:txBody>
            <a:bodyPr wrap="square" lIns="0" tIns="0" rIns="0" bIns="0" rtlCol="0"/>
            <a:lstStyle/>
            <a:p>
              <a:endParaRPr/>
            </a:p>
          </p:txBody>
        </p:sp>
        <p:sp>
          <p:nvSpPr>
            <p:cNvPr id="14" name="object 14"/>
            <p:cNvSpPr/>
            <p:nvPr/>
          </p:nvSpPr>
          <p:spPr>
            <a:xfrm>
              <a:off x="5988050" y="3803650"/>
              <a:ext cx="317500" cy="317500"/>
            </a:xfrm>
            <a:custGeom>
              <a:avLst/>
              <a:gdLst/>
              <a:ahLst/>
              <a:cxnLst/>
              <a:rect l="l" t="t" r="r" b="b"/>
              <a:pathLst>
                <a:path w="317500" h="317500">
                  <a:moveTo>
                    <a:pt x="317500" y="317500"/>
                  </a:moveTo>
                  <a:lnTo>
                    <a:pt x="0" y="0"/>
                  </a:lnTo>
                </a:path>
              </a:pathLst>
            </a:custGeom>
            <a:ln w="12700">
              <a:solidFill>
                <a:srgbClr val="000000"/>
              </a:solidFill>
            </a:ln>
          </p:spPr>
          <p:txBody>
            <a:bodyPr wrap="square" lIns="0" tIns="0" rIns="0" bIns="0" rtlCol="0"/>
            <a:lstStyle/>
            <a:p>
              <a:endParaRPr/>
            </a:p>
          </p:txBody>
        </p:sp>
      </p:grpSp>
      <p:sp>
        <p:nvSpPr>
          <p:cNvPr id="15" name="object 15"/>
          <p:cNvSpPr/>
          <p:nvPr/>
        </p:nvSpPr>
        <p:spPr>
          <a:xfrm>
            <a:off x="6699250" y="4476750"/>
            <a:ext cx="393700" cy="419100"/>
          </a:xfrm>
          <a:custGeom>
            <a:avLst/>
            <a:gdLst/>
            <a:ahLst/>
            <a:cxnLst/>
            <a:rect l="l" t="t" r="r" b="b"/>
            <a:pathLst>
              <a:path w="393700" h="419100">
                <a:moveTo>
                  <a:pt x="393700" y="419100"/>
                </a:moveTo>
                <a:lnTo>
                  <a:pt x="0" y="0"/>
                </a:lnTo>
              </a:path>
            </a:pathLst>
          </a:custGeom>
          <a:ln w="12700">
            <a:solidFill>
              <a:srgbClr val="000000"/>
            </a:solidFill>
          </a:ln>
        </p:spPr>
        <p:txBody>
          <a:bodyPr wrap="square" lIns="0" tIns="0" rIns="0" bIns="0" rtlCol="0"/>
          <a:lstStyle/>
          <a:p>
            <a:endParaRPr/>
          </a:p>
        </p:txBody>
      </p:sp>
      <p:sp>
        <p:nvSpPr>
          <p:cNvPr id="16" name="object 16"/>
          <p:cNvSpPr txBox="1"/>
          <p:nvPr/>
        </p:nvSpPr>
        <p:spPr>
          <a:xfrm>
            <a:off x="4889279" y="4090450"/>
            <a:ext cx="3451225" cy="1991360"/>
          </a:xfrm>
          <a:prstGeom prst="rect">
            <a:avLst/>
          </a:prstGeom>
        </p:spPr>
        <p:txBody>
          <a:bodyPr vert="horz" wrap="square" lIns="0" tIns="12700" rIns="0" bIns="0" rtlCol="0">
            <a:spAutoFit/>
          </a:bodyPr>
          <a:lstStyle/>
          <a:p>
            <a:pPr marL="1078230">
              <a:lnSpc>
                <a:spcPct val="100000"/>
              </a:lnSpc>
              <a:spcBef>
                <a:spcPts val="100"/>
              </a:spcBef>
            </a:pPr>
            <a:r>
              <a:rPr sz="2400" i="1" spc="-5" dirty="0">
                <a:solidFill>
                  <a:srgbClr val="CC0000"/>
                </a:solidFill>
                <a:latin typeface="Times New Roman"/>
                <a:cs typeface="Times New Roman"/>
              </a:rPr>
              <a:t>Np(spag)</a:t>
            </a:r>
            <a:endParaRPr sz="2400">
              <a:latin typeface="Times New Roman"/>
              <a:cs typeface="Times New Roman"/>
            </a:endParaRPr>
          </a:p>
          <a:p>
            <a:pPr>
              <a:lnSpc>
                <a:spcPct val="100000"/>
              </a:lnSpc>
              <a:spcBef>
                <a:spcPts val="15"/>
              </a:spcBef>
            </a:pPr>
            <a:endParaRPr sz="3000">
              <a:latin typeface="Times New Roman"/>
              <a:cs typeface="Times New Roman"/>
            </a:endParaRPr>
          </a:p>
          <a:p>
            <a:pPr marL="12700">
              <a:lnSpc>
                <a:spcPct val="100000"/>
              </a:lnSpc>
              <a:tabLst>
                <a:tab pos="929005" algn="l"/>
                <a:tab pos="1731010" algn="l"/>
              </a:tabLst>
            </a:pPr>
            <a:r>
              <a:rPr sz="2400" i="1" dirty="0">
                <a:solidFill>
                  <a:srgbClr val="CC0000"/>
                </a:solidFill>
                <a:latin typeface="Times New Roman"/>
                <a:cs typeface="Times New Roman"/>
              </a:rPr>
              <a:t>v	np	</a:t>
            </a:r>
            <a:r>
              <a:rPr sz="2400" i="1" spc="-5" dirty="0">
                <a:solidFill>
                  <a:srgbClr val="CC0000"/>
                </a:solidFill>
                <a:latin typeface="Times New Roman"/>
                <a:cs typeface="Times New Roman"/>
              </a:rPr>
              <a:t>Pp(with)</a:t>
            </a:r>
            <a:endParaRPr sz="2400">
              <a:latin typeface="Times New Roman"/>
              <a:cs typeface="Times New Roman"/>
            </a:endParaRPr>
          </a:p>
          <a:p>
            <a:pPr>
              <a:lnSpc>
                <a:spcPct val="100000"/>
              </a:lnSpc>
              <a:spcBef>
                <a:spcPts val="35"/>
              </a:spcBef>
            </a:pPr>
            <a:endParaRPr sz="2900">
              <a:latin typeface="Times New Roman"/>
              <a:cs typeface="Times New Roman"/>
            </a:endParaRPr>
          </a:p>
          <a:p>
            <a:pPr marL="12700">
              <a:lnSpc>
                <a:spcPct val="100000"/>
              </a:lnSpc>
            </a:pPr>
            <a:r>
              <a:rPr sz="2400" i="1" spc="-5" dirty="0">
                <a:solidFill>
                  <a:srgbClr val="CC0000"/>
                </a:solidFill>
                <a:latin typeface="Times New Roman"/>
                <a:cs typeface="Times New Roman"/>
              </a:rPr>
              <a:t>Ate</a:t>
            </a:r>
            <a:r>
              <a:rPr sz="2400" i="1" spc="-15" dirty="0">
                <a:solidFill>
                  <a:srgbClr val="CC0000"/>
                </a:solidFill>
                <a:latin typeface="Times New Roman"/>
                <a:cs typeface="Times New Roman"/>
              </a:rPr>
              <a:t> </a:t>
            </a:r>
            <a:r>
              <a:rPr sz="2400" i="1" spc="-5" dirty="0">
                <a:solidFill>
                  <a:srgbClr val="CC0000"/>
                </a:solidFill>
                <a:latin typeface="Times New Roman"/>
                <a:cs typeface="Times New Roman"/>
              </a:rPr>
              <a:t>spaghetti</a:t>
            </a:r>
            <a:r>
              <a:rPr sz="2400" i="1" spc="-15" dirty="0">
                <a:solidFill>
                  <a:srgbClr val="CC0000"/>
                </a:solidFill>
                <a:latin typeface="Times New Roman"/>
                <a:cs typeface="Times New Roman"/>
              </a:rPr>
              <a:t> </a:t>
            </a:r>
            <a:r>
              <a:rPr sz="2400" i="1" spc="-5" dirty="0">
                <a:solidFill>
                  <a:srgbClr val="CC0000"/>
                </a:solidFill>
                <a:latin typeface="Times New Roman"/>
                <a:cs typeface="Times New Roman"/>
              </a:rPr>
              <a:t>with marinara</a:t>
            </a:r>
            <a:endParaRPr sz="2400">
              <a:latin typeface="Times New Roman"/>
              <a:cs typeface="Times New Roman"/>
            </a:endParaRPr>
          </a:p>
        </p:txBody>
      </p:sp>
      <p:sp>
        <p:nvSpPr>
          <p:cNvPr id="17" name="object 17"/>
          <p:cNvSpPr/>
          <p:nvPr/>
        </p:nvSpPr>
        <p:spPr>
          <a:xfrm>
            <a:off x="1784350" y="4781550"/>
            <a:ext cx="190500" cy="482600"/>
          </a:xfrm>
          <a:custGeom>
            <a:avLst/>
            <a:gdLst/>
            <a:ahLst/>
            <a:cxnLst/>
            <a:rect l="l" t="t" r="r" b="b"/>
            <a:pathLst>
              <a:path w="190500" h="482600">
                <a:moveTo>
                  <a:pt x="0" y="0"/>
                </a:moveTo>
                <a:lnTo>
                  <a:pt x="190500" y="482600"/>
                </a:lnTo>
              </a:path>
            </a:pathLst>
          </a:custGeom>
          <a:ln w="12700">
            <a:solidFill>
              <a:srgbClr val="000000"/>
            </a:solidFill>
          </a:ln>
        </p:spPr>
        <p:txBody>
          <a:bodyPr wrap="square" lIns="0" tIns="0" rIns="0" bIns="0" rtlCol="0"/>
          <a:lstStyle/>
          <a:p>
            <a:endParaRPr/>
          </a:p>
        </p:txBody>
      </p:sp>
      <p:sp>
        <p:nvSpPr>
          <p:cNvPr id="18" name="object 18"/>
          <p:cNvSpPr txBox="1"/>
          <p:nvPr/>
        </p:nvSpPr>
        <p:spPr>
          <a:xfrm>
            <a:off x="954660" y="4382475"/>
            <a:ext cx="2959100" cy="1699260"/>
          </a:xfrm>
          <a:prstGeom prst="rect">
            <a:avLst/>
          </a:prstGeom>
        </p:spPr>
        <p:txBody>
          <a:bodyPr vert="horz" wrap="square" lIns="0" tIns="12700" rIns="0" bIns="0" rtlCol="0">
            <a:spAutoFit/>
          </a:bodyPr>
          <a:lstStyle/>
          <a:p>
            <a:pPr marL="292100">
              <a:lnSpc>
                <a:spcPct val="100000"/>
              </a:lnSpc>
              <a:spcBef>
                <a:spcPts val="100"/>
              </a:spcBef>
              <a:tabLst>
                <a:tab pos="1675764" algn="l"/>
              </a:tabLst>
            </a:pPr>
            <a:r>
              <a:rPr sz="2400" spc="-5" dirty="0">
                <a:solidFill>
                  <a:srgbClr val="CC0000"/>
                </a:solidFill>
                <a:latin typeface="Times New Roman"/>
                <a:cs typeface="Times New Roman"/>
              </a:rPr>
              <a:t>Vp(ate)	</a:t>
            </a:r>
            <a:r>
              <a:rPr sz="2400" i="1" spc="-5" dirty="0">
                <a:solidFill>
                  <a:srgbClr val="CC0000"/>
                </a:solidFill>
                <a:latin typeface="Times New Roman"/>
                <a:cs typeface="Times New Roman"/>
              </a:rPr>
              <a:t>Pp(with)</a:t>
            </a:r>
            <a:endParaRPr sz="2400">
              <a:latin typeface="Times New Roman"/>
              <a:cs typeface="Times New Roman"/>
            </a:endParaRPr>
          </a:p>
          <a:p>
            <a:pPr>
              <a:lnSpc>
                <a:spcPct val="100000"/>
              </a:lnSpc>
            </a:pPr>
            <a:endParaRPr sz="3350">
              <a:latin typeface="Times New Roman"/>
              <a:cs typeface="Times New Roman"/>
            </a:endParaRPr>
          </a:p>
          <a:p>
            <a:pPr marL="105410">
              <a:lnSpc>
                <a:spcPct val="100000"/>
              </a:lnSpc>
              <a:tabLst>
                <a:tab pos="851535" algn="l"/>
              </a:tabLst>
            </a:pPr>
            <a:r>
              <a:rPr sz="2400" i="1" dirty="0">
                <a:solidFill>
                  <a:srgbClr val="CC0000"/>
                </a:solidFill>
                <a:latin typeface="Times New Roman"/>
                <a:cs typeface="Times New Roman"/>
              </a:rPr>
              <a:t>v	np</a:t>
            </a:r>
            <a:endParaRPr sz="2400">
              <a:latin typeface="Times New Roman"/>
              <a:cs typeface="Times New Roman"/>
            </a:endParaRPr>
          </a:p>
          <a:p>
            <a:pPr marL="12700">
              <a:lnSpc>
                <a:spcPct val="100000"/>
              </a:lnSpc>
              <a:spcBef>
                <a:spcPts val="685"/>
              </a:spcBef>
            </a:pPr>
            <a:r>
              <a:rPr sz="2400" i="1" spc="-5" dirty="0">
                <a:solidFill>
                  <a:srgbClr val="CC0000"/>
                </a:solidFill>
                <a:latin typeface="Times New Roman"/>
                <a:cs typeface="Times New Roman"/>
              </a:rPr>
              <a:t>Ate</a:t>
            </a:r>
            <a:r>
              <a:rPr sz="2400" i="1" spc="-20" dirty="0">
                <a:solidFill>
                  <a:srgbClr val="CC0000"/>
                </a:solidFill>
                <a:latin typeface="Times New Roman"/>
                <a:cs typeface="Times New Roman"/>
              </a:rPr>
              <a:t> </a:t>
            </a:r>
            <a:r>
              <a:rPr sz="2400" i="1" spc="-5" dirty="0">
                <a:solidFill>
                  <a:srgbClr val="CC0000"/>
                </a:solidFill>
                <a:latin typeface="Times New Roman"/>
                <a:cs typeface="Times New Roman"/>
              </a:rPr>
              <a:t>spaghetti</a:t>
            </a:r>
            <a:r>
              <a:rPr sz="2400" i="1" spc="-15" dirty="0">
                <a:solidFill>
                  <a:srgbClr val="CC0000"/>
                </a:solidFill>
                <a:latin typeface="Times New Roman"/>
                <a:cs typeface="Times New Roman"/>
              </a:rPr>
              <a:t> </a:t>
            </a:r>
            <a:r>
              <a:rPr sz="2400" i="1" spc="-5" dirty="0">
                <a:solidFill>
                  <a:srgbClr val="CC0000"/>
                </a:solidFill>
                <a:latin typeface="Times New Roman"/>
                <a:cs typeface="Times New Roman"/>
              </a:rPr>
              <a:t>with</a:t>
            </a:r>
            <a:r>
              <a:rPr sz="2400" i="1" spc="-15" dirty="0">
                <a:solidFill>
                  <a:srgbClr val="CC0000"/>
                </a:solidFill>
                <a:latin typeface="Times New Roman"/>
                <a:cs typeface="Times New Roman"/>
              </a:rPr>
              <a:t> </a:t>
            </a:r>
            <a:r>
              <a:rPr sz="2400" i="1" spc="-5" dirty="0">
                <a:solidFill>
                  <a:srgbClr val="CC0000"/>
                </a:solidFill>
                <a:latin typeface="Times New Roman"/>
                <a:cs typeface="Times New Roman"/>
              </a:rPr>
              <a:t>gusto</a:t>
            </a:r>
            <a:endParaRPr sz="2400">
              <a:latin typeface="Times New Roman"/>
              <a:cs typeface="Times New Roman"/>
            </a:endParaRPr>
          </a:p>
        </p:txBody>
      </p:sp>
      <p:grpSp>
        <p:nvGrpSpPr>
          <p:cNvPr id="19" name="object 19"/>
          <p:cNvGrpSpPr/>
          <p:nvPr/>
        </p:nvGrpSpPr>
        <p:grpSpPr>
          <a:xfrm>
            <a:off x="6807200" y="3961617"/>
            <a:ext cx="1318260" cy="1728470"/>
            <a:chOff x="6807200" y="3961617"/>
            <a:chExt cx="1318260" cy="1728470"/>
          </a:xfrm>
        </p:grpSpPr>
        <p:sp>
          <p:nvSpPr>
            <p:cNvPr id="20" name="object 20"/>
            <p:cNvSpPr/>
            <p:nvPr/>
          </p:nvSpPr>
          <p:spPr>
            <a:xfrm>
              <a:off x="6813550" y="5276849"/>
              <a:ext cx="546100" cy="406400"/>
            </a:xfrm>
            <a:custGeom>
              <a:avLst/>
              <a:gdLst/>
              <a:ahLst/>
              <a:cxnLst/>
              <a:rect l="l" t="t" r="r" b="b"/>
              <a:pathLst>
                <a:path w="546100" h="406400">
                  <a:moveTo>
                    <a:pt x="546100" y="0"/>
                  </a:moveTo>
                  <a:lnTo>
                    <a:pt x="0" y="406400"/>
                  </a:lnTo>
                </a:path>
              </a:pathLst>
            </a:custGeom>
            <a:ln w="12700">
              <a:solidFill>
                <a:srgbClr val="000000"/>
              </a:solidFill>
            </a:ln>
          </p:spPr>
          <p:txBody>
            <a:bodyPr wrap="square" lIns="0" tIns="0" rIns="0" bIns="0" rtlCol="0"/>
            <a:lstStyle/>
            <a:p>
              <a:endParaRPr/>
            </a:p>
          </p:txBody>
        </p:sp>
        <p:sp>
          <p:nvSpPr>
            <p:cNvPr id="21" name="object 21"/>
            <p:cNvSpPr/>
            <p:nvPr/>
          </p:nvSpPr>
          <p:spPr>
            <a:xfrm>
              <a:off x="7346950" y="5264149"/>
              <a:ext cx="444500" cy="419100"/>
            </a:xfrm>
            <a:custGeom>
              <a:avLst/>
              <a:gdLst/>
              <a:ahLst/>
              <a:cxnLst/>
              <a:rect l="l" t="t" r="r" b="b"/>
              <a:pathLst>
                <a:path w="444500" h="419100">
                  <a:moveTo>
                    <a:pt x="0" y="0"/>
                  </a:moveTo>
                  <a:lnTo>
                    <a:pt x="444500" y="419100"/>
                  </a:lnTo>
                </a:path>
              </a:pathLst>
            </a:custGeom>
            <a:ln w="12700">
              <a:solidFill>
                <a:srgbClr val="000000"/>
              </a:solidFill>
            </a:ln>
          </p:spPr>
          <p:txBody>
            <a:bodyPr wrap="square" lIns="0" tIns="0" rIns="0" bIns="0" rtlCol="0"/>
            <a:lstStyle/>
            <a:p>
              <a:endParaRPr/>
            </a:p>
          </p:txBody>
        </p:sp>
        <p:sp>
          <p:nvSpPr>
            <p:cNvPr id="22" name="object 22"/>
            <p:cNvSpPr/>
            <p:nvPr/>
          </p:nvSpPr>
          <p:spPr>
            <a:xfrm>
              <a:off x="7004050" y="3961617"/>
              <a:ext cx="1121410" cy="1582420"/>
            </a:xfrm>
            <a:custGeom>
              <a:avLst/>
              <a:gdLst/>
              <a:ahLst/>
              <a:cxnLst/>
              <a:rect l="l" t="t" r="r" b="b"/>
              <a:pathLst>
                <a:path w="1121409" h="1582420">
                  <a:moveTo>
                    <a:pt x="389893" y="0"/>
                  </a:moveTo>
                  <a:lnTo>
                    <a:pt x="326591" y="146"/>
                  </a:lnTo>
                  <a:lnTo>
                    <a:pt x="266475" y="7202"/>
                  </a:lnTo>
                  <a:lnTo>
                    <a:pt x="209091" y="20008"/>
                  </a:lnTo>
                  <a:lnTo>
                    <a:pt x="100830" y="58120"/>
                  </a:lnTo>
                  <a:lnTo>
                    <a:pt x="66681" y="73691"/>
                  </a:lnTo>
                  <a:lnTo>
                    <a:pt x="53492" y="44803"/>
                  </a:lnTo>
                  <a:lnTo>
                    <a:pt x="0" y="111109"/>
                  </a:lnTo>
                  <a:lnTo>
                    <a:pt x="85140" y="114120"/>
                  </a:lnTo>
                  <a:lnTo>
                    <a:pt x="71951" y="85232"/>
                  </a:lnTo>
                  <a:lnTo>
                    <a:pt x="105053" y="70098"/>
                  </a:lnTo>
                  <a:lnTo>
                    <a:pt x="211865" y="32402"/>
                  </a:lnTo>
                  <a:lnTo>
                    <a:pt x="267963" y="19814"/>
                  </a:lnTo>
                  <a:lnTo>
                    <a:pt x="326630" y="12846"/>
                  </a:lnTo>
                  <a:lnTo>
                    <a:pt x="388412" y="12613"/>
                  </a:lnTo>
                  <a:lnTo>
                    <a:pt x="454418" y="20359"/>
                  </a:lnTo>
                  <a:lnTo>
                    <a:pt x="530979" y="31630"/>
                  </a:lnTo>
                  <a:lnTo>
                    <a:pt x="619909" y="43378"/>
                  </a:lnTo>
                  <a:lnTo>
                    <a:pt x="715371" y="58976"/>
                  </a:lnTo>
                  <a:lnTo>
                    <a:pt x="811463" y="81748"/>
                  </a:lnTo>
                  <a:lnTo>
                    <a:pt x="902769" y="115230"/>
                  </a:lnTo>
                  <a:lnTo>
                    <a:pt x="982770" y="162403"/>
                  </a:lnTo>
                  <a:lnTo>
                    <a:pt x="1016572" y="191927"/>
                  </a:lnTo>
                  <a:lnTo>
                    <a:pt x="1045617" y="226180"/>
                  </a:lnTo>
                  <a:lnTo>
                    <a:pt x="1069115" y="265497"/>
                  </a:lnTo>
                  <a:lnTo>
                    <a:pt x="1086421" y="310445"/>
                  </a:lnTo>
                  <a:lnTo>
                    <a:pt x="1098083" y="361043"/>
                  </a:lnTo>
                  <a:lnTo>
                    <a:pt x="1105396" y="417589"/>
                  </a:lnTo>
                  <a:lnTo>
                    <a:pt x="1108536" y="479266"/>
                  </a:lnTo>
                  <a:lnTo>
                    <a:pt x="1107796" y="545564"/>
                  </a:lnTo>
                  <a:lnTo>
                    <a:pt x="1095818" y="691236"/>
                  </a:lnTo>
                  <a:lnTo>
                    <a:pt x="1071849" y="851476"/>
                  </a:lnTo>
                  <a:lnTo>
                    <a:pt x="1038311" y="1023383"/>
                  </a:lnTo>
                  <a:lnTo>
                    <a:pt x="997626" y="1204080"/>
                  </a:lnTo>
                  <a:lnTo>
                    <a:pt x="952224" y="1390702"/>
                  </a:lnTo>
                  <a:lnTo>
                    <a:pt x="923110" y="1506484"/>
                  </a:lnTo>
                  <a:lnTo>
                    <a:pt x="892319" y="1498742"/>
                  </a:lnTo>
                  <a:lnTo>
                    <a:pt x="910687" y="1581932"/>
                  </a:lnTo>
                  <a:lnTo>
                    <a:pt x="966219" y="1517323"/>
                  </a:lnTo>
                  <a:lnTo>
                    <a:pt x="935428" y="1509581"/>
                  </a:lnTo>
                  <a:lnTo>
                    <a:pt x="964540" y="1393799"/>
                  </a:lnTo>
                  <a:lnTo>
                    <a:pt x="1009967" y="1207082"/>
                  </a:lnTo>
                  <a:lnTo>
                    <a:pt x="1050701" y="1026172"/>
                  </a:lnTo>
                  <a:lnTo>
                    <a:pt x="1084314" y="853908"/>
                  </a:lnTo>
                  <a:lnTo>
                    <a:pt x="1108378" y="693116"/>
                  </a:lnTo>
                  <a:lnTo>
                    <a:pt x="1120453" y="546605"/>
                  </a:lnTo>
                  <a:lnTo>
                    <a:pt x="1121234" y="479411"/>
                  </a:lnTo>
                  <a:lnTo>
                    <a:pt x="1118080" y="416947"/>
                  </a:lnTo>
                  <a:lnTo>
                    <a:pt x="1110678" y="359418"/>
                  </a:lnTo>
                  <a:lnTo>
                    <a:pt x="1098698" y="307159"/>
                  </a:lnTo>
                  <a:lnTo>
                    <a:pt x="1080770" y="260426"/>
                  </a:lnTo>
                  <a:lnTo>
                    <a:pt x="1056250" y="219215"/>
                  </a:lnTo>
                  <a:lnTo>
                    <a:pt x="1025951" y="183349"/>
                  </a:lnTo>
                  <a:lnTo>
                    <a:pt x="990681" y="152450"/>
                  </a:lnTo>
                  <a:lnTo>
                    <a:pt x="908721" y="103997"/>
                  </a:lnTo>
                  <a:lnTo>
                    <a:pt x="815836" y="69824"/>
                  </a:lnTo>
                  <a:lnTo>
                    <a:pt x="718305" y="46620"/>
                  </a:lnTo>
                  <a:lnTo>
                    <a:pt x="621959" y="30844"/>
                  </a:lnTo>
                  <a:lnTo>
                    <a:pt x="532644" y="19039"/>
                  </a:lnTo>
                  <a:lnTo>
                    <a:pt x="456269" y="7793"/>
                  </a:lnTo>
                  <a:lnTo>
                    <a:pt x="389893" y="0"/>
                  </a:lnTo>
                  <a:close/>
                </a:path>
              </a:pathLst>
            </a:custGeom>
            <a:solidFill>
              <a:srgbClr val="000000"/>
            </a:solidFill>
          </p:spPr>
          <p:txBody>
            <a:bodyPr wrap="square" lIns="0" tIns="0" rIns="0" bIns="0" rtlCol="0"/>
            <a:lstStyle/>
            <a:p>
              <a:endParaRPr/>
            </a:p>
          </p:txBody>
        </p:sp>
      </p:grpSp>
      <p:sp>
        <p:nvSpPr>
          <p:cNvPr id="23" name="object 23"/>
          <p:cNvSpPr/>
          <p:nvPr/>
        </p:nvSpPr>
        <p:spPr>
          <a:xfrm>
            <a:off x="2978150" y="3541539"/>
            <a:ext cx="1511935" cy="2091055"/>
          </a:xfrm>
          <a:custGeom>
            <a:avLst/>
            <a:gdLst/>
            <a:ahLst/>
            <a:cxnLst/>
            <a:rect l="l" t="t" r="r" b="b"/>
            <a:pathLst>
              <a:path w="1511935" h="2091054">
                <a:moveTo>
                  <a:pt x="808415" y="0"/>
                </a:moveTo>
                <a:lnTo>
                  <a:pt x="701833" y="1541"/>
                </a:lnTo>
                <a:lnTo>
                  <a:pt x="476949" y="14918"/>
                </a:lnTo>
                <a:lnTo>
                  <a:pt x="240859" y="37975"/>
                </a:lnTo>
                <a:lnTo>
                  <a:pt x="74969" y="57123"/>
                </a:lnTo>
                <a:lnTo>
                  <a:pt x="71328" y="25582"/>
                </a:lnTo>
                <a:lnTo>
                  <a:pt x="0" y="72169"/>
                </a:lnTo>
                <a:lnTo>
                  <a:pt x="80065" y="101279"/>
                </a:lnTo>
                <a:lnTo>
                  <a:pt x="76426" y="69739"/>
                </a:lnTo>
                <a:lnTo>
                  <a:pt x="242093" y="50615"/>
                </a:lnTo>
                <a:lnTo>
                  <a:pt x="477704" y="27597"/>
                </a:lnTo>
                <a:lnTo>
                  <a:pt x="702017" y="14241"/>
                </a:lnTo>
                <a:lnTo>
                  <a:pt x="808079" y="12694"/>
                </a:lnTo>
                <a:lnTo>
                  <a:pt x="909149" y="15364"/>
                </a:lnTo>
                <a:lnTo>
                  <a:pt x="1004509" y="22840"/>
                </a:lnTo>
                <a:lnTo>
                  <a:pt x="1093436" y="35707"/>
                </a:lnTo>
                <a:lnTo>
                  <a:pt x="1175212" y="54533"/>
                </a:lnTo>
                <a:lnTo>
                  <a:pt x="1249126" y="79872"/>
                </a:lnTo>
                <a:lnTo>
                  <a:pt x="1314911" y="112558"/>
                </a:lnTo>
                <a:lnTo>
                  <a:pt x="1371113" y="152692"/>
                </a:lnTo>
                <a:lnTo>
                  <a:pt x="1417506" y="201030"/>
                </a:lnTo>
                <a:lnTo>
                  <a:pt x="1453525" y="258246"/>
                </a:lnTo>
                <a:lnTo>
                  <a:pt x="1478814" y="324929"/>
                </a:lnTo>
                <a:lnTo>
                  <a:pt x="1493794" y="400414"/>
                </a:lnTo>
                <a:lnTo>
                  <a:pt x="1499170" y="485070"/>
                </a:lnTo>
                <a:lnTo>
                  <a:pt x="1495489" y="577736"/>
                </a:lnTo>
                <a:lnTo>
                  <a:pt x="1483426" y="677779"/>
                </a:lnTo>
                <a:lnTo>
                  <a:pt x="1463669" y="784569"/>
                </a:lnTo>
                <a:lnTo>
                  <a:pt x="1436914" y="897484"/>
                </a:lnTo>
                <a:lnTo>
                  <a:pt x="1403863" y="1015907"/>
                </a:lnTo>
                <a:lnTo>
                  <a:pt x="1365215" y="1139225"/>
                </a:lnTo>
                <a:lnTo>
                  <a:pt x="1321691" y="1266781"/>
                </a:lnTo>
                <a:lnTo>
                  <a:pt x="1222735" y="1532434"/>
                </a:lnTo>
                <a:lnTo>
                  <a:pt x="1112648" y="1807947"/>
                </a:lnTo>
                <a:lnTo>
                  <a:pt x="1026086" y="2018037"/>
                </a:lnTo>
                <a:lnTo>
                  <a:pt x="996730" y="2005942"/>
                </a:lnTo>
                <a:lnTo>
                  <a:pt x="1002929" y="2090910"/>
                </a:lnTo>
                <a:lnTo>
                  <a:pt x="1067184" y="2034970"/>
                </a:lnTo>
                <a:lnTo>
                  <a:pt x="1037828" y="2022875"/>
                </a:lnTo>
                <a:lnTo>
                  <a:pt x="1124390" y="1812786"/>
                </a:lnTo>
                <a:lnTo>
                  <a:pt x="1234528" y="1537147"/>
                </a:lnTo>
                <a:lnTo>
                  <a:pt x="1333592" y="1271214"/>
                </a:lnTo>
                <a:lnTo>
                  <a:pt x="1377234" y="1143326"/>
                </a:lnTo>
                <a:lnTo>
                  <a:pt x="1415982" y="1019705"/>
                </a:lnTo>
                <a:lnTo>
                  <a:pt x="1449147" y="900899"/>
                </a:lnTo>
                <a:lnTo>
                  <a:pt x="1476027" y="787499"/>
                </a:lnTo>
                <a:lnTo>
                  <a:pt x="1495913" y="680091"/>
                </a:lnTo>
                <a:lnTo>
                  <a:pt x="1508098" y="579258"/>
                </a:lnTo>
                <a:lnTo>
                  <a:pt x="1511860" y="485576"/>
                </a:lnTo>
                <a:lnTo>
                  <a:pt x="1506468" y="399614"/>
                </a:lnTo>
                <a:lnTo>
                  <a:pt x="1491169" y="321941"/>
                </a:lnTo>
                <a:lnTo>
                  <a:pt x="1465174" y="253149"/>
                </a:lnTo>
                <a:lnTo>
                  <a:pt x="1427909" y="193718"/>
                </a:lnTo>
                <a:lnTo>
                  <a:pt x="1379867" y="143470"/>
                </a:lnTo>
                <a:lnTo>
                  <a:pt x="1321880" y="101930"/>
                </a:lnTo>
                <a:lnTo>
                  <a:pt x="1254779" y="68498"/>
                </a:lnTo>
                <a:lnTo>
                  <a:pt x="1179339" y="42523"/>
                </a:lnTo>
                <a:lnTo>
                  <a:pt x="1096291" y="23332"/>
                </a:lnTo>
                <a:lnTo>
                  <a:pt x="1006330" y="10271"/>
                </a:lnTo>
                <a:lnTo>
                  <a:pt x="910144" y="2702"/>
                </a:lnTo>
                <a:lnTo>
                  <a:pt x="808415" y="0"/>
                </a:lnTo>
                <a:close/>
              </a:path>
            </a:pathLst>
          </a:custGeom>
          <a:solidFill>
            <a:srgbClr val="000000"/>
          </a:solidFill>
        </p:spPr>
        <p:txBody>
          <a:bodyPr wrap="square" lIns="0" tIns="0" rIns="0" bIns="0" rtlCol="0"/>
          <a:lstStyle/>
          <a:p>
            <a:endParaRPr/>
          </a:p>
        </p:txBody>
      </p:sp>
      <p:sp>
        <p:nvSpPr>
          <p:cNvPr id="24" name="object 2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5" name="object 2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101090" cy="665480"/>
          </a:xfrm>
          <a:prstGeom prst="rect">
            <a:avLst/>
          </a:prstGeom>
        </p:spPr>
        <p:txBody>
          <a:bodyPr vert="horz" wrap="square" lIns="0" tIns="12700" rIns="0" bIns="0" rtlCol="0">
            <a:spAutoFit/>
          </a:bodyPr>
          <a:lstStyle/>
          <a:p>
            <a:pPr marL="12700">
              <a:lnSpc>
                <a:spcPct val="100000"/>
              </a:lnSpc>
              <a:spcBef>
                <a:spcPts val="100"/>
              </a:spcBef>
            </a:pPr>
            <a:r>
              <a:rPr spc="100" dirty="0"/>
              <a:t>No</a:t>
            </a:r>
            <a:r>
              <a:rPr spc="95" dirty="0"/>
              <a:t>t</a:t>
            </a:r>
            <a:r>
              <a:rPr dirty="0"/>
              <a:t>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892555" y="2306320"/>
            <a:ext cx="6890384" cy="144780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Jim</a:t>
            </a:r>
            <a:r>
              <a:rPr sz="2200" dirty="0">
                <a:solidFill>
                  <a:srgbClr val="595959"/>
                </a:solidFill>
                <a:latin typeface="Times New Roman"/>
                <a:cs typeface="Times New Roman"/>
              </a:rPr>
              <a:t> </a:t>
            </a:r>
            <a:r>
              <a:rPr sz="2200" spc="-5" dirty="0">
                <a:solidFill>
                  <a:srgbClr val="595959"/>
                </a:solidFill>
                <a:latin typeface="Times New Roman"/>
                <a:cs typeface="Times New Roman"/>
              </a:rPr>
              <a:t>Martin:</a:t>
            </a:r>
            <a:r>
              <a:rPr sz="2200" dirty="0">
                <a:solidFill>
                  <a:srgbClr val="595959"/>
                </a:solidFill>
                <a:latin typeface="Times New Roman"/>
                <a:cs typeface="Times New Roman"/>
              </a:rPr>
              <a:t> </a:t>
            </a:r>
            <a:r>
              <a:rPr sz="2200" spc="-5" dirty="0">
                <a:solidFill>
                  <a:srgbClr val="595959"/>
                </a:solidFill>
                <a:latin typeface="Times New Roman"/>
                <a:cs typeface="Times New Roman"/>
              </a:rPr>
              <a:t>“In</a:t>
            </a:r>
            <a:r>
              <a:rPr sz="2200" dirty="0">
                <a:solidFill>
                  <a:srgbClr val="595959"/>
                </a:solidFill>
                <a:latin typeface="Times New Roman"/>
                <a:cs typeface="Times New Roman"/>
              </a:rPr>
              <a:t> </a:t>
            </a:r>
            <a:r>
              <a:rPr sz="2200" spc="-5" dirty="0">
                <a:solidFill>
                  <a:srgbClr val="595959"/>
                </a:solidFill>
                <a:latin typeface="Times New Roman"/>
                <a:cs typeface="Times New Roman"/>
              </a:rPr>
              <a:t>case</a:t>
            </a:r>
            <a:r>
              <a:rPr sz="2200" dirty="0">
                <a:solidFill>
                  <a:srgbClr val="595959"/>
                </a:solidFill>
                <a:latin typeface="Times New Roman"/>
                <a:cs typeface="Times New Roman"/>
              </a:rPr>
              <a:t> </a:t>
            </a:r>
            <a:r>
              <a:rPr sz="2200" spc="-5" dirty="0">
                <a:solidFill>
                  <a:srgbClr val="595959"/>
                </a:solidFill>
                <a:latin typeface="Times New Roman"/>
                <a:cs typeface="Times New Roman"/>
              </a:rPr>
              <a:t>someone hasn’t</a:t>
            </a:r>
            <a:r>
              <a:rPr sz="2200" dirty="0">
                <a:solidFill>
                  <a:srgbClr val="595959"/>
                </a:solidFill>
                <a:latin typeface="Times New Roman"/>
                <a:cs typeface="Times New Roman"/>
              </a:rPr>
              <a:t> </a:t>
            </a:r>
            <a:r>
              <a:rPr sz="2200" spc="-5" dirty="0">
                <a:solidFill>
                  <a:srgbClr val="595959"/>
                </a:solidFill>
                <a:latin typeface="Times New Roman"/>
                <a:cs typeface="Times New Roman"/>
              </a:rPr>
              <a:t>pointed</a:t>
            </a:r>
            <a:r>
              <a:rPr sz="2200" spc="5" dirty="0">
                <a:solidFill>
                  <a:srgbClr val="595959"/>
                </a:solidFill>
                <a:latin typeface="Times New Roman"/>
                <a:cs typeface="Times New Roman"/>
              </a:rPr>
              <a:t> </a:t>
            </a: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out </a:t>
            </a:r>
            <a:r>
              <a:rPr sz="2200" spc="-5" dirty="0">
                <a:solidFill>
                  <a:srgbClr val="595959"/>
                </a:solidFill>
                <a:latin typeface="Times New Roman"/>
                <a:cs typeface="Times New Roman"/>
              </a:rPr>
              <a:t>yet,</a:t>
            </a:r>
            <a:r>
              <a:rPr sz="2200" dirty="0">
                <a:solidFill>
                  <a:srgbClr val="595959"/>
                </a:solidFill>
                <a:latin typeface="Times New Roman"/>
                <a:cs typeface="Times New Roman"/>
              </a:rPr>
              <a:t> this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lexicalization</a:t>
            </a:r>
            <a:r>
              <a:rPr sz="2200" dirty="0">
                <a:solidFill>
                  <a:srgbClr val="595959"/>
                </a:solidFill>
                <a:latin typeface="Times New Roman"/>
                <a:cs typeface="Times New Roman"/>
              </a:rPr>
              <a:t> </a:t>
            </a:r>
            <a:r>
              <a:rPr sz="2200" spc="-10" dirty="0">
                <a:solidFill>
                  <a:srgbClr val="595959"/>
                </a:solidFill>
                <a:latin typeface="Times New Roman"/>
                <a:cs typeface="Times New Roman"/>
              </a:rPr>
              <a:t>stuff</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a thinly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veiled</a:t>
            </a:r>
            <a:r>
              <a:rPr sz="2200" dirty="0">
                <a:solidFill>
                  <a:srgbClr val="595959"/>
                </a:solidFill>
                <a:latin typeface="Times New Roman"/>
                <a:cs typeface="Times New Roman"/>
              </a:rPr>
              <a:t> </a:t>
            </a:r>
            <a:r>
              <a:rPr sz="2200" spc="-5" dirty="0">
                <a:solidFill>
                  <a:srgbClr val="595959"/>
                </a:solidFill>
                <a:latin typeface="Times New Roman"/>
                <a:cs typeface="Times New Roman"/>
              </a:rPr>
              <a:t>attempt</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incorporate </a:t>
            </a:r>
            <a:r>
              <a:rPr sz="2200" dirty="0">
                <a:solidFill>
                  <a:srgbClr val="595959"/>
                </a:solidFill>
                <a:latin typeface="Times New Roman"/>
                <a:cs typeface="Times New Roman"/>
              </a:rPr>
              <a:t> </a:t>
            </a:r>
            <a:r>
              <a:rPr sz="2200" spc="-5" dirty="0">
                <a:solidFill>
                  <a:srgbClr val="595959"/>
                </a:solidFill>
                <a:latin typeface="Times New Roman"/>
                <a:cs typeface="Times New Roman"/>
              </a:rPr>
              <a:t>semantics</a:t>
            </a:r>
            <a:r>
              <a:rPr sz="2200" spc="-15" dirty="0">
                <a:solidFill>
                  <a:srgbClr val="595959"/>
                </a:solidFill>
                <a:latin typeface="Times New Roman"/>
                <a:cs typeface="Times New Roman"/>
              </a:rPr>
              <a:t> </a:t>
            </a:r>
            <a:r>
              <a:rPr sz="2200" dirty="0">
                <a:solidFill>
                  <a:srgbClr val="595959"/>
                </a:solidFill>
                <a:latin typeface="Times New Roman"/>
                <a:cs typeface="Times New Roman"/>
              </a:rPr>
              <a:t>into the</a:t>
            </a:r>
            <a:r>
              <a:rPr sz="2200" spc="-5" dirty="0">
                <a:solidFill>
                  <a:srgbClr val="595959"/>
                </a:solidFill>
                <a:latin typeface="Times New Roman"/>
                <a:cs typeface="Times New Roman"/>
              </a:rPr>
              <a:t> syntactic parsing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process…</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Duhh... </a:t>
            </a:r>
            <a:r>
              <a:rPr sz="2000" spc="-5" dirty="0">
                <a:solidFill>
                  <a:srgbClr val="595959"/>
                </a:solidFill>
                <a:latin typeface="Times New Roman"/>
                <a:cs typeface="Times New Roman"/>
              </a:rPr>
              <a:t>Picking the right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parse requires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use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semantics.”</a:t>
            </a:r>
            <a:endParaRPr sz="2000">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640580" cy="665480"/>
          </a:xfrm>
          <a:prstGeom prst="rect">
            <a:avLst/>
          </a:prstGeom>
        </p:spPr>
        <p:txBody>
          <a:bodyPr vert="horz" wrap="square" lIns="0" tIns="12700" rIns="0" bIns="0" rtlCol="0">
            <a:spAutoFit/>
          </a:bodyPr>
          <a:lstStyle/>
          <a:p>
            <a:pPr marL="12700">
              <a:lnSpc>
                <a:spcPct val="100000"/>
              </a:lnSpc>
              <a:spcBef>
                <a:spcPts val="100"/>
              </a:spcBef>
            </a:pPr>
            <a:r>
              <a:rPr spc="85" dirty="0"/>
              <a:t>Dependency</a:t>
            </a:r>
            <a:r>
              <a:rPr spc="160" dirty="0"/>
              <a:t> </a:t>
            </a:r>
            <a:r>
              <a:rPr spc="80" dirty="0"/>
              <a:t>Parsing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3" name="object 3"/>
          <p:cNvSpPr txBox="1"/>
          <p:nvPr/>
        </p:nvSpPr>
        <p:spPr>
          <a:xfrm>
            <a:off x="756472" y="1913244"/>
            <a:ext cx="6874509" cy="39878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Dependency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parsing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has</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a:t>
            </a:r>
            <a:r>
              <a:rPr sz="2000" dirty="0">
                <a:solidFill>
                  <a:srgbClr val="595959"/>
                </a:solidFill>
                <a:latin typeface="Times New Roman"/>
                <a:cs typeface="Times New Roman"/>
              </a:rPr>
              <a:t> </a:t>
            </a:r>
            <a:r>
              <a:rPr sz="2000" spc="-5" dirty="0">
                <a:solidFill>
                  <a:srgbClr val="595959"/>
                </a:solidFill>
                <a:latin typeface="Times New Roman"/>
                <a:cs typeface="Times New Roman"/>
              </a:rPr>
              <a:t>resemblance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lexicalized</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statistical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parsing because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importance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lexical </a:t>
            </a:r>
            <a:r>
              <a:rPr sz="2000" spc="-10" dirty="0">
                <a:solidFill>
                  <a:srgbClr val="595959"/>
                </a:solidFill>
                <a:latin typeface="Times New Roman"/>
                <a:cs typeface="Times New Roman"/>
              </a:rPr>
              <a:t>entities </a:t>
            </a:r>
            <a:r>
              <a:rPr sz="2000" spc="-5" dirty="0">
                <a:solidFill>
                  <a:srgbClr val="595959"/>
                </a:solidFill>
                <a:latin typeface="Times New Roman"/>
                <a:cs typeface="Times New Roman"/>
              </a:rPr>
              <a:t>(words) to </a:t>
            </a:r>
            <a:r>
              <a:rPr sz="2000" dirty="0">
                <a:solidFill>
                  <a:srgbClr val="595959"/>
                </a:solidFill>
                <a:latin typeface="Times New Roman"/>
                <a:cs typeface="Times New Roman"/>
              </a:rPr>
              <a:t> </a:t>
            </a:r>
            <a:r>
              <a:rPr sz="2000" spc="-5" dirty="0">
                <a:solidFill>
                  <a:srgbClr val="595959"/>
                </a:solidFill>
                <a:latin typeface="Times New Roman"/>
                <a:cs typeface="Times New Roman"/>
              </a:rPr>
              <a:t>capturing the syntactic structure.</a:t>
            </a:r>
            <a:endParaRPr sz="2000">
              <a:latin typeface="Times New Roman"/>
              <a:cs typeface="Times New Roman"/>
            </a:endParaRPr>
          </a:p>
          <a:p>
            <a:pPr marL="12700" marR="276860">
              <a:lnSpc>
                <a:spcPct val="100000"/>
              </a:lnSpc>
              <a:spcBef>
                <a:spcPts val="1200"/>
              </a:spcBef>
            </a:pP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dependency</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produces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simpler</a:t>
            </a:r>
            <a:r>
              <a:rPr sz="2000" spc="-5" dirty="0">
                <a:solidFill>
                  <a:srgbClr val="595959"/>
                </a:solidFill>
                <a:latin typeface="Times New Roman"/>
                <a:cs typeface="Times New Roman"/>
              </a:rPr>
              <a:t> representation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structure.</a:t>
            </a:r>
            <a:endParaRPr sz="2000">
              <a:latin typeface="Times New Roman"/>
              <a:cs typeface="Times New Roman"/>
            </a:endParaRPr>
          </a:p>
          <a:p>
            <a:pPr marL="12700" marR="1540510" indent="36830">
              <a:lnSpc>
                <a:spcPct val="150000"/>
              </a:lnSpc>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5" dirty="0">
                <a:solidFill>
                  <a:srgbClr val="595959"/>
                </a:solidFill>
                <a:latin typeface="Times New Roman"/>
                <a:cs typeface="Times New Roman"/>
              </a:rPr>
              <a:t> easier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use in some</a:t>
            </a:r>
            <a:r>
              <a:rPr sz="2000" spc="-10" dirty="0">
                <a:solidFill>
                  <a:srgbClr val="595959"/>
                </a:solidFill>
                <a:latin typeface="Times New Roman"/>
                <a:cs typeface="Times New Roman"/>
              </a:rPr>
              <a:t> semantic</a:t>
            </a:r>
            <a:r>
              <a:rPr sz="2000" spc="-5" dirty="0">
                <a:solidFill>
                  <a:srgbClr val="595959"/>
                </a:solidFill>
                <a:latin typeface="Times New Roman"/>
                <a:cs typeface="Times New Roman"/>
              </a:rPr>
              <a:t> applications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Parsing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algorithms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similar </a:t>
            </a:r>
            <a:r>
              <a:rPr sz="2000" spc="-5" dirty="0">
                <a:solidFill>
                  <a:srgbClr val="595959"/>
                </a:solidFill>
                <a:latin typeface="Times New Roman"/>
                <a:cs typeface="Times New Roman"/>
              </a:rPr>
              <a:t>to</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constituent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parses.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0" dirty="0">
                <a:solidFill>
                  <a:srgbClr val="595959"/>
                </a:solidFill>
                <a:latin typeface="Times New Roman"/>
                <a:cs typeface="Times New Roman"/>
              </a:rPr>
              <a:t>Statistics</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dependency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dirty="0">
                <a:solidFill>
                  <a:srgbClr val="595959"/>
                </a:solidFill>
                <a:latin typeface="Times New Roman"/>
                <a:cs typeface="Times New Roman"/>
              </a:rPr>
              <a:t> </a:t>
            </a:r>
            <a:r>
              <a:rPr sz="2000" spc="-5" dirty="0">
                <a:solidFill>
                  <a:srgbClr val="595959"/>
                </a:solidFill>
                <a:latin typeface="Times New Roman"/>
                <a:cs typeface="Times New Roman"/>
              </a:rPr>
              <a:t>learned</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 Penn</a:t>
            </a:r>
            <a:r>
              <a:rPr sz="2000" spc="-35" dirty="0">
                <a:solidFill>
                  <a:srgbClr val="595959"/>
                </a:solidFill>
                <a:latin typeface="Times New Roman"/>
                <a:cs typeface="Times New Roman"/>
              </a:rPr>
              <a:t> </a:t>
            </a:r>
            <a:r>
              <a:rPr sz="2000" spc="-15" dirty="0">
                <a:solidFill>
                  <a:srgbClr val="595959"/>
                </a:solidFill>
                <a:latin typeface="Times New Roman"/>
                <a:cs typeface="Times New Roman"/>
              </a:rPr>
              <a:t>Treebank</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Used bottom–up</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 best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Some additional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mechanism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non-projective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parses</a:t>
            </a:r>
            <a:endParaRPr sz="20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550160" cy="665480"/>
          </a:xfrm>
          <a:prstGeom prst="rect">
            <a:avLst/>
          </a:prstGeom>
        </p:spPr>
        <p:txBody>
          <a:bodyPr vert="horz" wrap="square" lIns="0" tIns="12700" rIns="0" bIns="0" rtlCol="0">
            <a:spAutoFit/>
          </a:bodyPr>
          <a:lstStyle/>
          <a:p>
            <a:pPr marL="12700">
              <a:lnSpc>
                <a:spcPct val="100000"/>
              </a:lnSpc>
              <a:spcBef>
                <a:spcPts val="100"/>
              </a:spcBef>
            </a:pPr>
            <a:r>
              <a:rPr spc="70" dirty="0"/>
              <a:t>Last</a:t>
            </a:r>
            <a:r>
              <a:rPr spc="130" dirty="0"/>
              <a:t> </a:t>
            </a:r>
            <a:r>
              <a:rPr spc="95" dirty="0"/>
              <a:t>Points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
        <p:nvSpPr>
          <p:cNvPr id="3" name="object 3"/>
          <p:cNvSpPr txBox="1"/>
          <p:nvPr/>
        </p:nvSpPr>
        <p:spPr>
          <a:xfrm>
            <a:off x="801834" y="2019074"/>
            <a:ext cx="7618095" cy="3929379"/>
          </a:xfrm>
          <a:prstGeom prst="rect">
            <a:avLst/>
          </a:prstGeom>
        </p:spPr>
        <p:txBody>
          <a:bodyPr vert="horz" wrap="square" lIns="0" tIns="11430" rIns="0" bIns="0" rtlCol="0">
            <a:spAutoFit/>
          </a:bodyPr>
          <a:lstStyle/>
          <a:p>
            <a:pPr marL="12700" marR="94615">
              <a:lnSpc>
                <a:spcPct val="100400"/>
              </a:lnSpc>
              <a:spcBef>
                <a:spcPts val="90"/>
              </a:spcBef>
            </a:pPr>
            <a:r>
              <a:rPr sz="2200" spc="-5" dirty="0">
                <a:solidFill>
                  <a:srgbClr val="595959"/>
                </a:solidFill>
                <a:latin typeface="Times New Roman"/>
                <a:cs typeface="Times New Roman"/>
              </a:rPr>
              <a:t>Statistical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parsers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 getting</a:t>
            </a:r>
            <a:r>
              <a:rPr sz="2200" dirty="0">
                <a:solidFill>
                  <a:srgbClr val="595959"/>
                </a:solidFill>
                <a:latin typeface="Times New Roman"/>
                <a:cs typeface="Times New Roman"/>
              </a:rPr>
              <a:t> quite</a:t>
            </a:r>
            <a:r>
              <a:rPr sz="2200" spc="-5" dirty="0">
                <a:solidFill>
                  <a:srgbClr val="595959"/>
                </a:solidFill>
                <a:latin typeface="Times New Roman"/>
                <a:cs typeface="Times New Roman"/>
              </a:rPr>
              <a:t> </a:t>
            </a:r>
            <a:r>
              <a:rPr sz="2200" dirty="0">
                <a:solidFill>
                  <a:srgbClr val="595959"/>
                </a:solidFill>
                <a:latin typeface="Times New Roman"/>
                <a:cs typeface="Times New Roman"/>
              </a:rPr>
              <a:t>good, but </a:t>
            </a:r>
            <a:r>
              <a:rPr sz="2200" spc="-3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still</a:t>
            </a:r>
            <a:r>
              <a:rPr sz="2200" dirty="0">
                <a:solidFill>
                  <a:srgbClr val="595959"/>
                </a:solidFill>
                <a:latin typeface="Times New Roman"/>
                <a:cs typeface="Times New Roman"/>
              </a:rPr>
              <a:t> quite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challenging</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expect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come</a:t>
            </a:r>
            <a:r>
              <a:rPr sz="2200" dirty="0">
                <a:solidFill>
                  <a:srgbClr val="595959"/>
                </a:solidFill>
                <a:latin typeface="Times New Roman"/>
                <a:cs typeface="Times New Roman"/>
              </a:rPr>
              <a:t> up</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correct</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a:t>
            </a:r>
            <a:r>
              <a:rPr sz="2200" dirty="0">
                <a:solidFill>
                  <a:srgbClr val="595959"/>
                </a:solidFill>
                <a:latin typeface="Times New Roman"/>
                <a:cs typeface="Times New Roman"/>
              </a:rPr>
              <a:t> </a:t>
            </a:r>
            <a:r>
              <a:rPr sz="2200" spc="-5" dirty="0">
                <a:solidFill>
                  <a:srgbClr val="595959"/>
                </a:solidFill>
                <a:latin typeface="Times New Roman"/>
                <a:cs typeface="Times New Roman"/>
              </a:rPr>
              <a:t>given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only </a:t>
            </a:r>
            <a:r>
              <a:rPr sz="2200" spc="-5" dirty="0">
                <a:solidFill>
                  <a:srgbClr val="595959"/>
                </a:solidFill>
                <a:latin typeface="Times New Roman"/>
                <a:cs typeface="Times New Roman"/>
              </a:rPr>
              <a:t>statistics</a:t>
            </a:r>
            <a:r>
              <a:rPr sz="2200" spc="-10" dirty="0">
                <a:solidFill>
                  <a:srgbClr val="595959"/>
                </a:solidFill>
                <a:latin typeface="Times New Roman"/>
                <a:cs typeface="Times New Roman"/>
              </a:rPr>
              <a:t>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syntactic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lexical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information.</a:t>
            </a:r>
            <a:endParaRPr sz="2200">
              <a:latin typeface="Times New Roman"/>
              <a:cs typeface="Times New Roman"/>
            </a:endParaRPr>
          </a:p>
          <a:p>
            <a:pPr marL="12700" marR="118110">
              <a:lnSpc>
                <a:spcPct val="102299"/>
              </a:lnSpc>
              <a:spcBef>
                <a:spcPts val="1095"/>
              </a:spcBef>
            </a:pPr>
            <a:r>
              <a:rPr sz="2200" spc="-5" dirty="0">
                <a:solidFill>
                  <a:srgbClr val="595959"/>
                </a:solidFill>
                <a:latin typeface="Times New Roman"/>
                <a:cs typeface="Times New Roman"/>
              </a:rPr>
              <a:t>But, </a:t>
            </a:r>
            <a:r>
              <a:rPr sz="2200" dirty="0">
                <a:solidFill>
                  <a:srgbClr val="595959"/>
                </a:solidFill>
                <a:latin typeface="Times New Roman"/>
                <a:cs typeface="Times New Roman"/>
              </a:rPr>
              <a:t>if our </a:t>
            </a:r>
            <a:r>
              <a:rPr sz="2200" spc="-5" dirty="0">
                <a:solidFill>
                  <a:srgbClr val="595959"/>
                </a:solidFill>
                <a:latin typeface="Times New Roman"/>
                <a:cs typeface="Times New Roman"/>
              </a:rPr>
              <a:t>statistical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parser</a:t>
            </a:r>
            <a:r>
              <a:rPr sz="2200" dirty="0">
                <a:solidFill>
                  <a:srgbClr val="595959"/>
                </a:solidFill>
                <a:latin typeface="Times New Roman"/>
                <a:cs typeface="Times New Roman"/>
              </a:rPr>
              <a:t> </a:t>
            </a:r>
            <a:r>
              <a:rPr sz="2200" spc="-5" dirty="0">
                <a:solidFill>
                  <a:srgbClr val="595959"/>
                </a:solidFill>
                <a:latin typeface="Times New Roman"/>
                <a:cs typeface="Times New Roman"/>
              </a:rPr>
              <a:t>comes</a:t>
            </a:r>
            <a:r>
              <a:rPr sz="2200" spc="-10" dirty="0">
                <a:solidFill>
                  <a:srgbClr val="595959"/>
                </a:solidFill>
                <a:latin typeface="Times New Roman"/>
                <a:cs typeface="Times New Roman"/>
              </a:rPr>
              <a:t> </a:t>
            </a:r>
            <a:r>
              <a:rPr sz="2200" dirty="0">
                <a:solidFill>
                  <a:srgbClr val="595959"/>
                </a:solidFill>
                <a:latin typeface="Times New Roman"/>
                <a:cs typeface="Times New Roman"/>
              </a:rPr>
              <a:t>up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top-N</a:t>
            </a:r>
            <a:r>
              <a:rPr sz="2200" spc="-5" dirty="0">
                <a:solidFill>
                  <a:srgbClr val="595959"/>
                </a:solidFill>
                <a:latin typeface="Times New Roman"/>
                <a:cs typeface="Times New Roman"/>
              </a:rPr>
              <a:t> parses,</a:t>
            </a:r>
            <a:r>
              <a:rPr sz="2200" dirty="0">
                <a:solidFill>
                  <a:srgbClr val="595959"/>
                </a:solidFill>
                <a:latin typeface="Times New Roman"/>
                <a:cs typeface="Times New Roman"/>
              </a:rPr>
              <a:t> </a:t>
            </a:r>
            <a:r>
              <a:rPr sz="2200" spc="-5" dirty="0">
                <a:solidFill>
                  <a:srgbClr val="595959"/>
                </a:solidFill>
                <a:latin typeface="Times New Roman"/>
                <a:cs typeface="Times New Roman"/>
              </a:rPr>
              <a:t>then</a:t>
            </a:r>
            <a:r>
              <a:rPr sz="2200" dirty="0">
                <a:solidFill>
                  <a:srgbClr val="595959"/>
                </a:solidFill>
                <a:latin typeface="Times New Roman"/>
                <a:cs typeface="Times New Roman"/>
              </a:rPr>
              <a:t> it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quite</a:t>
            </a:r>
            <a:r>
              <a:rPr sz="2200" spc="-5" dirty="0">
                <a:solidFill>
                  <a:srgbClr val="595959"/>
                </a:solidFill>
                <a:latin typeface="Times New Roman"/>
                <a:cs typeface="Times New Roman"/>
              </a:rPr>
              <a:t> likely</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correct</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among</a:t>
            </a:r>
            <a:r>
              <a:rPr sz="2200" dirty="0">
                <a:solidFill>
                  <a:srgbClr val="595959"/>
                </a:solidFill>
                <a:latin typeface="Times New Roman"/>
                <a:cs typeface="Times New Roman"/>
              </a:rPr>
              <a:t> </a:t>
            </a:r>
            <a:r>
              <a:rPr sz="2200" spc="-5" dirty="0">
                <a:solidFill>
                  <a:srgbClr val="595959"/>
                </a:solidFill>
                <a:latin typeface="Times New Roman"/>
                <a:cs typeface="Times New Roman"/>
              </a:rPr>
              <a:t>them.</a:t>
            </a:r>
            <a:endParaRPr sz="2200">
              <a:latin typeface="Times New Roman"/>
              <a:cs typeface="Times New Roman"/>
            </a:endParaRPr>
          </a:p>
          <a:p>
            <a:pPr marL="12700">
              <a:lnSpc>
                <a:spcPct val="100000"/>
              </a:lnSpc>
              <a:spcBef>
                <a:spcPts val="1160"/>
              </a:spcBef>
            </a:pPr>
            <a:r>
              <a:rPr sz="2000" spc="-5" dirty="0">
                <a:solidFill>
                  <a:srgbClr val="595959"/>
                </a:solidFill>
                <a:latin typeface="Times New Roman"/>
                <a:cs typeface="Times New Roman"/>
              </a:rPr>
              <a:t>There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lot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current</a:t>
            </a:r>
            <a:r>
              <a:rPr sz="2000" spc="-20" dirty="0">
                <a:solidFill>
                  <a:srgbClr val="595959"/>
                </a:solidFill>
                <a:latin typeface="Times New Roman"/>
                <a:cs typeface="Times New Roman"/>
              </a:rPr>
              <a:t> </a:t>
            </a:r>
            <a:r>
              <a:rPr sz="2000" dirty="0">
                <a:solidFill>
                  <a:srgbClr val="595959"/>
                </a:solidFill>
                <a:latin typeface="Times New Roman"/>
                <a:cs typeface="Times New Roman"/>
              </a:rPr>
              <a:t>work</a:t>
            </a:r>
            <a:r>
              <a:rPr sz="2000" spc="-5" dirty="0">
                <a:solidFill>
                  <a:srgbClr val="595959"/>
                </a:solidFill>
                <a:latin typeface="Times New Roman"/>
                <a:cs typeface="Times New Roman"/>
              </a:rPr>
              <a:t> </a:t>
            </a:r>
            <a:r>
              <a:rPr sz="2000" dirty="0">
                <a:solidFill>
                  <a:srgbClr val="595959"/>
                </a:solidFill>
                <a:latin typeface="Times New Roman"/>
                <a:cs typeface="Times New Roman"/>
              </a:rPr>
              <a:t>on:</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Re-ranking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make the top-N</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list </a:t>
            </a:r>
            <a:r>
              <a:rPr sz="2000" spc="-5" dirty="0">
                <a:solidFill>
                  <a:srgbClr val="595959"/>
                </a:solidFill>
                <a:latin typeface="Times New Roman"/>
                <a:cs typeface="Times New Roman"/>
              </a:rPr>
              <a:t>even</a:t>
            </a:r>
            <a:r>
              <a:rPr sz="2000" dirty="0">
                <a:solidFill>
                  <a:srgbClr val="595959"/>
                </a:solidFill>
                <a:latin typeface="Times New Roman"/>
                <a:cs typeface="Times New Roman"/>
              </a:rPr>
              <a:t> </a:t>
            </a:r>
            <a:r>
              <a:rPr sz="2000" spc="-25" dirty="0">
                <a:solidFill>
                  <a:srgbClr val="595959"/>
                </a:solidFill>
                <a:latin typeface="Times New Roman"/>
                <a:cs typeface="Times New Roman"/>
              </a:rPr>
              <a:t>better.</a:t>
            </a:r>
            <a:endParaRPr sz="2000">
              <a:latin typeface="Times New Roman"/>
              <a:cs typeface="Times New Roman"/>
            </a:endParaRPr>
          </a:p>
          <a:p>
            <a:pPr marL="12700" marR="5080">
              <a:lnSpc>
                <a:spcPct val="100400"/>
              </a:lnSpc>
              <a:spcBef>
                <a:spcPts val="1190"/>
              </a:spcBef>
            </a:pPr>
            <a:r>
              <a:rPr sz="2200" dirty="0">
                <a:solidFill>
                  <a:srgbClr val="595959"/>
                </a:solidFill>
                <a:latin typeface="Times New Roman"/>
                <a:cs typeface="Times New Roman"/>
              </a:rPr>
              <a:t>There</a:t>
            </a:r>
            <a:r>
              <a:rPr sz="2200" spc="-5" dirty="0">
                <a:solidFill>
                  <a:srgbClr val="595959"/>
                </a:solidFill>
                <a:latin typeface="Times New Roman"/>
                <a:cs typeface="Times New Roman"/>
              </a:rPr>
              <a:t>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also</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grammar-driven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parsers 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competitive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statistical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parsers,</a:t>
            </a:r>
            <a:r>
              <a:rPr sz="2200" dirty="0">
                <a:solidFill>
                  <a:srgbClr val="595959"/>
                </a:solidFill>
                <a:latin typeface="Times New Roman"/>
                <a:cs typeface="Times New Roman"/>
              </a:rPr>
              <a:t> </a:t>
            </a:r>
            <a:r>
              <a:rPr sz="2200" spc="-5" dirty="0">
                <a:solidFill>
                  <a:srgbClr val="595959"/>
                </a:solidFill>
                <a:latin typeface="Times New Roman"/>
                <a:cs typeface="Times New Roman"/>
              </a:rPr>
              <a:t>notably</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CCG</a:t>
            </a:r>
            <a:r>
              <a:rPr sz="2200" dirty="0">
                <a:solidFill>
                  <a:srgbClr val="595959"/>
                </a:solidFill>
                <a:latin typeface="Times New Roman"/>
                <a:cs typeface="Times New Roman"/>
              </a:rPr>
              <a:t> </a:t>
            </a:r>
            <a:r>
              <a:rPr sz="2200" spc="-5" dirty="0">
                <a:solidFill>
                  <a:srgbClr val="595959"/>
                </a:solidFill>
                <a:latin typeface="Times New Roman"/>
                <a:cs typeface="Times New Roman"/>
              </a:rPr>
              <a:t>(combinatory</a:t>
            </a:r>
            <a:r>
              <a:rPr sz="2200" dirty="0">
                <a:solidFill>
                  <a:srgbClr val="595959"/>
                </a:solidFill>
                <a:latin typeface="Times New Roman"/>
                <a:cs typeface="Times New Roman"/>
              </a:rPr>
              <a:t> </a:t>
            </a:r>
            <a:r>
              <a:rPr sz="2200" spc="-5" dirty="0">
                <a:solidFill>
                  <a:srgbClr val="595959"/>
                </a:solidFill>
                <a:latin typeface="Times New Roman"/>
                <a:cs typeface="Times New Roman"/>
              </a:rPr>
              <a:t>categorial </a:t>
            </a:r>
            <a:r>
              <a:rPr sz="2200" dirty="0">
                <a:solidFill>
                  <a:srgbClr val="595959"/>
                </a:solidFill>
                <a:latin typeface="Times New Roman"/>
                <a:cs typeface="Times New Roman"/>
              </a:rPr>
              <a:t> </a:t>
            </a:r>
            <a:r>
              <a:rPr sz="2200" spc="-5" dirty="0">
                <a:solidFill>
                  <a:srgbClr val="595959"/>
                </a:solidFill>
                <a:latin typeface="Times New Roman"/>
                <a:cs typeface="Times New Roman"/>
              </a:rPr>
              <a:t>grammar) parsers.</a:t>
            </a:r>
            <a:endParaRPr sz="2200">
              <a:latin typeface="Times New Roman"/>
              <a:cs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4777" y="5346217"/>
            <a:ext cx="4670425" cy="665480"/>
          </a:xfrm>
          <a:prstGeom prst="rect">
            <a:avLst/>
          </a:prstGeom>
        </p:spPr>
        <p:txBody>
          <a:bodyPr vert="horz" wrap="square" lIns="0" tIns="12700" rIns="0" bIns="0" rtlCol="0">
            <a:spAutoFit/>
          </a:bodyPr>
          <a:lstStyle/>
          <a:p>
            <a:pPr marL="12700">
              <a:lnSpc>
                <a:spcPct val="100000"/>
              </a:lnSpc>
              <a:spcBef>
                <a:spcPts val="100"/>
              </a:spcBef>
            </a:pPr>
            <a:r>
              <a:rPr sz="4200" spc="170" dirty="0">
                <a:solidFill>
                  <a:srgbClr val="EE5612"/>
                </a:solidFill>
                <a:latin typeface="Times New Roman"/>
                <a:cs typeface="Times New Roman"/>
              </a:rPr>
              <a:t>Parsing:</a:t>
            </a:r>
            <a:r>
              <a:rPr sz="4200" spc="340" dirty="0">
                <a:solidFill>
                  <a:srgbClr val="EE5612"/>
                </a:solidFill>
                <a:latin typeface="Times New Roman"/>
                <a:cs typeface="Times New Roman"/>
              </a:rPr>
              <a:t> </a:t>
            </a:r>
            <a:r>
              <a:rPr sz="4200" spc="170" dirty="0">
                <a:solidFill>
                  <a:srgbClr val="EE5612"/>
                </a:solidFill>
                <a:latin typeface="Times New Roman"/>
                <a:cs typeface="Times New Roman"/>
              </a:rPr>
              <a:t>Evaluation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48560" cy="665480"/>
          </a:xfrm>
          <a:prstGeom prst="rect">
            <a:avLst/>
          </a:prstGeom>
        </p:spPr>
        <p:txBody>
          <a:bodyPr vert="horz" wrap="square" lIns="0" tIns="12700" rIns="0" bIns="0" rtlCol="0">
            <a:spAutoFit/>
          </a:bodyPr>
          <a:lstStyle/>
          <a:p>
            <a:pPr marL="12700">
              <a:lnSpc>
                <a:spcPct val="100000"/>
              </a:lnSpc>
              <a:spcBef>
                <a:spcPts val="100"/>
              </a:spcBef>
            </a:pPr>
            <a:r>
              <a:rPr spc="95" dirty="0"/>
              <a:t>E</a:t>
            </a:r>
            <a:r>
              <a:rPr spc="100" dirty="0"/>
              <a:t>v</a:t>
            </a:r>
            <a:r>
              <a:rPr spc="95" dirty="0"/>
              <a:t>al</a:t>
            </a:r>
            <a:r>
              <a:rPr spc="100" dirty="0"/>
              <a:t>u</a:t>
            </a:r>
            <a:r>
              <a:rPr spc="95" dirty="0"/>
              <a:t>ati</a:t>
            </a:r>
            <a:r>
              <a:rPr spc="100" dirty="0"/>
              <a:t>o</a:t>
            </a:r>
            <a:r>
              <a:rPr dirty="0"/>
              <a:t>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2</a:t>
            </a:r>
          </a:p>
        </p:txBody>
      </p:sp>
      <p:sp>
        <p:nvSpPr>
          <p:cNvPr id="3" name="object 3"/>
          <p:cNvSpPr txBox="1"/>
          <p:nvPr/>
        </p:nvSpPr>
        <p:spPr>
          <a:xfrm>
            <a:off x="683231" y="1887617"/>
            <a:ext cx="7727950" cy="34544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Given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it</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difficult/ambiguous </a:t>
            </a:r>
            <a:r>
              <a:rPr sz="2200" dirty="0">
                <a:solidFill>
                  <a:srgbClr val="595959"/>
                </a:solidFill>
                <a:latin typeface="Times New Roman"/>
                <a:cs typeface="Times New Roman"/>
              </a:rPr>
              <a:t>to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produce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entire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correct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tree,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look </a:t>
            </a:r>
            <a:r>
              <a:rPr sz="2200" spc="-5" dirty="0">
                <a:solidFill>
                  <a:srgbClr val="595959"/>
                </a:solidFill>
                <a:latin typeface="Times New Roman"/>
                <a:cs typeface="Times New Roman"/>
              </a:rPr>
              <a:t>at</a:t>
            </a:r>
            <a:r>
              <a:rPr sz="2200" dirty="0">
                <a:solidFill>
                  <a:srgbClr val="595959"/>
                </a:solidFill>
                <a:latin typeface="Times New Roman"/>
                <a:cs typeface="Times New Roman"/>
              </a:rPr>
              <a:t> how </a:t>
            </a:r>
            <a:r>
              <a:rPr sz="2200" spc="-5" dirty="0">
                <a:solidFill>
                  <a:srgbClr val="595959"/>
                </a:solidFill>
                <a:latin typeface="Times New Roman"/>
                <a:cs typeface="Times New Roman"/>
              </a:rPr>
              <a:t>much</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content</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trees are correctly</a:t>
            </a:r>
            <a:r>
              <a:rPr sz="2200" dirty="0">
                <a:solidFill>
                  <a:srgbClr val="595959"/>
                </a:solidFill>
                <a:latin typeface="Times New Roman"/>
                <a:cs typeface="Times New Roman"/>
              </a:rPr>
              <a:t> </a:t>
            </a:r>
            <a:r>
              <a:rPr sz="2200" spc="-5" dirty="0">
                <a:solidFill>
                  <a:srgbClr val="595959"/>
                </a:solidFill>
                <a:latin typeface="Times New Roman"/>
                <a:cs typeface="Times New Roman"/>
              </a:rPr>
              <a:t>produced</a:t>
            </a:r>
            <a:endParaRPr sz="2200">
              <a:latin typeface="Times New Roman"/>
              <a:cs typeface="Times New Roman"/>
            </a:endParaRPr>
          </a:p>
          <a:p>
            <a:pPr marL="186690" marR="83820" indent="-13716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Evaluation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measures based</a:t>
            </a:r>
            <a:r>
              <a:rPr sz="2000" dirty="0">
                <a:solidFill>
                  <a:srgbClr val="595959"/>
                </a:solidFill>
                <a:latin typeface="Times New Roman"/>
                <a:cs typeface="Times New Roman"/>
              </a:rPr>
              <a:t> on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correct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number </a:t>
            </a:r>
            <a:r>
              <a:rPr sz="2000" dirty="0">
                <a:solidFill>
                  <a:srgbClr val="595959"/>
                </a:solidFill>
                <a:latin typeface="Times New Roman"/>
                <a:cs typeface="Times New Roman"/>
              </a:rPr>
              <a:t>of</a:t>
            </a:r>
            <a:r>
              <a:rPr sz="2000" spc="-5" dirty="0">
                <a:solidFill>
                  <a:srgbClr val="595959"/>
                </a:solidFill>
                <a:latin typeface="Times New Roman"/>
                <a:cs typeface="Times New Roman"/>
              </a:rPr>
              <a:t> constituents (or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system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compared</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reference (gold</a:t>
            </a:r>
            <a:r>
              <a:rPr sz="2000" dirty="0">
                <a:solidFill>
                  <a:srgbClr val="595959"/>
                </a:solidFill>
                <a:latin typeface="Times New Roman"/>
                <a:cs typeface="Times New Roman"/>
              </a:rPr>
              <a:t> </a:t>
            </a:r>
            <a:r>
              <a:rPr sz="2000" spc="-5" dirty="0">
                <a:solidFill>
                  <a:srgbClr val="595959"/>
                </a:solidFill>
                <a:latin typeface="Times New Roman"/>
                <a:cs typeface="Times New Roman"/>
              </a:rPr>
              <a:t>standard)</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Precision</a:t>
            </a:r>
            <a:endParaRPr sz="2200">
              <a:latin typeface="Times New Roman"/>
              <a:cs typeface="Times New Roman"/>
            </a:endParaRPr>
          </a:p>
          <a:p>
            <a:pPr marL="186690" marR="309245"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What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fraction</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sub-trees in</a:t>
            </a:r>
            <a:r>
              <a:rPr sz="2000" dirty="0">
                <a:solidFill>
                  <a:srgbClr val="595959"/>
                </a:solidFill>
                <a:latin typeface="Times New Roman"/>
                <a:cs typeface="Times New Roman"/>
              </a:rPr>
              <a:t> our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a:t>
            </a:r>
            <a:r>
              <a:rPr sz="2000" dirty="0">
                <a:solidFill>
                  <a:srgbClr val="595959"/>
                </a:solidFill>
                <a:latin typeface="Times New Roman"/>
                <a:cs typeface="Times New Roman"/>
              </a:rPr>
              <a:t> </a:t>
            </a:r>
            <a:r>
              <a:rPr sz="2000" spc="-5" dirty="0">
                <a:solidFill>
                  <a:srgbClr val="595959"/>
                </a:solidFill>
                <a:latin typeface="Times New Roman"/>
                <a:cs typeface="Times New Roman"/>
              </a:rPr>
              <a:t>matched</a:t>
            </a:r>
            <a:r>
              <a:rPr sz="2000" dirty="0">
                <a:solidFill>
                  <a:srgbClr val="595959"/>
                </a:solidFill>
                <a:latin typeface="Times New Roman"/>
                <a:cs typeface="Times New Roman"/>
              </a:rPr>
              <a:t> </a:t>
            </a:r>
            <a:r>
              <a:rPr sz="2000" spc="-5" dirty="0">
                <a:solidFill>
                  <a:srgbClr val="595959"/>
                </a:solidFill>
                <a:latin typeface="Times New Roman"/>
                <a:cs typeface="Times New Roman"/>
              </a:rPr>
              <a:t>corresponding sub-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trees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reference answer</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much</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producing is right?</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Reduce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false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positives</a:t>
            </a:r>
            <a:endParaRPr sz="2000">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48560" cy="665480"/>
          </a:xfrm>
          <a:prstGeom prst="rect">
            <a:avLst/>
          </a:prstGeom>
        </p:spPr>
        <p:txBody>
          <a:bodyPr vert="horz" wrap="square" lIns="0" tIns="12700" rIns="0" bIns="0" rtlCol="0">
            <a:spAutoFit/>
          </a:bodyPr>
          <a:lstStyle/>
          <a:p>
            <a:pPr marL="12700">
              <a:lnSpc>
                <a:spcPct val="100000"/>
              </a:lnSpc>
              <a:spcBef>
                <a:spcPts val="100"/>
              </a:spcBef>
            </a:pPr>
            <a:r>
              <a:rPr spc="95" dirty="0"/>
              <a:t>E</a:t>
            </a:r>
            <a:r>
              <a:rPr spc="100" dirty="0"/>
              <a:t>v</a:t>
            </a:r>
            <a:r>
              <a:rPr spc="95" dirty="0"/>
              <a:t>al</a:t>
            </a:r>
            <a:r>
              <a:rPr spc="100" dirty="0"/>
              <a:t>u</a:t>
            </a:r>
            <a:r>
              <a:rPr spc="95" dirty="0"/>
              <a:t>ati</a:t>
            </a:r>
            <a:r>
              <a:rPr spc="100" dirty="0"/>
              <a:t>o</a:t>
            </a:r>
            <a:r>
              <a:rPr dirty="0"/>
              <a:t>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3</a:t>
            </a:r>
          </a:p>
        </p:txBody>
      </p:sp>
      <p:sp>
        <p:nvSpPr>
          <p:cNvPr id="3" name="object 3"/>
          <p:cNvSpPr txBox="1"/>
          <p:nvPr/>
        </p:nvSpPr>
        <p:spPr>
          <a:xfrm>
            <a:off x="794871" y="1823302"/>
            <a:ext cx="7279005" cy="252603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Recall</a:t>
            </a:r>
            <a:endParaRPr sz="2200">
              <a:latin typeface="Times New Roman"/>
              <a:cs typeface="Times New Roman"/>
            </a:endParaRPr>
          </a:p>
          <a:p>
            <a:pPr marL="186055" marR="23495" indent="-13716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What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fraction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 sub-trees in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reference answer did</a:t>
            </a:r>
            <a:r>
              <a:rPr sz="2000" dirty="0">
                <a:solidFill>
                  <a:srgbClr val="595959"/>
                </a:solidFill>
                <a:latin typeface="Times New Roman"/>
                <a:cs typeface="Times New Roman"/>
              </a:rPr>
              <a:t> we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actually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get?</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much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what</a:t>
            </a:r>
            <a:r>
              <a:rPr sz="2000" spc="-15" dirty="0">
                <a:solidFill>
                  <a:srgbClr val="595959"/>
                </a:solidFill>
                <a:latin typeface="Times New Roman"/>
                <a:cs typeface="Times New Roman"/>
              </a:rPr>
              <a:t> </a:t>
            </a:r>
            <a:r>
              <a:rPr sz="2000" dirty="0">
                <a:solidFill>
                  <a:srgbClr val="595959"/>
                </a:solidFill>
                <a:latin typeface="Times New Roman"/>
                <a:cs typeface="Times New Roman"/>
              </a:rPr>
              <a:t>we</a:t>
            </a:r>
            <a:r>
              <a:rPr sz="2000" spc="-5" dirty="0">
                <a:solidFill>
                  <a:srgbClr val="595959"/>
                </a:solidFill>
                <a:latin typeface="Times New Roman"/>
                <a:cs typeface="Times New Roman"/>
              </a:rPr>
              <a:t> should</a:t>
            </a:r>
            <a:r>
              <a:rPr sz="200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gotten</a:t>
            </a:r>
            <a:r>
              <a:rPr sz="2000" dirty="0">
                <a:solidFill>
                  <a:srgbClr val="595959"/>
                </a:solidFill>
                <a:latin typeface="Times New Roman"/>
                <a:cs typeface="Times New Roman"/>
              </a:rPr>
              <a:t> </a:t>
            </a:r>
            <a:r>
              <a:rPr sz="2000" spc="-5" dirty="0">
                <a:solidFill>
                  <a:srgbClr val="595959"/>
                </a:solidFill>
                <a:latin typeface="Times New Roman"/>
                <a:cs typeface="Times New Roman"/>
              </a:rPr>
              <a:t>did </a:t>
            </a:r>
            <a:r>
              <a:rPr sz="2000" dirty="0">
                <a:solidFill>
                  <a:srgbClr val="595959"/>
                </a:solidFill>
                <a:latin typeface="Times New Roman"/>
                <a:cs typeface="Times New Roman"/>
              </a:rPr>
              <a:t>we</a:t>
            </a:r>
            <a:r>
              <a:rPr sz="2000" spc="-5" dirty="0">
                <a:solidFill>
                  <a:srgbClr val="595959"/>
                </a:solidFill>
                <a:latin typeface="Times New Roman"/>
                <a:cs typeface="Times New Roman"/>
              </a:rPr>
              <a:t> get?</a:t>
            </a:r>
            <a:endParaRPr sz="2000">
              <a:latin typeface="Times New Roman"/>
              <a:cs typeface="Times New Roman"/>
            </a:endParaRPr>
          </a:p>
          <a:p>
            <a:pPr marL="23241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Reduce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false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negatives</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F-measure combines precision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recall</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give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overall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score</a:t>
            </a:r>
            <a:endParaRPr sz="220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48560" cy="665480"/>
          </a:xfrm>
          <a:prstGeom prst="rect">
            <a:avLst/>
          </a:prstGeom>
        </p:spPr>
        <p:txBody>
          <a:bodyPr vert="horz" wrap="square" lIns="0" tIns="12700" rIns="0" bIns="0" rtlCol="0">
            <a:spAutoFit/>
          </a:bodyPr>
          <a:lstStyle/>
          <a:p>
            <a:pPr marL="12700">
              <a:lnSpc>
                <a:spcPct val="100000"/>
              </a:lnSpc>
              <a:spcBef>
                <a:spcPts val="100"/>
              </a:spcBef>
            </a:pPr>
            <a:r>
              <a:rPr spc="95" dirty="0"/>
              <a:t>E</a:t>
            </a:r>
            <a:r>
              <a:rPr spc="100" dirty="0"/>
              <a:t>v</a:t>
            </a:r>
            <a:r>
              <a:rPr spc="95" dirty="0"/>
              <a:t>al</a:t>
            </a:r>
            <a:r>
              <a:rPr spc="100" dirty="0"/>
              <a:t>u</a:t>
            </a:r>
            <a:r>
              <a:rPr spc="95" dirty="0"/>
              <a:t>ati</a:t>
            </a:r>
            <a:r>
              <a:rPr spc="100" dirty="0"/>
              <a:t>o</a:t>
            </a:r>
            <a:r>
              <a:rPr dirty="0"/>
              <a:t>n</a:t>
            </a:r>
          </a:p>
        </p:txBody>
      </p:sp>
      <p:sp>
        <p:nvSpPr>
          <p:cNvPr id="3" name="object 3"/>
          <p:cNvSpPr txBox="1"/>
          <p:nvPr/>
        </p:nvSpPr>
        <p:spPr>
          <a:xfrm>
            <a:off x="878601" y="1971357"/>
            <a:ext cx="6922770" cy="103378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additional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evaluation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measure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often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reported</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that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crossing-brackets errors,</a:t>
            </a:r>
            <a:r>
              <a:rPr sz="2200" dirty="0">
                <a:solidFill>
                  <a:srgbClr val="595959"/>
                </a:solidFill>
                <a:latin typeface="Times New Roman"/>
                <a:cs typeface="Times New Roman"/>
              </a:rPr>
              <a:t> 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which</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sub-trees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equal, </a:t>
            </a:r>
            <a:r>
              <a:rPr sz="2200" dirty="0">
                <a:solidFill>
                  <a:srgbClr val="595959"/>
                </a:solidFill>
                <a:latin typeface="Times New Roman"/>
                <a:cs typeface="Times New Roman"/>
              </a:rPr>
              <a:t> but</a:t>
            </a:r>
            <a:r>
              <a:rPr sz="2200" spc="-5" dirty="0">
                <a:solidFill>
                  <a:srgbClr val="595959"/>
                </a:solidFill>
                <a:latin typeface="Times New Roman"/>
                <a:cs typeface="Times New Roman"/>
              </a:rPr>
              <a:t> they</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a:t>
            </a:r>
            <a:r>
              <a:rPr sz="2200" dirty="0">
                <a:solidFill>
                  <a:srgbClr val="595959"/>
                </a:solidFill>
                <a:latin typeface="Times New Roman"/>
                <a:cs typeface="Times New Roman"/>
              </a:rPr>
              <a:t>put </a:t>
            </a:r>
            <a:r>
              <a:rPr sz="2200" spc="-5" dirty="0">
                <a:solidFill>
                  <a:srgbClr val="595959"/>
                </a:solidFill>
                <a:latin typeface="Times New Roman"/>
                <a:cs typeface="Times New Roman"/>
              </a:rPr>
              <a:t>together</a:t>
            </a:r>
            <a:r>
              <a:rPr sz="2200" dirty="0">
                <a:solidFill>
                  <a:srgbClr val="595959"/>
                </a:solidFill>
                <a:latin typeface="Times New Roman"/>
                <a:cs typeface="Times New Roman"/>
              </a:rPr>
              <a:t> in a</a:t>
            </a:r>
            <a:r>
              <a:rPr sz="2200" spc="-5" dirty="0">
                <a:solidFill>
                  <a:srgbClr val="595959"/>
                </a:solidFill>
                <a:latin typeface="Times New Roman"/>
                <a:cs typeface="Times New Roman"/>
              </a:rPr>
              <a:t> different</a:t>
            </a:r>
            <a:r>
              <a:rPr sz="2200" dirty="0">
                <a:solidFill>
                  <a:srgbClr val="595959"/>
                </a:solidFill>
                <a:latin typeface="Times New Roman"/>
                <a:cs typeface="Times New Roman"/>
              </a:rPr>
              <a:t> </a:t>
            </a:r>
            <a:r>
              <a:rPr sz="2200" spc="-25" dirty="0">
                <a:solidFill>
                  <a:srgbClr val="595959"/>
                </a:solidFill>
                <a:latin typeface="Times New Roman"/>
                <a:cs typeface="Times New Roman"/>
              </a:rPr>
              <a:t>order.</a:t>
            </a:r>
            <a:endParaRPr sz="2200">
              <a:latin typeface="Times New Roman"/>
              <a:cs typeface="Times New Roman"/>
            </a:endParaRPr>
          </a:p>
        </p:txBody>
      </p:sp>
      <p:sp>
        <p:nvSpPr>
          <p:cNvPr id="4" name="object 4"/>
          <p:cNvSpPr txBox="1"/>
          <p:nvPr/>
        </p:nvSpPr>
        <p:spPr>
          <a:xfrm>
            <a:off x="1904804" y="3296642"/>
            <a:ext cx="16319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Parser</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hypothesis</a:t>
            </a:r>
            <a:endParaRPr sz="1800">
              <a:latin typeface="Times New Roman"/>
              <a:cs typeface="Times New Roman"/>
            </a:endParaRPr>
          </a:p>
        </p:txBody>
      </p:sp>
      <p:sp>
        <p:nvSpPr>
          <p:cNvPr id="5" name="object 5"/>
          <p:cNvSpPr txBox="1"/>
          <p:nvPr/>
        </p:nvSpPr>
        <p:spPr>
          <a:xfrm>
            <a:off x="5223051" y="3280252"/>
            <a:ext cx="16573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Reference</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answer</a:t>
            </a:r>
            <a:endParaRPr sz="1800">
              <a:latin typeface="Times New Roman"/>
              <a:cs typeface="Times New Roman"/>
            </a:endParaRPr>
          </a:p>
        </p:txBody>
      </p:sp>
      <p:sp>
        <p:nvSpPr>
          <p:cNvPr id="6" name="object 6"/>
          <p:cNvSpPr txBox="1"/>
          <p:nvPr/>
        </p:nvSpPr>
        <p:spPr>
          <a:xfrm>
            <a:off x="2121235" y="5937344"/>
            <a:ext cx="902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a:t>
            </a:r>
            <a:r>
              <a:rPr sz="1800" spc="-100" dirty="0">
                <a:solidFill>
                  <a:srgbClr val="595959"/>
                </a:solidFill>
                <a:latin typeface="Times New Roman"/>
                <a:cs typeface="Times New Roman"/>
              </a:rPr>
              <a:t> </a:t>
            </a:r>
            <a:r>
              <a:rPr sz="1800" spc="-5" dirty="0">
                <a:solidFill>
                  <a:srgbClr val="595959"/>
                </a:solidFill>
                <a:latin typeface="Times New Roman"/>
                <a:cs typeface="Times New Roman"/>
              </a:rPr>
              <a:t>B</a:t>
            </a:r>
            <a:r>
              <a:rPr sz="1800" dirty="0">
                <a:solidFill>
                  <a:srgbClr val="595959"/>
                </a:solidFill>
                <a:latin typeface="Times New Roman"/>
                <a:cs typeface="Times New Roman"/>
              </a:rPr>
              <a:t>) </a:t>
            </a:r>
            <a:r>
              <a:rPr sz="1800" spc="-5" dirty="0">
                <a:solidFill>
                  <a:srgbClr val="595959"/>
                </a:solidFill>
                <a:latin typeface="Times New Roman"/>
                <a:cs typeface="Times New Roman"/>
              </a:rPr>
              <a:t>C</a:t>
            </a:r>
            <a:r>
              <a:rPr sz="1800" dirty="0">
                <a:solidFill>
                  <a:srgbClr val="595959"/>
                </a:solidFill>
                <a:latin typeface="Times New Roman"/>
                <a:cs typeface="Times New Roman"/>
              </a:rPr>
              <a:t>)</a:t>
            </a:r>
            <a:endParaRPr sz="1800">
              <a:latin typeface="Times New Roman"/>
              <a:cs typeface="Times New Roman"/>
            </a:endParaRPr>
          </a:p>
        </p:txBody>
      </p:sp>
      <p:sp>
        <p:nvSpPr>
          <p:cNvPr id="7" name="object 7"/>
          <p:cNvSpPr txBox="1"/>
          <p:nvPr/>
        </p:nvSpPr>
        <p:spPr>
          <a:xfrm>
            <a:off x="5789832" y="5954062"/>
            <a:ext cx="902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a:t>
            </a:r>
            <a:r>
              <a:rPr sz="1800" spc="-100" dirty="0">
                <a:solidFill>
                  <a:srgbClr val="595959"/>
                </a:solidFill>
                <a:latin typeface="Times New Roman"/>
                <a:cs typeface="Times New Roman"/>
              </a:rPr>
              <a:t> </a:t>
            </a:r>
            <a:r>
              <a:rPr sz="1800" dirty="0">
                <a:solidFill>
                  <a:srgbClr val="595959"/>
                </a:solidFill>
                <a:latin typeface="Times New Roman"/>
                <a:cs typeface="Times New Roman"/>
              </a:rPr>
              <a:t>(B</a:t>
            </a:r>
            <a:r>
              <a:rPr sz="1800" spc="-5" dirty="0">
                <a:solidFill>
                  <a:srgbClr val="595959"/>
                </a:solidFill>
                <a:latin typeface="Times New Roman"/>
                <a:cs typeface="Times New Roman"/>
              </a:rPr>
              <a:t> C</a:t>
            </a:r>
            <a:r>
              <a:rPr sz="1800" dirty="0">
                <a:solidFill>
                  <a:srgbClr val="595959"/>
                </a:solidFill>
                <a:latin typeface="Times New Roman"/>
                <a:cs typeface="Times New Roman"/>
              </a:rPr>
              <a:t>))</a:t>
            </a:r>
            <a:endParaRPr sz="1800">
              <a:latin typeface="Times New Roman"/>
              <a:cs typeface="Times New Roman"/>
            </a:endParaRPr>
          </a:p>
        </p:txBody>
      </p:sp>
      <p:grpSp>
        <p:nvGrpSpPr>
          <p:cNvPr id="8" name="object 8"/>
          <p:cNvGrpSpPr/>
          <p:nvPr/>
        </p:nvGrpSpPr>
        <p:grpSpPr>
          <a:xfrm>
            <a:off x="1333500" y="3662783"/>
            <a:ext cx="2286000" cy="2090420"/>
            <a:chOff x="1333500" y="3662783"/>
            <a:chExt cx="2286000" cy="2090420"/>
          </a:xfrm>
        </p:grpSpPr>
        <p:sp>
          <p:nvSpPr>
            <p:cNvPr id="9" name="object 9"/>
            <p:cNvSpPr/>
            <p:nvPr/>
          </p:nvSpPr>
          <p:spPr>
            <a:xfrm>
              <a:off x="1689100" y="3662794"/>
              <a:ext cx="1570355" cy="1488440"/>
            </a:xfrm>
            <a:custGeom>
              <a:avLst/>
              <a:gdLst/>
              <a:ahLst/>
              <a:cxnLst/>
              <a:rect l="l" t="t" r="r" b="b"/>
              <a:pathLst>
                <a:path w="1570354" h="1488439">
                  <a:moveTo>
                    <a:pt x="1570164" y="814006"/>
                  </a:moveTo>
                  <a:lnTo>
                    <a:pt x="1555762" y="730034"/>
                  </a:lnTo>
                  <a:lnTo>
                    <a:pt x="1535290" y="745070"/>
                  </a:lnTo>
                  <a:lnTo>
                    <a:pt x="988136" y="0"/>
                  </a:lnTo>
                  <a:lnTo>
                    <a:pt x="975868" y="9004"/>
                  </a:lnTo>
                  <a:lnTo>
                    <a:pt x="963117" y="431"/>
                  </a:lnTo>
                  <a:lnTo>
                    <a:pt x="463753" y="743673"/>
                  </a:lnTo>
                  <a:lnTo>
                    <a:pt x="442671" y="729513"/>
                  </a:lnTo>
                  <a:lnTo>
                    <a:pt x="432714" y="806881"/>
                  </a:lnTo>
                  <a:lnTo>
                    <a:pt x="430314" y="808799"/>
                  </a:lnTo>
                  <a:lnTo>
                    <a:pt x="417703" y="800849"/>
                  </a:lnTo>
                  <a:lnTo>
                    <a:pt x="29845" y="1416837"/>
                  </a:lnTo>
                  <a:lnTo>
                    <a:pt x="8356" y="1403311"/>
                  </a:lnTo>
                  <a:lnTo>
                    <a:pt x="0" y="1488084"/>
                  </a:lnTo>
                  <a:lnTo>
                    <a:pt x="72834" y="1443913"/>
                  </a:lnTo>
                  <a:lnTo>
                    <a:pt x="51346" y="1430375"/>
                  </a:lnTo>
                  <a:lnTo>
                    <a:pt x="431126" y="827176"/>
                  </a:lnTo>
                  <a:lnTo>
                    <a:pt x="916254" y="1436395"/>
                  </a:lnTo>
                  <a:lnTo>
                    <a:pt x="896391" y="1452219"/>
                  </a:lnTo>
                  <a:lnTo>
                    <a:pt x="973658" y="1488084"/>
                  </a:lnTo>
                  <a:lnTo>
                    <a:pt x="955992" y="1404747"/>
                  </a:lnTo>
                  <a:lnTo>
                    <a:pt x="936129" y="1420571"/>
                  </a:lnTo>
                  <a:lnTo>
                    <a:pt x="446493" y="805700"/>
                  </a:lnTo>
                  <a:lnTo>
                    <a:pt x="505917" y="772007"/>
                  </a:lnTo>
                  <a:lnTo>
                    <a:pt x="484835" y="757834"/>
                  </a:lnTo>
                  <a:lnTo>
                    <a:pt x="976134" y="26581"/>
                  </a:lnTo>
                  <a:lnTo>
                    <a:pt x="1514817" y="760107"/>
                  </a:lnTo>
                  <a:lnTo>
                    <a:pt x="1494345" y="775144"/>
                  </a:lnTo>
                  <a:lnTo>
                    <a:pt x="1570164" y="814006"/>
                  </a:lnTo>
                  <a:close/>
                </a:path>
              </a:pathLst>
            </a:custGeom>
            <a:solidFill>
              <a:srgbClr val="595959"/>
            </a:solidFill>
          </p:spPr>
          <p:txBody>
            <a:bodyPr wrap="square" lIns="0" tIns="0" rIns="0" bIns="0" rtlCol="0"/>
            <a:lstStyle/>
            <a:p>
              <a:endParaRPr/>
            </a:p>
          </p:txBody>
        </p:sp>
        <p:sp>
          <p:nvSpPr>
            <p:cNvPr id="10" name="object 10"/>
            <p:cNvSpPr/>
            <p:nvPr/>
          </p:nvSpPr>
          <p:spPr>
            <a:xfrm>
              <a:off x="2895600" y="4470400"/>
              <a:ext cx="711200" cy="596900"/>
            </a:xfrm>
            <a:custGeom>
              <a:avLst/>
              <a:gdLst/>
              <a:ahLst/>
              <a:cxnLst/>
              <a:rect l="l" t="t" r="r" b="b"/>
              <a:pathLst>
                <a:path w="711200" h="596900">
                  <a:moveTo>
                    <a:pt x="0" y="596900"/>
                  </a:moveTo>
                  <a:lnTo>
                    <a:pt x="355600" y="0"/>
                  </a:lnTo>
                  <a:lnTo>
                    <a:pt x="711200" y="596900"/>
                  </a:lnTo>
                  <a:lnTo>
                    <a:pt x="0" y="596900"/>
                  </a:lnTo>
                  <a:close/>
                </a:path>
              </a:pathLst>
            </a:custGeom>
            <a:ln w="25400">
              <a:solidFill>
                <a:srgbClr val="595959"/>
              </a:solidFill>
            </a:ln>
          </p:spPr>
          <p:txBody>
            <a:bodyPr wrap="square" lIns="0" tIns="0" rIns="0" bIns="0" rtlCol="0"/>
            <a:lstStyle/>
            <a:p>
              <a:endParaRPr/>
            </a:p>
          </p:txBody>
        </p:sp>
        <p:sp>
          <p:nvSpPr>
            <p:cNvPr id="11" name="object 11"/>
            <p:cNvSpPr/>
            <p:nvPr/>
          </p:nvSpPr>
          <p:spPr>
            <a:xfrm>
              <a:off x="2298700" y="5156200"/>
              <a:ext cx="711200" cy="584200"/>
            </a:xfrm>
            <a:custGeom>
              <a:avLst/>
              <a:gdLst/>
              <a:ahLst/>
              <a:cxnLst/>
              <a:rect l="l" t="t" r="r" b="b"/>
              <a:pathLst>
                <a:path w="711200" h="584200">
                  <a:moveTo>
                    <a:pt x="0" y="584200"/>
                  </a:moveTo>
                  <a:lnTo>
                    <a:pt x="355600" y="0"/>
                  </a:lnTo>
                  <a:lnTo>
                    <a:pt x="711200" y="584200"/>
                  </a:lnTo>
                  <a:lnTo>
                    <a:pt x="0" y="584200"/>
                  </a:lnTo>
                  <a:close/>
                </a:path>
              </a:pathLst>
            </a:custGeom>
            <a:ln w="25400">
              <a:solidFill>
                <a:srgbClr val="595959"/>
              </a:solidFill>
            </a:ln>
          </p:spPr>
          <p:txBody>
            <a:bodyPr wrap="square" lIns="0" tIns="0" rIns="0" bIns="0" rtlCol="0"/>
            <a:lstStyle/>
            <a:p>
              <a:endParaRPr/>
            </a:p>
          </p:txBody>
        </p:sp>
        <p:sp>
          <p:nvSpPr>
            <p:cNvPr id="12" name="object 12"/>
            <p:cNvSpPr/>
            <p:nvPr/>
          </p:nvSpPr>
          <p:spPr>
            <a:xfrm>
              <a:off x="1346200" y="5156200"/>
              <a:ext cx="723900" cy="584200"/>
            </a:xfrm>
            <a:custGeom>
              <a:avLst/>
              <a:gdLst/>
              <a:ahLst/>
              <a:cxnLst/>
              <a:rect l="l" t="t" r="r" b="b"/>
              <a:pathLst>
                <a:path w="723900" h="584200">
                  <a:moveTo>
                    <a:pt x="0" y="584200"/>
                  </a:moveTo>
                  <a:lnTo>
                    <a:pt x="361950" y="0"/>
                  </a:lnTo>
                  <a:lnTo>
                    <a:pt x="723900" y="584200"/>
                  </a:lnTo>
                  <a:lnTo>
                    <a:pt x="0" y="584200"/>
                  </a:lnTo>
                  <a:close/>
                </a:path>
              </a:pathLst>
            </a:custGeom>
            <a:ln w="25400">
              <a:solidFill>
                <a:srgbClr val="595959"/>
              </a:solidFill>
            </a:ln>
          </p:spPr>
          <p:txBody>
            <a:bodyPr wrap="square" lIns="0" tIns="0" rIns="0" bIns="0" rtlCol="0"/>
            <a:lstStyle/>
            <a:p>
              <a:endParaRPr/>
            </a:p>
          </p:txBody>
        </p:sp>
      </p:grpSp>
      <p:grpSp>
        <p:nvGrpSpPr>
          <p:cNvPr id="13" name="object 13"/>
          <p:cNvGrpSpPr/>
          <p:nvPr/>
        </p:nvGrpSpPr>
        <p:grpSpPr>
          <a:xfrm>
            <a:off x="5118100" y="3675483"/>
            <a:ext cx="2374900" cy="2103120"/>
            <a:chOff x="5118100" y="3675483"/>
            <a:chExt cx="2374900" cy="2103120"/>
          </a:xfrm>
        </p:grpSpPr>
        <p:sp>
          <p:nvSpPr>
            <p:cNvPr id="14" name="object 14"/>
            <p:cNvSpPr/>
            <p:nvPr/>
          </p:nvSpPr>
          <p:spPr>
            <a:xfrm>
              <a:off x="5473700" y="3675494"/>
              <a:ext cx="1672589" cy="1501140"/>
            </a:xfrm>
            <a:custGeom>
              <a:avLst/>
              <a:gdLst/>
              <a:ahLst/>
              <a:cxnLst/>
              <a:rect l="l" t="t" r="r" b="b"/>
              <a:pathLst>
                <a:path w="1672590" h="1501139">
                  <a:moveTo>
                    <a:pt x="1672158" y="1500784"/>
                  </a:moveTo>
                  <a:lnTo>
                    <a:pt x="1654492" y="1417447"/>
                  </a:lnTo>
                  <a:lnTo>
                    <a:pt x="1634629" y="1433271"/>
                  </a:lnTo>
                  <a:lnTo>
                    <a:pt x="1140231" y="812406"/>
                  </a:lnTo>
                  <a:lnTo>
                    <a:pt x="1138339" y="813917"/>
                  </a:lnTo>
                  <a:lnTo>
                    <a:pt x="1123962" y="730034"/>
                  </a:lnTo>
                  <a:lnTo>
                    <a:pt x="1103490" y="745070"/>
                  </a:lnTo>
                  <a:lnTo>
                    <a:pt x="556336" y="0"/>
                  </a:lnTo>
                  <a:lnTo>
                    <a:pt x="544068" y="9004"/>
                  </a:lnTo>
                  <a:lnTo>
                    <a:pt x="531317" y="431"/>
                  </a:lnTo>
                  <a:lnTo>
                    <a:pt x="31953" y="743673"/>
                  </a:lnTo>
                  <a:lnTo>
                    <a:pt x="10871" y="729513"/>
                  </a:lnTo>
                  <a:lnTo>
                    <a:pt x="0" y="814006"/>
                  </a:lnTo>
                  <a:lnTo>
                    <a:pt x="74117" y="772007"/>
                  </a:lnTo>
                  <a:lnTo>
                    <a:pt x="53035" y="757834"/>
                  </a:lnTo>
                  <a:lnTo>
                    <a:pt x="544334" y="26581"/>
                  </a:lnTo>
                  <a:lnTo>
                    <a:pt x="1083017" y="760107"/>
                  </a:lnTo>
                  <a:lnTo>
                    <a:pt x="1062545" y="775144"/>
                  </a:lnTo>
                  <a:lnTo>
                    <a:pt x="1138275" y="813968"/>
                  </a:lnTo>
                  <a:lnTo>
                    <a:pt x="1128814" y="821499"/>
                  </a:lnTo>
                  <a:lnTo>
                    <a:pt x="1116203" y="813549"/>
                  </a:lnTo>
                  <a:lnTo>
                    <a:pt x="728345" y="1429537"/>
                  </a:lnTo>
                  <a:lnTo>
                    <a:pt x="706856" y="1416011"/>
                  </a:lnTo>
                  <a:lnTo>
                    <a:pt x="698500" y="1500784"/>
                  </a:lnTo>
                  <a:lnTo>
                    <a:pt x="771334" y="1456613"/>
                  </a:lnTo>
                  <a:lnTo>
                    <a:pt x="749846" y="1443075"/>
                  </a:lnTo>
                  <a:lnTo>
                    <a:pt x="1129626" y="839876"/>
                  </a:lnTo>
                  <a:lnTo>
                    <a:pt x="1614754" y="1449095"/>
                  </a:lnTo>
                  <a:lnTo>
                    <a:pt x="1594891" y="1464919"/>
                  </a:lnTo>
                  <a:lnTo>
                    <a:pt x="1672158" y="1500784"/>
                  </a:lnTo>
                  <a:close/>
                </a:path>
              </a:pathLst>
            </a:custGeom>
            <a:solidFill>
              <a:srgbClr val="595959"/>
            </a:solidFill>
          </p:spPr>
          <p:txBody>
            <a:bodyPr wrap="square" lIns="0" tIns="0" rIns="0" bIns="0" rtlCol="0"/>
            <a:lstStyle/>
            <a:p>
              <a:endParaRPr/>
            </a:p>
          </p:txBody>
        </p:sp>
        <p:sp>
          <p:nvSpPr>
            <p:cNvPr id="15" name="object 15"/>
            <p:cNvSpPr/>
            <p:nvPr/>
          </p:nvSpPr>
          <p:spPr>
            <a:xfrm>
              <a:off x="5130800" y="4483100"/>
              <a:ext cx="723900" cy="584200"/>
            </a:xfrm>
            <a:custGeom>
              <a:avLst/>
              <a:gdLst/>
              <a:ahLst/>
              <a:cxnLst/>
              <a:rect l="l" t="t" r="r" b="b"/>
              <a:pathLst>
                <a:path w="723900" h="584200">
                  <a:moveTo>
                    <a:pt x="0" y="584200"/>
                  </a:moveTo>
                  <a:lnTo>
                    <a:pt x="361950" y="0"/>
                  </a:lnTo>
                  <a:lnTo>
                    <a:pt x="723900" y="584200"/>
                  </a:lnTo>
                  <a:lnTo>
                    <a:pt x="0" y="584200"/>
                  </a:lnTo>
                  <a:close/>
                </a:path>
              </a:pathLst>
            </a:custGeom>
            <a:ln w="25400">
              <a:solidFill>
                <a:srgbClr val="595959"/>
              </a:solidFill>
            </a:ln>
          </p:spPr>
          <p:txBody>
            <a:bodyPr wrap="square" lIns="0" tIns="0" rIns="0" bIns="0" rtlCol="0"/>
            <a:lstStyle/>
            <a:p>
              <a:endParaRPr/>
            </a:p>
          </p:txBody>
        </p:sp>
        <p:sp>
          <p:nvSpPr>
            <p:cNvPr id="16" name="object 16"/>
            <p:cNvSpPr/>
            <p:nvPr/>
          </p:nvSpPr>
          <p:spPr>
            <a:xfrm>
              <a:off x="6756400" y="5168900"/>
              <a:ext cx="723900" cy="596900"/>
            </a:xfrm>
            <a:custGeom>
              <a:avLst/>
              <a:gdLst/>
              <a:ahLst/>
              <a:cxnLst/>
              <a:rect l="l" t="t" r="r" b="b"/>
              <a:pathLst>
                <a:path w="723900" h="596900">
                  <a:moveTo>
                    <a:pt x="0" y="596900"/>
                  </a:moveTo>
                  <a:lnTo>
                    <a:pt x="361950" y="0"/>
                  </a:lnTo>
                  <a:lnTo>
                    <a:pt x="723900" y="596900"/>
                  </a:lnTo>
                  <a:lnTo>
                    <a:pt x="0" y="596900"/>
                  </a:lnTo>
                  <a:close/>
                </a:path>
              </a:pathLst>
            </a:custGeom>
            <a:ln w="25400">
              <a:solidFill>
                <a:srgbClr val="595959"/>
              </a:solidFill>
            </a:ln>
          </p:spPr>
          <p:txBody>
            <a:bodyPr wrap="square" lIns="0" tIns="0" rIns="0" bIns="0" rtlCol="0"/>
            <a:lstStyle/>
            <a:p>
              <a:endParaRPr/>
            </a:p>
          </p:txBody>
        </p:sp>
        <p:sp>
          <p:nvSpPr>
            <p:cNvPr id="17" name="object 17"/>
            <p:cNvSpPr/>
            <p:nvPr/>
          </p:nvSpPr>
          <p:spPr>
            <a:xfrm>
              <a:off x="5816600" y="5168900"/>
              <a:ext cx="711200" cy="596900"/>
            </a:xfrm>
            <a:custGeom>
              <a:avLst/>
              <a:gdLst/>
              <a:ahLst/>
              <a:cxnLst/>
              <a:rect l="l" t="t" r="r" b="b"/>
              <a:pathLst>
                <a:path w="711200" h="596900">
                  <a:moveTo>
                    <a:pt x="0" y="596900"/>
                  </a:moveTo>
                  <a:lnTo>
                    <a:pt x="355600" y="0"/>
                  </a:lnTo>
                  <a:lnTo>
                    <a:pt x="711200" y="596900"/>
                  </a:lnTo>
                  <a:lnTo>
                    <a:pt x="0" y="596900"/>
                  </a:lnTo>
                  <a:close/>
                </a:path>
              </a:pathLst>
            </a:custGeom>
            <a:ln w="25400">
              <a:solidFill>
                <a:srgbClr val="595959"/>
              </a:solidFill>
            </a:ln>
          </p:spPr>
          <p:txBody>
            <a:bodyPr wrap="square" lIns="0" tIns="0" rIns="0" bIns="0" rtlCol="0"/>
            <a:lstStyle/>
            <a:p>
              <a:endParaRPr/>
            </a:p>
          </p:txBody>
        </p:sp>
      </p:grpSp>
      <p:sp>
        <p:nvSpPr>
          <p:cNvPr id="18" name="object 18"/>
          <p:cNvSpPr txBox="1"/>
          <p:nvPr/>
        </p:nvSpPr>
        <p:spPr>
          <a:xfrm>
            <a:off x="3153206" y="4702662"/>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C</a:t>
            </a:r>
            <a:endParaRPr sz="1800">
              <a:latin typeface="Times New Roman"/>
              <a:cs typeface="Times New Roman"/>
            </a:endParaRPr>
          </a:p>
        </p:txBody>
      </p:sp>
      <p:sp>
        <p:nvSpPr>
          <p:cNvPr id="24" name="object 2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5" name="object 2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4</a:t>
            </a:r>
          </a:p>
        </p:txBody>
      </p:sp>
      <p:sp>
        <p:nvSpPr>
          <p:cNvPr id="19" name="object 19"/>
          <p:cNvSpPr txBox="1"/>
          <p:nvPr/>
        </p:nvSpPr>
        <p:spPr>
          <a:xfrm>
            <a:off x="2563134" y="5381033"/>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B</a:t>
            </a:r>
            <a:endParaRPr sz="1800">
              <a:latin typeface="Times New Roman"/>
              <a:cs typeface="Times New Roman"/>
            </a:endParaRPr>
          </a:p>
        </p:txBody>
      </p:sp>
      <p:sp>
        <p:nvSpPr>
          <p:cNvPr id="20" name="object 20"/>
          <p:cNvSpPr txBox="1"/>
          <p:nvPr/>
        </p:nvSpPr>
        <p:spPr>
          <a:xfrm>
            <a:off x="1596974" y="5382755"/>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a:t>
            </a:r>
            <a:endParaRPr sz="1800">
              <a:latin typeface="Times New Roman"/>
              <a:cs typeface="Times New Roman"/>
            </a:endParaRPr>
          </a:p>
        </p:txBody>
      </p:sp>
      <p:sp>
        <p:nvSpPr>
          <p:cNvPr id="21" name="object 21"/>
          <p:cNvSpPr txBox="1"/>
          <p:nvPr/>
        </p:nvSpPr>
        <p:spPr>
          <a:xfrm>
            <a:off x="5400513" y="4718887"/>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a:t>
            </a:r>
            <a:endParaRPr sz="1800">
              <a:latin typeface="Times New Roman"/>
              <a:cs typeface="Times New Roman"/>
            </a:endParaRPr>
          </a:p>
        </p:txBody>
      </p:sp>
      <p:sp>
        <p:nvSpPr>
          <p:cNvPr id="22" name="object 22"/>
          <p:cNvSpPr txBox="1"/>
          <p:nvPr/>
        </p:nvSpPr>
        <p:spPr>
          <a:xfrm>
            <a:off x="6085310" y="5419133"/>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B</a:t>
            </a:r>
            <a:endParaRPr sz="1800">
              <a:latin typeface="Times New Roman"/>
              <a:cs typeface="Times New Roman"/>
            </a:endParaRPr>
          </a:p>
        </p:txBody>
      </p:sp>
      <p:sp>
        <p:nvSpPr>
          <p:cNvPr id="23" name="object 23"/>
          <p:cNvSpPr txBox="1"/>
          <p:nvPr/>
        </p:nvSpPr>
        <p:spPr>
          <a:xfrm>
            <a:off x="7028319" y="5411778"/>
            <a:ext cx="178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C</a:t>
            </a:r>
            <a:endParaRPr sz="18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81295" cy="665480"/>
          </a:xfrm>
          <a:prstGeom prst="rect">
            <a:avLst/>
          </a:prstGeom>
        </p:spPr>
        <p:txBody>
          <a:bodyPr vert="horz" wrap="square" lIns="0" tIns="12700" rIns="0" bIns="0" rtlCol="0">
            <a:spAutoFit/>
          </a:bodyPr>
          <a:lstStyle/>
          <a:p>
            <a:pPr marL="12700">
              <a:lnSpc>
                <a:spcPct val="100000"/>
              </a:lnSpc>
              <a:spcBef>
                <a:spcPts val="100"/>
              </a:spcBef>
            </a:pPr>
            <a:r>
              <a:rPr spc="85" dirty="0"/>
              <a:t>Performance</a:t>
            </a:r>
            <a:r>
              <a:rPr spc="175" dirty="0"/>
              <a:t> </a:t>
            </a:r>
            <a:r>
              <a:rPr spc="45" dirty="0"/>
              <a:t>of</a:t>
            </a:r>
            <a:r>
              <a:rPr spc="180" dirty="0"/>
              <a:t> </a:t>
            </a:r>
            <a:r>
              <a:rPr spc="95" dirty="0"/>
              <a:t>Parsers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r>
              <a:rPr dirty="0"/>
              <a:t>5</a:t>
            </a:r>
          </a:p>
        </p:txBody>
      </p:sp>
      <p:sp>
        <p:nvSpPr>
          <p:cNvPr id="3" name="object 3"/>
          <p:cNvSpPr txBox="1"/>
          <p:nvPr/>
        </p:nvSpPr>
        <p:spPr>
          <a:xfrm>
            <a:off x="725095" y="1929488"/>
            <a:ext cx="7644130" cy="320040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Charniak</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series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parsers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still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under</a:t>
            </a:r>
            <a:r>
              <a:rPr sz="2200" dirty="0">
                <a:solidFill>
                  <a:srgbClr val="595959"/>
                </a:solidFill>
                <a:latin typeface="Times New Roman"/>
                <a:cs typeface="Times New Roman"/>
              </a:rPr>
              <a:t> </a:t>
            </a:r>
            <a:r>
              <a:rPr sz="2200" spc="-5" dirty="0">
                <a:solidFill>
                  <a:srgbClr val="595959"/>
                </a:solidFill>
                <a:latin typeface="Times New Roman"/>
                <a:cs typeface="Times New Roman"/>
              </a:rPr>
              <a:t>development</a:t>
            </a:r>
            <a:r>
              <a:rPr sz="2200" spc="5" dirty="0">
                <a:solidFill>
                  <a:srgbClr val="595959"/>
                </a:solidFill>
                <a:latin typeface="Times New Roman"/>
                <a:cs typeface="Times New Roman"/>
              </a:rPr>
              <a:t> </a:t>
            </a:r>
            <a:r>
              <a:rPr sz="2200" dirty="0">
                <a:solidFill>
                  <a:srgbClr val="595959"/>
                </a:solidFill>
                <a:latin typeface="Times New Roman"/>
                <a:cs typeface="Times New Roman"/>
              </a:rPr>
              <a:t>by Eugene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Charniak</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group; it </a:t>
            </a:r>
            <a:r>
              <a:rPr sz="2200" spc="-5" dirty="0">
                <a:solidFill>
                  <a:srgbClr val="595959"/>
                </a:solidFill>
                <a:latin typeface="Times New Roman"/>
                <a:cs typeface="Times New Roman"/>
              </a:rPr>
              <a:t>produces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N-best</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parse trees.</a:t>
            </a:r>
            <a:endParaRPr sz="2200">
              <a:latin typeface="Times New Roman"/>
              <a:cs typeface="Times New Roman"/>
            </a:endParaRPr>
          </a:p>
          <a:p>
            <a:pPr marL="12700" indent="3683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Its evaluation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Penn</a:t>
            </a:r>
            <a:r>
              <a:rPr sz="2000" spc="-40" dirty="0">
                <a:solidFill>
                  <a:srgbClr val="595959"/>
                </a:solidFill>
                <a:latin typeface="Times New Roman"/>
                <a:cs typeface="Times New Roman"/>
              </a:rPr>
              <a:t> </a:t>
            </a:r>
            <a:r>
              <a:rPr sz="2000" spc="-15" dirty="0">
                <a:solidFill>
                  <a:srgbClr val="595959"/>
                </a:solidFill>
                <a:latin typeface="Times New Roman"/>
                <a:cs typeface="Times New Roman"/>
              </a:rPr>
              <a:t>Treebank</a:t>
            </a:r>
            <a:r>
              <a:rPr sz="2000" dirty="0">
                <a:solidFill>
                  <a:srgbClr val="595959"/>
                </a:solidFill>
                <a:latin typeface="Times New Roman"/>
                <a:cs typeface="Times New Roman"/>
              </a:rPr>
              <a:t> </a:t>
            </a:r>
            <a:r>
              <a:rPr sz="2000" spc="-5" dirty="0">
                <a:solidFill>
                  <a:srgbClr val="595959"/>
                </a:solidFill>
                <a:latin typeface="Times New Roman"/>
                <a:cs typeface="Times New Roman"/>
              </a:rPr>
              <a:t>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dirty="0">
                <a:solidFill>
                  <a:srgbClr val="595959"/>
                </a:solidFill>
                <a:latin typeface="Times New Roman"/>
                <a:cs typeface="Times New Roman"/>
              </a:rPr>
              <a:t>92%</a:t>
            </a:r>
            <a:r>
              <a:rPr sz="2000" spc="-5" dirty="0">
                <a:solidFill>
                  <a:srgbClr val="595959"/>
                </a:solidFill>
                <a:latin typeface="Times New Roman"/>
                <a:cs typeface="Times New Roman"/>
              </a:rPr>
              <a:t> F-measure.</a:t>
            </a:r>
            <a:endParaRPr sz="2000">
              <a:latin typeface="Times New Roman"/>
              <a:cs typeface="Times New Roman"/>
            </a:endParaRPr>
          </a:p>
          <a:p>
            <a:pPr marL="12700" marR="383540">
              <a:lnSpc>
                <a:spcPts val="2600"/>
              </a:lnSpc>
              <a:spcBef>
                <a:spcPts val="1320"/>
              </a:spcBef>
            </a:pPr>
            <a:r>
              <a:rPr sz="2200" spc="-5" dirty="0">
                <a:solidFill>
                  <a:srgbClr val="595959"/>
                </a:solidFill>
                <a:latin typeface="Times New Roman"/>
                <a:cs typeface="Times New Roman"/>
              </a:rPr>
              <a:t>Another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top-performing</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parser,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originally</a:t>
            </a:r>
            <a:r>
              <a:rPr sz="2200" spc="5" dirty="0">
                <a:solidFill>
                  <a:srgbClr val="595959"/>
                </a:solidFill>
                <a:latin typeface="Times New Roman"/>
                <a:cs typeface="Times New Roman"/>
              </a:rPr>
              <a:t> </a:t>
            </a:r>
            <a:r>
              <a:rPr sz="2200" dirty="0">
                <a:solidFill>
                  <a:srgbClr val="595959"/>
                </a:solidFill>
                <a:latin typeface="Times New Roman"/>
                <a:cs typeface="Times New Roman"/>
              </a:rPr>
              <a:t>by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Klein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dirty="0">
                <a:solidFill>
                  <a:srgbClr val="595959"/>
                </a:solidFill>
                <a:latin typeface="Times New Roman"/>
                <a:cs typeface="Times New Roman"/>
              </a:rPr>
              <a:t> </a:t>
            </a:r>
            <a:r>
              <a:rPr sz="2200" spc="-5" dirty="0">
                <a:solidFill>
                  <a:srgbClr val="595959"/>
                </a:solidFill>
                <a:latin typeface="Times New Roman"/>
                <a:cs typeface="Times New Roman"/>
              </a:rPr>
              <a:t>Christopher</a:t>
            </a:r>
            <a:r>
              <a:rPr sz="2200" dirty="0">
                <a:solidFill>
                  <a:srgbClr val="595959"/>
                </a:solidFill>
                <a:latin typeface="Times New Roman"/>
                <a:cs typeface="Times New Roman"/>
              </a:rPr>
              <a:t> </a:t>
            </a:r>
            <a:r>
              <a:rPr sz="2200" spc="-5" dirty="0">
                <a:solidFill>
                  <a:srgbClr val="595959"/>
                </a:solidFill>
                <a:latin typeface="Times New Roman"/>
                <a:cs typeface="Times New Roman"/>
              </a:rPr>
              <a:t>Manning,</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available</a:t>
            </a:r>
            <a:r>
              <a:rPr sz="2200" dirty="0">
                <a:solidFill>
                  <a:srgbClr val="595959"/>
                </a:solidFill>
                <a:latin typeface="Times New Roman"/>
                <a:cs typeface="Times New Roman"/>
              </a:rPr>
              <a:t> 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Stanford</a:t>
            </a:r>
            <a:r>
              <a:rPr sz="2200" spc="5" dirty="0">
                <a:solidFill>
                  <a:srgbClr val="595959"/>
                </a:solidFill>
                <a:latin typeface="Times New Roman"/>
                <a:cs typeface="Times New Roman"/>
              </a:rPr>
              <a:t> </a:t>
            </a:r>
            <a:r>
              <a:rPr sz="2200" dirty="0">
                <a:solidFill>
                  <a:srgbClr val="595959"/>
                </a:solidFill>
                <a:latin typeface="Times New Roman"/>
                <a:cs typeface="Times New Roman"/>
              </a:rPr>
              <a:t>NLP</a:t>
            </a:r>
            <a:r>
              <a:rPr sz="2200" spc="-80" dirty="0">
                <a:solidFill>
                  <a:srgbClr val="595959"/>
                </a:solidFill>
                <a:latin typeface="Times New Roman"/>
                <a:cs typeface="Times New Roman"/>
              </a:rPr>
              <a:t> </a:t>
            </a:r>
            <a:r>
              <a:rPr sz="2200" dirty="0">
                <a:solidFill>
                  <a:srgbClr val="595959"/>
                </a:solidFill>
                <a:latin typeface="Times New Roman"/>
                <a:cs typeface="Times New Roman"/>
              </a:rPr>
              <a:t>group.</a:t>
            </a:r>
            <a:endParaRPr sz="2200">
              <a:latin typeface="Times New Roman"/>
              <a:cs typeface="Times New Roman"/>
            </a:endParaRPr>
          </a:p>
          <a:p>
            <a:pPr marL="186055" marR="434340" indent="-137160">
              <a:lnSpc>
                <a:spcPct val="100000"/>
              </a:lnSpc>
              <a:spcBef>
                <a:spcPts val="11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combines “separate</a:t>
            </a:r>
            <a:r>
              <a:rPr sz="2000" spc="-10" dirty="0">
                <a:solidFill>
                  <a:srgbClr val="595959"/>
                </a:solidFill>
                <a:latin typeface="Times New Roman"/>
                <a:cs typeface="Times New Roman"/>
              </a:rPr>
              <a:t> </a:t>
            </a:r>
            <a:r>
              <a:rPr sz="2000" dirty="0">
                <a:solidFill>
                  <a:srgbClr val="595959"/>
                </a:solidFill>
                <a:latin typeface="Times New Roman"/>
                <a:cs typeface="Times New Roman"/>
              </a:rPr>
              <a:t>PCFG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phrase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structure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lexical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dependency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experts.”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demo can</a:t>
            </a:r>
            <a:r>
              <a:rPr sz="2000" dirty="0">
                <a:solidFill>
                  <a:srgbClr val="595959"/>
                </a:solidFill>
                <a:latin typeface="Times New Roman"/>
                <a:cs typeface="Times New Roman"/>
              </a:rPr>
              <a:t> 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found</a:t>
            </a:r>
            <a:r>
              <a:rPr sz="2000" dirty="0">
                <a:solidFill>
                  <a:srgbClr val="595959"/>
                </a:solidFill>
                <a:latin typeface="Times New Roman"/>
                <a:cs typeface="Times New Roman"/>
              </a:rPr>
              <a:t> </a:t>
            </a:r>
            <a:r>
              <a:rPr sz="2000" spc="-5" dirty="0">
                <a:solidFill>
                  <a:srgbClr val="595959"/>
                </a:solidFill>
                <a:latin typeface="Times New Roman"/>
                <a:cs typeface="Times New Roman"/>
              </a:rPr>
              <a:t>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http://nlp.stanford.edu:8080/parser/.</a:t>
            </a:r>
            <a:endParaRPr sz="2000">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71466" y="1932373"/>
            <a:ext cx="7610534" cy="4467890"/>
          </a:xfrm>
          <a:prstGeom prst="rect">
            <a:avLst/>
          </a:prstGeom>
        </p:spPr>
        <p:txBody>
          <a:bodyPr vert="horz" wrap="square" lIns="0" tIns="5080" rIns="0" bIns="0" rtlCol="0">
            <a:spAutoFit/>
          </a:bodyPr>
          <a:lstStyle/>
          <a:p>
            <a:pPr algn="l"/>
            <a:r>
              <a:rPr lang="en-US" sz="1100" b="1" i="0" dirty="0">
                <a:solidFill>
                  <a:srgbClr val="282828"/>
                </a:solidFill>
                <a:effectLst/>
                <a:latin typeface="Proxima Nova"/>
              </a:rPr>
              <a:t>Lab Instructions:</a:t>
            </a:r>
          </a:p>
          <a:p>
            <a:pPr algn="l"/>
            <a:endParaRPr lang="en-US" sz="1100" dirty="0">
              <a:solidFill>
                <a:srgbClr val="282828"/>
              </a:solidFill>
              <a:latin typeface="Proxima Nova"/>
            </a:endParaRPr>
          </a:p>
          <a:p>
            <a:pPr algn="l"/>
            <a:r>
              <a:rPr lang="en-US" sz="1100" b="0" i="0" dirty="0">
                <a:solidFill>
                  <a:srgbClr val="282828"/>
                </a:solidFill>
                <a:effectLst/>
                <a:latin typeface="Proxima Nova"/>
              </a:rPr>
              <a:t>Download the Lab files located on BB in the folder: Lectures - Week 5.</a:t>
            </a:r>
          </a:p>
          <a:p>
            <a:pPr algn="l"/>
            <a:endParaRPr lang="en-US" sz="1100" dirty="0">
              <a:solidFill>
                <a:srgbClr val="282828"/>
              </a:solidFill>
              <a:latin typeface="Proxima Nova"/>
            </a:endParaRPr>
          </a:p>
          <a:p>
            <a:pPr lvl="1"/>
            <a:r>
              <a:rPr lang="en-US" sz="1100" dirty="0">
                <a:solidFill>
                  <a:srgbClr val="282828"/>
                </a:solidFill>
                <a:latin typeface="Proxima Nova"/>
              </a:rPr>
              <a:t>labweek5.cfgparsing.txt</a:t>
            </a:r>
          </a:p>
          <a:p>
            <a:pPr lvl="1"/>
            <a:r>
              <a:rPr lang="en-US" sz="1100" dirty="0">
                <a:solidFill>
                  <a:srgbClr val="282828"/>
                </a:solidFill>
                <a:latin typeface="Proxima Nova"/>
              </a:rPr>
              <a:t>labquestions.examples.txt</a:t>
            </a:r>
          </a:p>
          <a:p>
            <a:pPr lvl="1"/>
            <a:r>
              <a:rPr lang="en-US" sz="1100" dirty="0">
                <a:solidFill>
                  <a:srgbClr val="282828"/>
                </a:solidFill>
                <a:latin typeface="Proxima Nova"/>
              </a:rPr>
              <a:t>lab1.cfg.doc</a:t>
            </a:r>
          </a:p>
          <a:p>
            <a:pPr lvl="1"/>
            <a:r>
              <a:rPr lang="en-US" sz="1100" dirty="0">
                <a:solidFill>
                  <a:srgbClr val="282828"/>
                </a:solidFill>
                <a:latin typeface="Proxima Nova"/>
              </a:rPr>
              <a:t>lab2.pcfg.doc</a:t>
            </a:r>
          </a:p>
          <a:p>
            <a:pPr lvl="1"/>
            <a:r>
              <a:rPr lang="en-US" sz="1100" dirty="0">
                <a:solidFill>
                  <a:srgbClr val="282828"/>
                </a:solidFill>
                <a:latin typeface="Proxima Nova"/>
              </a:rPr>
              <a:t>lab3.dependency.doc</a:t>
            </a:r>
          </a:p>
          <a:p>
            <a:pPr lvl="1"/>
            <a:r>
              <a:rPr lang="en-US" sz="1100" dirty="0">
                <a:solidFill>
                  <a:srgbClr val="282828"/>
                </a:solidFill>
                <a:latin typeface="Proxima Nova"/>
              </a:rPr>
              <a:t>Lab Session – Week 5 Homework.doc</a:t>
            </a:r>
          </a:p>
          <a:p>
            <a:endParaRPr lang="en-US" sz="1100" b="0" i="0" dirty="0">
              <a:solidFill>
                <a:srgbClr val="282828"/>
              </a:solidFill>
              <a:effectLst/>
              <a:latin typeface="Proxima Nova"/>
            </a:endParaRPr>
          </a:p>
          <a:p>
            <a:r>
              <a:rPr lang="en-US" sz="1100" b="0" i="0" dirty="0">
                <a:solidFill>
                  <a:srgbClr val="282828"/>
                </a:solidFill>
                <a:effectLst/>
                <a:latin typeface="Proxima Nova"/>
              </a:rPr>
              <a:t>For this lab session, use the file</a:t>
            </a:r>
            <a:r>
              <a:rPr lang="en-US" sz="1100" b="0" i="1" dirty="0">
                <a:solidFill>
                  <a:srgbClr val="282828"/>
                </a:solidFill>
                <a:effectLst/>
                <a:latin typeface="Proxima Nova"/>
              </a:rPr>
              <a:t>“</a:t>
            </a:r>
            <a:r>
              <a:rPr lang="en-US" sz="1100" i="1" dirty="0">
                <a:solidFill>
                  <a:srgbClr val="282828"/>
                </a:solidFill>
                <a:latin typeface="Proxima Nova"/>
              </a:rPr>
              <a:t>labweek5.cfgparsing.txt</a:t>
            </a:r>
            <a:r>
              <a:rPr lang="en-US" sz="1100" b="0" i="1" dirty="0">
                <a:solidFill>
                  <a:srgbClr val="282828"/>
                </a:solidFill>
                <a:effectLst/>
                <a:latin typeface="Proxima Nova"/>
              </a:rPr>
              <a:t>“  </a:t>
            </a:r>
            <a:r>
              <a:rPr lang="en-US" sz="1100" b="0" i="0" dirty="0">
                <a:solidFill>
                  <a:srgbClr val="282828"/>
                </a:solidFill>
                <a:effectLst/>
                <a:latin typeface="Proxima Nova"/>
              </a:rPr>
              <a:t>to copy/paste the Python examples as you try them out. </a:t>
            </a:r>
          </a:p>
          <a:p>
            <a:r>
              <a:rPr lang="en-US" sz="1100" b="0" i="0" dirty="0">
                <a:solidFill>
                  <a:srgbClr val="282828"/>
                </a:solidFill>
                <a:effectLst/>
                <a:latin typeface="Proxima Nova"/>
              </a:rPr>
              <a:t> </a:t>
            </a:r>
            <a:endParaRPr lang="en-US" sz="1100" b="1" i="1" dirty="0">
              <a:solidFill>
                <a:srgbClr val="282828"/>
              </a:solidFill>
              <a:effectLst/>
              <a:latin typeface="Proxima Nova"/>
            </a:endParaRPr>
          </a:p>
          <a:p>
            <a:pPr algn="l"/>
            <a:r>
              <a:rPr lang="en-US" sz="1100" b="0" i="0" dirty="0">
                <a:solidFill>
                  <a:srgbClr val="282828"/>
                </a:solidFill>
                <a:effectLst/>
                <a:latin typeface="Proxima Nova"/>
              </a:rPr>
              <a:t>Starting with the </a:t>
            </a:r>
            <a:r>
              <a:rPr lang="en-US" sz="1100" i="0" dirty="0">
                <a:solidFill>
                  <a:srgbClr val="282828"/>
                </a:solidFill>
                <a:effectLst/>
                <a:latin typeface="Proxima Nova"/>
              </a:rPr>
              <a:t>flight grammar [labquestionsexamples.txt], </a:t>
            </a:r>
            <a:r>
              <a:rPr lang="en-US" sz="1100" b="0" i="0" dirty="0">
                <a:solidFill>
                  <a:srgbClr val="282828"/>
                </a:solidFill>
                <a:effectLst/>
                <a:latin typeface="Proxima Nova"/>
              </a:rPr>
              <a:t>add the CFG rules to parse at least three of the following sentences:</a:t>
            </a:r>
          </a:p>
          <a:p>
            <a:pPr algn="l">
              <a:lnSpc>
                <a:spcPct val="150000"/>
              </a:lnSpc>
              <a:spcBef>
                <a:spcPts val="600"/>
              </a:spcBef>
            </a:pPr>
            <a:r>
              <a:rPr lang="en-US" sz="1100" b="0" i="0" dirty="0">
                <a:solidFill>
                  <a:srgbClr val="282828"/>
                </a:solidFill>
                <a:effectLst/>
                <a:latin typeface="Proxima Nova"/>
              </a:rPr>
              <a:t>I prefer a flight through Houston</a:t>
            </a:r>
          </a:p>
          <a:p>
            <a:pPr algn="l">
              <a:lnSpc>
                <a:spcPct val="150000"/>
              </a:lnSpc>
            </a:pPr>
            <a:r>
              <a:rPr lang="en-US" sz="1100" b="0" i="0" dirty="0">
                <a:solidFill>
                  <a:srgbClr val="282828"/>
                </a:solidFill>
                <a:effectLst/>
                <a:latin typeface="Proxima Nova"/>
              </a:rPr>
              <a:t>Jack walked with the dog</a:t>
            </a:r>
          </a:p>
          <a:p>
            <a:pPr algn="l">
              <a:lnSpc>
                <a:spcPct val="150000"/>
              </a:lnSpc>
            </a:pPr>
            <a:r>
              <a:rPr lang="en-US" sz="1100" b="0" i="0" dirty="0">
                <a:solidFill>
                  <a:srgbClr val="282828"/>
                </a:solidFill>
                <a:effectLst/>
                <a:latin typeface="Proxima Nova"/>
              </a:rPr>
              <a:t>John gave the dog a bone</a:t>
            </a:r>
          </a:p>
          <a:p>
            <a:pPr algn="l">
              <a:lnSpc>
                <a:spcPct val="150000"/>
              </a:lnSpc>
            </a:pPr>
            <a:r>
              <a:rPr lang="en-US" sz="1100" b="0" i="0" dirty="0">
                <a:solidFill>
                  <a:srgbClr val="282828"/>
                </a:solidFill>
                <a:effectLst/>
                <a:latin typeface="Proxima Nova"/>
              </a:rPr>
              <a:t>I want to book that flight</a:t>
            </a:r>
          </a:p>
          <a:p>
            <a:pPr>
              <a:spcBef>
                <a:spcPts val="1200"/>
              </a:spcBef>
            </a:pPr>
            <a:r>
              <a:rPr lang="en-US" sz="1100" b="0" i="0" dirty="0">
                <a:solidFill>
                  <a:srgbClr val="282828"/>
                </a:solidFill>
                <a:effectLst/>
                <a:latin typeface="Proxima Nova"/>
              </a:rPr>
              <a:t>Note that I have left the “.” off the end of each sentence. First try using the </a:t>
            </a:r>
            <a:r>
              <a:rPr lang="en-US" sz="1100" b="0" i="0" dirty="0" err="1">
                <a:solidFill>
                  <a:srgbClr val="282828"/>
                </a:solidFill>
                <a:effectLst/>
                <a:latin typeface="Proxima Nova"/>
              </a:rPr>
              <a:t>rd_parser</a:t>
            </a:r>
            <a:r>
              <a:rPr lang="en-US" sz="1100" b="0" i="0" dirty="0">
                <a:solidFill>
                  <a:srgbClr val="282828"/>
                </a:solidFill>
                <a:effectLst/>
                <a:latin typeface="Proxima Nova"/>
              </a:rPr>
              <a:t> defined from the flight grammar to parse the sentence and then add words and/or add rules to the grammar. The first sentence is the easiest and the last sentence is probably the hardest.</a:t>
            </a:r>
          </a:p>
          <a:p>
            <a:pPr algn="l"/>
            <a:endParaRPr lang="en-US" sz="1100" b="0" i="0" dirty="0">
              <a:solidFill>
                <a:srgbClr val="282828"/>
              </a:solidFill>
              <a:effectLst/>
              <a:latin typeface="Proxima Nova"/>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5: Parsing With Simple CFG</a:t>
            </a:r>
          </a:p>
        </p:txBody>
      </p:sp>
      <p:sp>
        <p:nvSpPr>
          <p:cNvPr id="6" name="object 3">
            <a:extLst>
              <a:ext uri="{FF2B5EF4-FFF2-40B4-BE49-F238E27FC236}">
                <a16:creationId xmlns:a16="http://schemas.microsoft.com/office/drawing/2014/main" id="{54BE24A7-5869-4F32-9A22-C95E6A9D4CD1}"/>
              </a:ext>
            </a:extLst>
          </p:cNvPr>
          <p:cNvSpPr txBox="1"/>
          <p:nvPr/>
        </p:nvSpPr>
        <p:spPr>
          <a:xfrm>
            <a:off x="771466" y="1491918"/>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5 Homework (Page 1 of 2)</a:t>
            </a:r>
          </a:p>
        </p:txBody>
      </p:sp>
    </p:spTree>
    <p:extLst>
      <p:ext uri="{BB962C8B-B14F-4D97-AF65-F5344CB8AC3E}">
        <p14:creationId xmlns:p14="http://schemas.microsoft.com/office/powerpoint/2010/main" val="354022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858385" cy="665480"/>
          </a:xfrm>
          <a:prstGeom prst="rect">
            <a:avLst/>
          </a:prstGeom>
        </p:spPr>
        <p:txBody>
          <a:bodyPr vert="horz" wrap="square" lIns="0" tIns="12700" rIns="0" bIns="0" rtlCol="0">
            <a:spAutoFit/>
          </a:bodyPr>
          <a:lstStyle/>
          <a:p>
            <a:pPr marL="12700">
              <a:lnSpc>
                <a:spcPct val="100000"/>
              </a:lnSpc>
              <a:spcBef>
                <a:spcPts val="100"/>
              </a:spcBef>
            </a:pPr>
            <a:r>
              <a:rPr spc="85" dirty="0"/>
              <a:t>Constituents</a:t>
            </a:r>
            <a:r>
              <a:rPr spc="165" dirty="0"/>
              <a:t> </a:t>
            </a:r>
            <a:r>
              <a:rPr spc="45" dirty="0"/>
              <a:t>in</a:t>
            </a:r>
            <a:r>
              <a:rPr spc="160" dirty="0"/>
              <a:t> </a:t>
            </a:r>
            <a:r>
              <a:rPr spc="75" dirty="0"/>
              <a:t>CFGs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57098" rIns="0" bIns="0" rtlCol="0">
            <a:spAutoFit/>
          </a:bodyPr>
          <a:lstStyle/>
          <a:p>
            <a:pPr marL="38100">
              <a:lnSpc>
                <a:spcPct val="100000"/>
              </a:lnSpc>
              <a:spcBef>
                <a:spcPts val="10"/>
              </a:spcBef>
            </a:pPr>
            <a:fld id="{81D60167-4931-47E6-BA6A-407CBD079E47}" type="slidenum">
              <a:rPr dirty="0"/>
              <a:t>9</a:t>
            </a:fld>
            <a:endParaRPr dirty="0"/>
          </a:p>
        </p:txBody>
      </p:sp>
      <p:sp>
        <p:nvSpPr>
          <p:cNvPr id="3" name="object 3"/>
          <p:cNvSpPr txBox="1"/>
          <p:nvPr/>
        </p:nvSpPr>
        <p:spPr>
          <a:xfrm>
            <a:off x="758084" y="1902909"/>
            <a:ext cx="7074534" cy="423672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595959"/>
                </a:solidFill>
                <a:latin typeface="Times New Roman"/>
                <a:cs typeface="Times New Roman"/>
              </a:rPr>
              <a:t>A </a:t>
            </a:r>
            <a:r>
              <a:rPr sz="2000" spc="-5" dirty="0">
                <a:solidFill>
                  <a:srgbClr val="595959"/>
                </a:solidFill>
                <a:latin typeface="Times New Roman"/>
                <a:cs typeface="Times New Roman"/>
              </a:rPr>
              <a:t>constituent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of words </a:t>
            </a:r>
            <a:r>
              <a:rPr sz="2000" spc="-5" dirty="0">
                <a:solidFill>
                  <a:srgbClr val="595959"/>
                </a:solidFill>
                <a:latin typeface="Times New Roman"/>
                <a:cs typeface="Times New Roman"/>
              </a:rPr>
              <a:t>that behave as </a:t>
            </a:r>
            <a:r>
              <a:rPr sz="2000" dirty="0">
                <a:solidFill>
                  <a:srgbClr val="595959"/>
                </a:solidFill>
                <a:latin typeface="Times New Roman"/>
                <a:cs typeface="Times New Roman"/>
              </a:rPr>
              <a:t>a </a:t>
            </a:r>
            <a:r>
              <a:rPr sz="2000" spc="-5" dirty="0">
                <a:solidFill>
                  <a:srgbClr val="595959"/>
                </a:solidFill>
                <a:latin typeface="Times New Roman"/>
                <a:cs typeface="Times New Roman"/>
              </a:rPr>
              <a:t>unit, </a:t>
            </a:r>
            <a:r>
              <a:rPr sz="2000" spc="-10" dirty="0">
                <a:solidFill>
                  <a:srgbClr val="595959"/>
                </a:solidFill>
                <a:latin typeface="Times New Roman"/>
                <a:cs typeface="Times New Roman"/>
              </a:rPr>
              <a:t>sometimes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thought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as the “phrases”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language</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units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reordered</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John</a:t>
            </a:r>
            <a:r>
              <a:rPr sz="1800" dirty="0">
                <a:solidFill>
                  <a:srgbClr val="595959"/>
                </a:solidFill>
                <a:latin typeface="Times New Roman"/>
                <a:cs typeface="Times New Roman"/>
              </a:rPr>
              <a:t> </a:t>
            </a:r>
            <a:r>
              <a:rPr sz="1800" spc="-5" dirty="0">
                <a:solidFill>
                  <a:srgbClr val="595959"/>
                </a:solidFill>
                <a:latin typeface="Times New Roman"/>
                <a:cs typeface="Times New Roman"/>
              </a:rPr>
              <a:t>talked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children]</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a:t>
            </a:r>
            <a:r>
              <a:rPr sz="1800" spc="-5" dirty="0">
                <a:solidFill>
                  <a:srgbClr val="595959"/>
                </a:solidFill>
                <a:latin typeface="Times New Roman"/>
                <a:cs typeface="Times New Roman"/>
              </a:rPr>
              <a:t> drugs].</a:t>
            </a:r>
            <a:endParaRPr sz="1800">
              <a:latin typeface="Times New Roman"/>
              <a:cs typeface="Times New Roman"/>
            </a:endParaRPr>
          </a:p>
          <a:p>
            <a:pPr marL="232410">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John</a:t>
            </a:r>
            <a:r>
              <a:rPr sz="1800" dirty="0">
                <a:solidFill>
                  <a:srgbClr val="595959"/>
                </a:solidFill>
                <a:latin typeface="Times New Roman"/>
                <a:cs typeface="Times New Roman"/>
              </a:rPr>
              <a:t> </a:t>
            </a:r>
            <a:r>
              <a:rPr sz="1800" spc="-5" dirty="0">
                <a:solidFill>
                  <a:srgbClr val="595959"/>
                </a:solidFill>
                <a:latin typeface="Times New Roman"/>
                <a:cs typeface="Times New Roman"/>
              </a:rPr>
              <a:t>talked</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a:t>
            </a:r>
            <a:r>
              <a:rPr sz="1800" spc="-5" dirty="0">
                <a:solidFill>
                  <a:srgbClr val="595959"/>
                </a:solidFill>
                <a:latin typeface="Times New Roman"/>
                <a:cs typeface="Times New Roman"/>
              </a:rPr>
              <a:t> drugs]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children].</a:t>
            </a:r>
            <a:endParaRPr sz="1800">
              <a:latin typeface="Times New Roman"/>
              <a:cs typeface="Times New Roman"/>
            </a:endParaRPr>
          </a:p>
          <a:p>
            <a:pPr marL="232410">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But not: John</a:t>
            </a:r>
            <a:r>
              <a:rPr sz="1800" dirty="0">
                <a:solidFill>
                  <a:srgbClr val="595959"/>
                </a:solidFill>
                <a:latin typeface="Times New Roman"/>
                <a:cs typeface="Times New Roman"/>
              </a:rPr>
              <a:t> </a:t>
            </a:r>
            <a:r>
              <a:rPr sz="1800" spc="-5" dirty="0">
                <a:solidFill>
                  <a:srgbClr val="595959"/>
                </a:solidFill>
                <a:latin typeface="Times New Roman"/>
                <a:cs typeface="Times New Roman"/>
              </a:rPr>
              <a:t>talked</a:t>
            </a:r>
            <a:r>
              <a:rPr sz="1800" dirty="0">
                <a:solidFill>
                  <a:srgbClr val="595959"/>
                </a:solidFill>
                <a:latin typeface="Times New Roman"/>
                <a:cs typeface="Times New Roman"/>
              </a:rPr>
              <a:t> drugs</a:t>
            </a:r>
            <a:r>
              <a:rPr sz="1800" spc="-5" dirty="0">
                <a:solidFill>
                  <a:srgbClr val="595959"/>
                </a:solidFill>
                <a:latin typeface="Times New Roman"/>
                <a:cs typeface="Times New Roman"/>
              </a:rPr>
              <a:t> 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children</a:t>
            </a:r>
            <a:r>
              <a:rPr sz="1800" dirty="0">
                <a:solidFill>
                  <a:srgbClr val="595959"/>
                </a:solidFill>
                <a:latin typeface="Times New Roman"/>
                <a:cs typeface="Times New Roman"/>
              </a:rPr>
              <a:t> about</a:t>
            </a:r>
            <a:r>
              <a:rPr sz="1800" spc="-5" dirty="0">
                <a:solidFill>
                  <a:srgbClr val="595959"/>
                </a:solidFill>
                <a:latin typeface="Times New Roman"/>
                <a:cs typeface="Times New Roman"/>
              </a:rPr>
              <a:t> </a:t>
            </a:r>
            <a:r>
              <a:rPr sz="1800" dirty="0">
                <a:solidFill>
                  <a:srgbClr val="595959"/>
                </a:solidFill>
                <a:latin typeface="Times New Roman"/>
                <a:cs typeface="Times New Roman"/>
              </a:rPr>
              <a:t>(random</a:t>
            </a:r>
            <a:r>
              <a:rPr sz="1800" spc="-5" dirty="0">
                <a:solidFill>
                  <a:srgbClr val="595959"/>
                </a:solidFill>
                <a:latin typeface="Times New Roman"/>
                <a:cs typeface="Times New Roman"/>
              </a:rPr>
              <a:t> </a:t>
            </a:r>
            <a:r>
              <a:rPr sz="1800" dirty="0">
                <a:solidFill>
                  <a:srgbClr val="595959"/>
                </a:solidFill>
                <a:latin typeface="Times New Roman"/>
                <a:cs typeface="Times New Roman"/>
              </a:rPr>
              <a:t>reorder).</a:t>
            </a:r>
            <a:endParaRPr sz="1800">
              <a:latin typeface="Times New Roman"/>
              <a:cs typeface="Times New Roman"/>
            </a:endParaRPr>
          </a:p>
          <a:p>
            <a:pPr marL="48895">
              <a:lnSpc>
                <a:spcPct val="100000"/>
              </a:lnSpc>
              <a:spcBef>
                <a:spcPts val="5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Constituents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expanded </a:t>
            </a:r>
            <a:r>
              <a:rPr sz="2000" dirty="0">
                <a:solidFill>
                  <a:srgbClr val="595959"/>
                </a:solidFill>
                <a:latin typeface="Times New Roman"/>
                <a:cs typeface="Times New Roman"/>
              </a:rPr>
              <a:t>or</a:t>
            </a:r>
            <a:r>
              <a:rPr sz="2000" spc="-5" dirty="0">
                <a:solidFill>
                  <a:srgbClr val="595959"/>
                </a:solidFill>
                <a:latin typeface="Times New Roman"/>
                <a:cs typeface="Times New Roman"/>
              </a:rPr>
              <a:t> substituted for:</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I</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sat </a:t>
            </a:r>
            <a:r>
              <a:rPr sz="1800" dirty="0">
                <a:solidFill>
                  <a:srgbClr val="595959"/>
                </a:solidFill>
                <a:latin typeface="Times New Roman"/>
                <a:cs typeface="Times New Roman"/>
              </a:rPr>
              <a:t>[on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box/right</a:t>
            </a:r>
            <a:r>
              <a:rPr sz="1800" dirty="0">
                <a:solidFill>
                  <a:srgbClr val="595959"/>
                </a:solidFill>
                <a:latin typeface="Times New Roman"/>
                <a:cs typeface="Times New Roman"/>
              </a:rPr>
              <a:t> on </a:t>
            </a:r>
            <a:r>
              <a:rPr sz="1800" spc="-5" dirty="0">
                <a:solidFill>
                  <a:srgbClr val="595959"/>
                </a:solidFill>
                <a:latin typeface="Times New Roman"/>
                <a:cs typeface="Times New Roman"/>
              </a:rPr>
              <a:t>top</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box/there].</a:t>
            </a:r>
            <a:endParaRPr sz="1800">
              <a:latin typeface="Times New Roman"/>
              <a:cs typeface="Times New Roman"/>
            </a:endParaRPr>
          </a:p>
          <a:p>
            <a:pPr marL="48895">
              <a:lnSpc>
                <a:spcPct val="100000"/>
              </a:lnSpc>
              <a:spcBef>
                <a:spcPts val="64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always obvious</a:t>
            </a:r>
            <a:r>
              <a:rPr sz="2000" spc="-10" dirty="0">
                <a:solidFill>
                  <a:srgbClr val="595959"/>
                </a:solidFill>
                <a:latin typeface="Times New Roman"/>
                <a:cs typeface="Times New Roman"/>
              </a:rPr>
              <a:t> </a:t>
            </a:r>
            <a:r>
              <a:rPr sz="2000" dirty="0">
                <a:solidFill>
                  <a:srgbClr val="595959"/>
                </a:solidFill>
                <a:latin typeface="Times New Roman"/>
                <a:cs typeface="Times New Roman"/>
              </a:rPr>
              <a:t>when a</a:t>
            </a:r>
            <a:r>
              <a:rPr sz="2000" spc="-5" dirty="0">
                <a:solidFill>
                  <a:srgbClr val="595959"/>
                </a:solidFill>
                <a:latin typeface="Times New Roman"/>
                <a:cs typeface="Times New Roman"/>
              </a:rPr>
              <a:t> group</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is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constituent</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Other properties include:</a:t>
            </a:r>
            <a:endParaRPr sz="1800">
              <a:latin typeface="Times New Roman"/>
              <a:cs typeface="Times New Roman"/>
            </a:endParaRPr>
          </a:p>
          <a:p>
            <a:pPr marL="378460">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Coordination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(can put</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in-between</a:t>
            </a:r>
            <a:r>
              <a:rPr sz="1800" dirty="0">
                <a:solidFill>
                  <a:srgbClr val="595959"/>
                </a:solidFill>
                <a:latin typeface="Times New Roman"/>
                <a:cs typeface="Times New Roman"/>
              </a:rPr>
              <a:t> </a:t>
            </a:r>
            <a:r>
              <a:rPr sz="1800" spc="-5" dirty="0">
                <a:solidFill>
                  <a:srgbClr val="595959"/>
                </a:solidFill>
                <a:latin typeface="Times New Roman"/>
                <a:cs typeface="Times New Roman"/>
              </a:rPr>
              <a:t>constituents)</a:t>
            </a:r>
            <a:endParaRPr sz="1800">
              <a:latin typeface="Times New Roman"/>
              <a:cs typeface="Times New Roman"/>
            </a:endParaRPr>
          </a:p>
          <a:p>
            <a:pPr marL="378460">
              <a:lnSpc>
                <a:spcPct val="100000"/>
              </a:lnSpc>
              <a:spcBef>
                <a:spcPts val="6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Regular</a:t>
            </a:r>
            <a:r>
              <a:rPr sz="1800" dirty="0">
                <a:solidFill>
                  <a:srgbClr val="595959"/>
                </a:solidFill>
                <a:latin typeface="Times New Roman"/>
                <a:cs typeface="Times New Roman"/>
              </a:rPr>
              <a:t> </a:t>
            </a:r>
            <a:r>
              <a:rPr sz="1800" spc="-5" dirty="0">
                <a:solidFill>
                  <a:srgbClr val="595959"/>
                </a:solidFill>
                <a:latin typeface="Times New Roman"/>
                <a:cs typeface="Times New Roman"/>
              </a:rPr>
              <a:t>internal</a:t>
            </a:r>
            <a:r>
              <a:rPr sz="1800" dirty="0">
                <a:solidFill>
                  <a:srgbClr val="595959"/>
                </a:solidFill>
                <a:latin typeface="Times New Roman"/>
                <a:cs typeface="Times New Roman"/>
              </a:rPr>
              <a:t> </a:t>
            </a:r>
            <a:r>
              <a:rPr sz="1800" spc="-5" dirty="0">
                <a:solidFill>
                  <a:srgbClr val="595959"/>
                </a:solidFill>
                <a:latin typeface="Times New Roman"/>
                <a:cs typeface="Times New Roman"/>
              </a:rPr>
              <a:t>structure</a:t>
            </a:r>
            <a:endParaRPr sz="18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71466" y="1932373"/>
            <a:ext cx="7610534" cy="2621230"/>
          </a:xfrm>
          <a:prstGeom prst="rect">
            <a:avLst/>
          </a:prstGeom>
        </p:spPr>
        <p:txBody>
          <a:bodyPr vert="horz" wrap="square" lIns="0" tIns="5080" rIns="0" bIns="0" rtlCol="0">
            <a:spAutoFit/>
          </a:bodyPr>
          <a:lstStyle/>
          <a:p>
            <a:pPr algn="l"/>
            <a:r>
              <a:rPr lang="en-US" sz="1100" b="0" i="0" dirty="0">
                <a:solidFill>
                  <a:srgbClr val="282828"/>
                </a:solidFill>
                <a:effectLst/>
                <a:latin typeface="Proxima Nova"/>
              </a:rPr>
              <a:t>When you try the first sentence, you will get an error that the grammar does not cover some of the input words, so you must add lexical rules that add the words to the appropriate categories.  But if there are not enough grammar rules, the </a:t>
            </a:r>
            <a:r>
              <a:rPr lang="en-US" sz="1100" b="0" i="0" dirty="0" err="1">
                <a:solidFill>
                  <a:srgbClr val="282828"/>
                </a:solidFill>
                <a:effectLst/>
                <a:latin typeface="Proxima Nova"/>
              </a:rPr>
              <a:t>rd_parser</a:t>
            </a:r>
            <a:r>
              <a:rPr lang="en-US" sz="1100" b="0" i="0" dirty="0">
                <a:solidFill>
                  <a:srgbClr val="282828"/>
                </a:solidFill>
                <a:effectLst/>
                <a:latin typeface="Proxima Nova"/>
              </a:rPr>
              <a:t> just quits with no parse trees, and you must add rules. </a:t>
            </a:r>
          </a:p>
          <a:p>
            <a:pPr algn="l"/>
            <a:endParaRPr lang="en-US" sz="1100" dirty="0">
              <a:solidFill>
                <a:srgbClr val="282828"/>
              </a:solidFill>
              <a:latin typeface="Proxima Nova"/>
            </a:endParaRPr>
          </a:p>
          <a:p>
            <a:pPr algn="l"/>
            <a:r>
              <a:rPr lang="en-US" sz="1100" b="0" i="0" dirty="0">
                <a:solidFill>
                  <a:srgbClr val="282828"/>
                </a:solidFill>
                <a:effectLst/>
                <a:latin typeface="Proxima Nova"/>
              </a:rPr>
              <a:t>You may want to add new types of rules. For example, in the last sentence, you should introduce a new type of phrase to handle “want to book”. There are a couple of difference ways to do this, but do not make “to book” be a prepositional phrase. In this case, it is probably better to treat the word “to” as a special case, instead of as a preposition.</a:t>
            </a:r>
          </a:p>
          <a:p>
            <a:pPr algn="l"/>
            <a:endParaRPr lang="en-US" sz="1100" b="0" i="0" dirty="0">
              <a:solidFill>
                <a:srgbClr val="282828"/>
              </a:solidFill>
              <a:effectLst/>
              <a:latin typeface="Proxima Nova"/>
            </a:endParaRPr>
          </a:p>
          <a:p>
            <a:pPr algn="l"/>
            <a:r>
              <a:rPr lang="en-US" sz="1100" b="0" i="0" dirty="0">
                <a:solidFill>
                  <a:srgbClr val="282828"/>
                </a:solidFill>
                <a:effectLst/>
                <a:latin typeface="Proxima Nova"/>
              </a:rPr>
              <a:t>You may want to use the Stanford demo parser to get ideas of parse structure, but note that their parse structures may be more complex than we need for our examples.</a:t>
            </a:r>
          </a:p>
          <a:p>
            <a:pPr algn="l"/>
            <a:endParaRPr lang="en-US" sz="1100" b="0" i="0" dirty="0">
              <a:solidFill>
                <a:srgbClr val="282828"/>
              </a:solidFill>
              <a:effectLst/>
              <a:latin typeface="Proxima Nova"/>
            </a:endParaRPr>
          </a:p>
          <a:p>
            <a:pPr marL="0" marR="0">
              <a:spcBef>
                <a:spcPts val="0"/>
              </a:spcBef>
            </a:pPr>
            <a:r>
              <a:rPr lang="en-US" sz="1100" b="1" dirty="0">
                <a:solidFill>
                  <a:srgbClr val="282828"/>
                </a:solidFill>
                <a:latin typeface="Proxima Nova"/>
              </a:rPr>
              <a:t>Homework: </a:t>
            </a:r>
          </a:p>
          <a:p>
            <a:pPr>
              <a:spcBef>
                <a:spcPts val="600"/>
              </a:spcBef>
            </a:pPr>
            <a:r>
              <a:rPr lang="en-US" sz="1100" b="0" i="0" dirty="0">
                <a:solidFill>
                  <a:srgbClr val="282828"/>
                </a:solidFill>
                <a:effectLst/>
                <a:latin typeface="Proxima Nova"/>
              </a:rPr>
              <a:t>Submit a report summary that includes the revised grammar you developed and the example parses for each sentence.  Include any observations and lessons learned in your report.  In addition to the report summary, upload a copy of the python code you developed as part of this lab.</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5: Parsing With Simple CFG</a:t>
            </a:r>
          </a:p>
        </p:txBody>
      </p:sp>
      <p:sp>
        <p:nvSpPr>
          <p:cNvPr id="6" name="object 3">
            <a:extLst>
              <a:ext uri="{FF2B5EF4-FFF2-40B4-BE49-F238E27FC236}">
                <a16:creationId xmlns:a16="http://schemas.microsoft.com/office/drawing/2014/main" id="{54BE24A7-5869-4F32-9A22-C95E6A9D4CD1}"/>
              </a:ext>
            </a:extLst>
          </p:cNvPr>
          <p:cNvSpPr txBox="1"/>
          <p:nvPr/>
        </p:nvSpPr>
        <p:spPr>
          <a:xfrm>
            <a:off x="771466" y="1491918"/>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5 Homework (Page 2 of 2)</a:t>
            </a:r>
          </a:p>
        </p:txBody>
      </p:sp>
    </p:spTree>
    <p:extLst>
      <p:ext uri="{BB962C8B-B14F-4D97-AF65-F5344CB8AC3E}">
        <p14:creationId xmlns:p14="http://schemas.microsoft.com/office/powerpoint/2010/main" val="3830860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9595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8230</Words>
  <Application>Microsoft Office PowerPoint</Application>
  <PresentationFormat>On-screen Show (4:3)</PresentationFormat>
  <Paragraphs>1141</Paragraphs>
  <Slides>90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Arial</vt:lpstr>
      <vt:lpstr>Calibri</vt:lpstr>
      <vt:lpstr>Courier New</vt:lpstr>
      <vt:lpstr>Impact</vt:lpstr>
      <vt:lpstr>Inter</vt:lpstr>
      <vt:lpstr>Proxima Nova</vt:lpstr>
      <vt:lpstr>Symbol</vt:lpstr>
      <vt:lpstr>Times New Roman</vt:lpstr>
      <vt:lpstr>Wingdings</vt:lpstr>
      <vt:lpstr>Office Theme</vt:lpstr>
      <vt:lpstr>Natural Language Processing  IST 664/CIS 668</vt:lpstr>
      <vt:lpstr>Natural Language Processing  IST 664/CIS 668</vt:lpstr>
      <vt:lpstr>Natural Language Processing  IST 664/CIS 668</vt:lpstr>
      <vt:lpstr>PowerPoint Presentation</vt:lpstr>
      <vt:lpstr>Levels of Language</vt:lpstr>
      <vt:lpstr>Syntactic Analysis</vt:lpstr>
      <vt:lpstr>Formal Grammar</vt:lpstr>
      <vt:lpstr>Context-Free Grammars</vt:lpstr>
      <vt:lpstr>Constituents in CFGs</vt:lpstr>
      <vt:lpstr>CFG Formal Definition</vt:lpstr>
      <vt:lpstr>Generativity vs. Parsing</vt:lpstr>
      <vt:lpstr>Context-Free Grammars</vt:lpstr>
      <vt:lpstr>PowerPoint Presentation</vt:lpstr>
      <vt:lpstr>Example for Derivation</vt:lpstr>
      <vt:lpstr>Top–Down Derivation</vt:lpstr>
      <vt:lpstr>Bottom–Up Derivation</vt:lpstr>
      <vt:lpstr>PowerPoint Presentation</vt:lpstr>
      <vt:lpstr>Key Constituents for English</vt:lpstr>
      <vt:lpstr>Sentences</vt:lpstr>
      <vt:lpstr>Noun Phrases</vt:lpstr>
      <vt:lpstr>Verb Phrases</vt:lpstr>
      <vt:lpstr>Other Phrases</vt:lpstr>
      <vt:lpstr>Recursive Rules</vt:lpstr>
      <vt:lpstr>Conjunctive Constructions</vt:lpstr>
      <vt:lpstr>Example Grammar</vt:lpstr>
      <vt:lpstr>PowerPoint Presentation</vt:lpstr>
      <vt:lpstr>PowerPoint Presentation</vt:lpstr>
      <vt:lpstr>Problems</vt:lpstr>
      <vt:lpstr>Agreement</vt:lpstr>
      <vt:lpstr>Subcategorization</vt:lpstr>
      <vt:lpstr>Subcategorization</vt:lpstr>
      <vt:lpstr>Movement</vt:lpstr>
      <vt:lpstr>Movement</vt:lpstr>
      <vt:lpstr>The Point About CFGs</vt:lpstr>
      <vt:lpstr>Exercise 5.3.5</vt:lpstr>
      <vt:lpstr>PowerPoint Presentation</vt:lpstr>
      <vt:lpstr>Dependency Grammars</vt:lpstr>
      <vt:lpstr>Context-Free Grammar Tree Structure</vt:lpstr>
      <vt:lpstr>Dependency Relations</vt:lpstr>
      <vt:lpstr>Examples of Dependency Relations</vt:lpstr>
      <vt:lpstr>Projective vs. Non-Projective</vt:lpstr>
      <vt:lpstr>Dependency Grammar vs. CFG</vt:lpstr>
      <vt:lpstr>PowerPoint Presentation</vt:lpstr>
      <vt:lpstr>Parsing Algorithms Defined</vt:lpstr>
      <vt:lpstr>Top–Down Parser</vt:lpstr>
      <vt:lpstr>Bottom–Up Parser</vt:lpstr>
      <vt:lpstr>Bottom–Up Parsing Algorithm</vt:lpstr>
      <vt:lpstr>Parsing Issues</vt:lpstr>
      <vt:lpstr>Structural Ambiguity</vt:lpstr>
      <vt:lpstr>PowerPoint Presentation</vt:lpstr>
      <vt:lpstr>Top–Down Parsing Demo</vt:lpstr>
      <vt:lpstr>Bottom–Up Parsing Demo</vt:lpstr>
      <vt:lpstr>PowerPoint Presentation</vt:lpstr>
      <vt:lpstr>Solutions to Parsing Problems</vt:lpstr>
      <vt:lpstr>Parsing Algorithms</vt:lpstr>
      <vt:lpstr>Binarization: Chomsky Normal Form</vt:lpstr>
      <vt:lpstr>Chart Parsers</vt:lpstr>
      <vt:lpstr>CKY Parsing</vt:lpstr>
      <vt:lpstr>fish</vt:lpstr>
      <vt:lpstr>Exercise 5.4.4</vt:lpstr>
      <vt:lpstr>PowerPoint Presentation</vt:lpstr>
      <vt:lpstr>Need for Treebanks</vt:lpstr>
      <vt:lpstr>Classical Parsing</vt:lpstr>
      <vt:lpstr>The Rise of Annotated Data</vt:lpstr>
      <vt:lpstr>Penn Treebank Example: Manually Annotated Sentence</vt:lpstr>
      <vt:lpstr>Getting Grammar From a Treebank</vt:lpstr>
      <vt:lpstr>Sample Rules for Noun Phrases</vt:lpstr>
      <vt:lpstr>Treebank Grammars</vt:lpstr>
      <vt:lpstr>PowerPoint Presentation</vt:lpstr>
      <vt:lpstr>Probabilistic Context-Free Grammars</vt:lpstr>
      <vt:lpstr>Getting the Probabilities</vt:lpstr>
      <vt:lpstr>Typical Approach to PCFG Parser</vt:lpstr>
      <vt:lpstr>Problems With PCFG Parsing</vt:lpstr>
      <vt:lpstr>PowerPoint Presentation</vt:lpstr>
      <vt:lpstr>Lexicalized Statistical Parsing</vt:lpstr>
      <vt:lpstr>Example (Right)</vt:lpstr>
      <vt:lpstr>Example (Wrong)</vt:lpstr>
      <vt:lpstr>Preferences</vt:lpstr>
      <vt:lpstr>Preference Example (1)</vt:lpstr>
      <vt:lpstr>Preference Example (2)</vt:lpstr>
      <vt:lpstr>Note</vt:lpstr>
      <vt:lpstr>Dependency Parsing</vt:lpstr>
      <vt:lpstr>Last Points</vt:lpstr>
      <vt:lpstr>PowerPoint Presentation</vt:lpstr>
      <vt:lpstr>Evaluation</vt:lpstr>
      <vt:lpstr>Evaluation</vt:lpstr>
      <vt:lpstr>Evaluation</vt:lpstr>
      <vt:lpstr>Performance of Parsers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4.4.3</dc:title>
  <cp:lastModifiedBy>Michael Larche</cp:lastModifiedBy>
  <cp:revision>4</cp:revision>
  <dcterms:created xsi:type="dcterms:W3CDTF">2021-03-04T15:30:37Z</dcterms:created>
  <dcterms:modified xsi:type="dcterms:W3CDTF">2021-03-10T02:55:52Z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Acrobat Pro 15.17.20050</vt:lpwstr>
  </property>
  <property fmtid="{D5CDD505-2E9C-101B-9397-08002B2CF9AE}" pid="4" name="LastSaved">
    <vt:filetime>2021-03-04T00:00:00Z</vt:filetime>
  </property>
</Properties>
</file>